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543" r:id="rId3"/>
    <p:sldId id="285" r:id="rId4"/>
    <p:sldId id="625" r:id="rId5"/>
    <p:sldId id="541" r:id="rId6"/>
    <p:sldId id="596" r:id="rId7"/>
    <p:sldId id="542" r:id="rId8"/>
    <p:sldId id="570" r:id="rId9"/>
    <p:sldId id="597" r:id="rId10"/>
    <p:sldId id="571" r:id="rId11"/>
    <p:sldId id="626" r:id="rId12"/>
    <p:sldId id="451" r:id="rId13"/>
    <p:sldId id="452" r:id="rId14"/>
    <p:sldId id="574" r:id="rId15"/>
    <p:sldId id="575" r:id="rId16"/>
    <p:sldId id="576" r:id="rId17"/>
    <p:sldId id="577" r:id="rId18"/>
    <p:sldId id="578" r:id="rId19"/>
    <p:sldId id="579" r:id="rId20"/>
    <p:sldId id="498" r:id="rId21"/>
    <p:sldId id="544" r:id="rId22"/>
    <p:sldId id="540" r:id="rId23"/>
    <p:sldId id="580" r:id="rId24"/>
    <p:sldId id="581" r:id="rId25"/>
    <p:sldId id="585" r:id="rId26"/>
    <p:sldId id="583" r:id="rId27"/>
    <p:sldId id="584" r:id="rId28"/>
    <p:sldId id="591" r:id="rId29"/>
    <p:sldId id="587" r:id="rId30"/>
    <p:sldId id="589" r:id="rId31"/>
    <p:sldId id="590" r:id="rId32"/>
    <p:sldId id="551" r:id="rId33"/>
    <p:sldId id="572" r:id="rId34"/>
    <p:sldId id="499" r:id="rId35"/>
    <p:sldId id="502" r:id="rId36"/>
    <p:sldId id="503" r:id="rId37"/>
    <p:sldId id="594" r:id="rId38"/>
    <p:sldId id="595" r:id="rId39"/>
    <p:sldId id="559" r:id="rId40"/>
    <p:sldId id="627" r:id="rId41"/>
    <p:sldId id="475" r:id="rId42"/>
    <p:sldId id="442" r:id="rId43"/>
    <p:sldId id="560" r:id="rId44"/>
    <p:sldId id="610" r:id="rId45"/>
    <p:sldId id="582" r:id="rId46"/>
    <p:sldId id="613" r:id="rId47"/>
    <p:sldId id="614" r:id="rId48"/>
    <p:sldId id="615" r:id="rId49"/>
    <p:sldId id="616" r:id="rId50"/>
    <p:sldId id="617" r:id="rId51"/>
    <p:sldId id="611" r:id="rId52"/>
    <p:sldId id="612" r:id="rId53"/>
    <p:sldId id="561" r:id="rId54"/>
    <p:sldId id="562" r:id="rId55"/>
    <p:sldId id="563" r:id="rId56"/>
    <p:sldId id="566" r:id="rId57"/>
    <p:sldId id="620" r:id="rId58"/>
    <p:sldId id="623" r:id="rId59"/>
    <p:sldId id="593" r:id="rId60"/>
    <p:sldId id="261" r:id="rId6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E43838"/>
    <a:srgbClr val="2728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7" autoAdjust="0"/>
    <p:restoredTop sz="89975" autoAdjust="0"/>
  </p:normalViewPr>
  <p:slideViewPr>
    <p:cSldViewPr>
      <p:cViewPr varScale="1">
        <p:scale>
          <a:sx n="102" d="100"/>
          <a:sy n="102" d="100"/>
        </p:scale>
        <p:origin x="452"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905E3C-4BAB-4A96-A922-7BFAEF974B87}" type="datetimeFigureOut">
              <a:rPr lang="ru-RU" smtClean="0"/>
              <a:t>31.10.2023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BA539B-A58A-4F9A-84CC-CDDBAB2611F6}" type="slidenum">
              <a:rPr lang="ru-RU" smtClean="0"/>
              <a:t>‹#›</a:t>
            </a:fld>
            <a:endParaRPr lang="ru-RU"/>
          </a:p>
        </p:txBody>
      </p:sp>
    </p:spTree>
    <p:extLst>
      <p:ext uri="{BB962C8B-B14F-4D97-AF65-F5344CB8AC3E}">
        <p14:creationId xmlns:p14="http://schemas.microsoft.com/office/powerpoint/2010/main" val="110088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a:t>
            </a:fld>
            <a:endParaRPr lang="ru-RU" sz="1400" b="0" strike="noStrike" spc="-1">
              <a:latin typeface="Times New Roman"/>
            </a:endParaRPr>
          </a:p>
        </p:txBody>
      </p:sp>
    </p:spTree>
    <p:extLst>
      <p:ext uri="{BB962C8B-B14F-4D97-AF65-F5344CB8AC3E}">
        <p14:creationId xmlns:p14="http://schemas.microsoft.com/office/powerpoint/2010/main" val="32065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11</a:t>
            </a:fld>
            <a:endParaRPr lang="ru-RU" sz="1400" b="0" strike="noStrike" spc="-1" dirty="0">
              <a:latin typeface="Times New Roman"/>
            </a:endParaRPr>
          </a:p>
        </p:txBody>
      </p:sp>
    </p:spTree>
    <p:extLst>
      <p:ext uri="{BB962C8B-B14F-4D97-AF65-F5344CB8AC3E}">
        <p14:creationId xmlns:p14="http://schemas.microsoft.com/office/powerpoint/2010/main" val="1056981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12</a:t>
            </a:fld>
            <a:endParaRPr lang="ru-RU" sz="1400" b="0" strike="noStrike" spc="-1" dirty="0">
              <a:latin typeface="Times New Roman"/>
            </a:endParaRPr>
          </a:p>
        </p:txBody>
      </p:sp>
    </p:spTree>
    <p:extLst>
      <p:ext uri="{BB962C8B-B14F-4D97-AF65-F5344CB8AC3E}">
        <p14:creationId xmlns:p14="http://schemas.microsoft.com/office/powerpoint/2010/main" val="2236499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13</a:t>
            </a:fld>
            <a:endParaRPr lang="ru-RU" sz="1400" b="0" strike="noStrike" spc="-1" dirty="0">
              <a:latin typeface="Times New Roman"/>
            </a:endParaRPr>
          </a:p>
        </p:txBody>
      </p:sp>
    </p:spTree>
    <p:extLst>
      <p:ext uri="{BB962C8B-B14F-4D97-AF65-F5344CB8AC3E}">
        <p14:creationId xmlns:p14="http://schemas.microsoft.com/office/powerpoint/2010/main" val="2313153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14</a:t>
            </a:fld>
            <a:endParaRPr lang="ru-RU" sz="1400" b="0" strike="noStrike" spc="-1" dirty="0">
              <a:latin typeface="Times New Roman"/>
            </a:endParaRPr>
          </a:p>
        </p:txBody>
      </p:sp>
    </p:spTree>
    <p:extLst>
      <p:ext uri="{BB962C8B-B14F-4D97-AF65-F5344CB8AC3E}">
        <p14:creationId xmlns:p14="http://schemas.microsoft.com/office/powerpoint/2010/main" val="2696102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15</a:t>
            </a:fld>
            <a:endParaRPr lang="ru-RU" sz="1400" b="0" strike="noStrike" spc="-1" dirty="0">
              <a:latin typeface="Times New Roman"/>
            </a:endParaRPr>
          </a:p>
        </p:txBody>
      </p:sp>
    </p:spTree>
    <p:extLst>
      <p:ext uri="{BB962C8B-B14F-4D97-AF65-F5344CB8AC3E}">
        <p14:creationId xmlns:p14="http://schemas.microsoft.com/office/powerpoint/2010/main" val="1622015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16</a:t>
            </a:fld>
            <a:endParaRPr lang="ru-RU" sz="1400" b="0" strike="noStrike" spc="-1" dirty="0">
              <a:latin typeface="Times New Roman"/>
            </a:endParaRPr>
          </a:p>
        </p:txBody>
      </p:sp>
    </p:spTree>
    <p:extLst>
      <p:ext uri="{BB962C8B-B14F-4D97-AF65-F5344CB8AC3E}">
        <p14:creationId xmlns:p14="http://schemas.microsoft.com/office/powerpoint/2010/main" val="4292928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17</a:t>
            </a:fld>
            <a:endParaRPr lang="ru-RU" sz="1400" b="0" strike="noStrike" spc="-1" dirty="0">
              <a:latin typeface="Times New Roman"/>
            </a:endParaRPr>
          </a:p>
        </p:txBody>
      </p:sp>
    </p:spTree>
    <p:extLst>
      <p:ext uri="{BB962C8B-B14F-4D97-AF65-F5344CB8AC3E}">
        <p14:creationId xmlns:p14="http://schemas.microsoft.com/office/powerpoint/2010/main" val="1476428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18</a:t>
            </a:fld>
            <a:endParaRPr lang="ru-RU" sz="1400" b="0" strike="noStrike" spc="-1" dirty="0">
              <a:latin typeface="Times New Roman"/>
            </a:endParaRPr>
          </a:p>
        </p:txBody>
      </p:sp>
    </p:spTree>
    <p:extLst>
      <p:ext uri="{BB962C8B-B14F-4D97-AF65-F5344CB8AC3E}">
        <p14:creationId xmlns:p14="http://schemas.microsoft.com/office/powerpoint/2010/main" val="3003106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19</a:t>
            </a:fld>
            <a:endParaRPr lang="ru-RU" sz="1400" b="0" strike="noStrike" spc="-1" dirty="0">
              <a:latin typeface="Times New Roman"/>
            </a:endParaRPr>
          </a:p>
        </p:txBody>
      </p:sp>
    </p:spTree>
    <p:extLst>
      <p:ext uri="{BB962C8B-B14F-4D97-AF65-F5344CB8AC3E}">
        <p14:creationId xmlns:p14="http://schemas.microsoft.com/office/powerpoint/2010/main" val="1599655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20</a:t>
            </a:fld>
            <a:endParaRPr lang="ru-RU" sz="1400" b="0" strike="noStrike" spc="-1" dirty="0">
              <a:latin typeface="Times New Roman"/>
            </a:endParaRPr>
          </a:p>
        </p:txBody>
      </p:sp>
    </p:spTree>
    <p:extLst>
      <p:ext uri="{BB962C8B-B14F-4D97-AF65-F5344CB8AC3E}">
        <p14:creationId xmlns:p14="http://schemas.microsoft.com/office/powerpoint/2010/main" val="2467095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a:t>
            </a:fld>
            <a:endParaRPr lang="ru-RU" sz="1400" b="0" strike="noStrike" spc="-1" dirty="0">
              <a:latin typeface="Times New Roman"/>
            </a:endParaRPr>
          </a:p>
        </p:txBody>
      </p:sp>
    </p:spTree>
    <p:extLst>
      <p:ext uri="{BB962C8B-B14F-4D97-AF65-F5344CB8AC3E}">
        <p14:creationId xmlns:p14="http://schemas.microsoft.com/office/powerpoint/2010/main" val="2633148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21</a:t>
            </a:fld>
            <a:endParaRPr lang="ru-RU" sz="1400" b="0" strike="noStrike" spc="-1" dirty="0">
              <a:latin typeface="Times New Roman"/>
            </a:endParaRPr>
          </a:p>
        </p:txBody>
      </p:sp>
    </p:spTree>
    <p:extLst>
      <p:ext uri="{BB962C8B-B14F-4D97-AF65-F5344CB8AC3E}">
        <p14:creationId xmlns:p14="http://schemas.microsoft.com/office/powerpoint/2010/main" val="1906717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22</a:t>
            </a:fld>
            <a:endParaRPr lang="ru-RU" sz="1400" b="0" strike="noStrike" spc="-1" dirty="0">
              <a:latin typeface="Times New Roman"/>
            </a:endParaRPr>
          </a:p>
        </p:txBody>
      </p:sp>
    </p:spTree>
    <p:extLst>
      <p:ext uri="{BB962C8B-B14F-4D97-AF65-F5344CB8AC3E}">
        <p14:creationId xmlns:p14="http://schemas.microsoft.com/office/powerpoint/2010/main" val="309363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23</a:t>
            </a:fld>
            <a:endParaRPr lang="ru-RU" sz="1400" b="0" strike="noStrike" spc="-1" dirty="0">
              <a:latin typeface="Times New Roman"/>
            </a:endParaRPr>
          </a:p>
        </p:txBody>
      </p:sp>
    </p:spTree>
    <p:extLst>
      <p:ext uri="{BB962C8B-B14F-4D97-AF65-F5344CB8AC3E}">
        <p14:creationId xmlns:p14="http://schemas.microsoft.com/office/powerpoint/2010/main" val="2824125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24</a:t>
            </a:fld>
            <a:endParaRPr lang="ru-RU" sz="1400" b="0" strike="noStrike" spc="-1" dirty="0">
              <a:latin typeface="Times New Roman"/>
            </a:endParaRPr>
          </a:p>
        </p:txBody>
      </p:sp>
    </p:spTree>
    <p:extLst>
      <p:ext uri="{BB962C8B-B14F-4D97-AF65-F5344CB8AC3E}">
        <p14:creationId xmlns:p14="http://schemas.microsoft.com/office/powerpoint/2010/main" val="2266882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25</a:t>
            </a:fld>
            <a:endParaRPr lang="ru-RU" sz="1400" b="0" strike="noStrike" spc="-1" dirty="0">
              <a:latin typeface="Times New Roman"/>
            </a:endParaRPr>
          </a:p>
        </p:txBody>
      </p:sp>
    </p:spTree>
    <p:extLst>
      <p:ext uri="{BB962C8B-B14F-4D97-AF65-F5344CB8AC3E}">
        <p14:creationId xmlns:p14="http://schemas.microsoft.com/office/powerpoint/2010/main" val="1718920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26</a:t>
            </a:fld>
            <a:endParaRPr lang="ru-RU" sz="1400" b="0" strike="noStrike" spc="-1" dirty="0">
              <a:latin typeface="Times New Roman"/>
            </a:endParaRPr>
          </a:p>
        </p:txBody>
      </p:sp>
    </p:spTree>
    <p:extLst>
      <p:ext uri="{BB962C8B-B14F-4D97-AF65-F5344CB8AC3E}">
        <p14:creationId xmlns:p14="http://schemas.microsoft.com/office/powerpoint/2010/main" val="3882590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27</a:t>
            </a:fld>
            <a:endParaRPr lang="ru-RU" sz="1400" b="0" strike="noStrike" spc="-1" dirty="0">
              <a:latin typeface="Times New Roman"/>
            </a:endParaRPr>
          </a:p>
        </p:txBody>
      </p:sp>
    </p:spTree>
    <p:extLst>
      <p:ext uri="{BB962C8B-B14F-4D97-AF65-F5344CB8AC3E}">
        <p14:creationId xmlns:p14="http://schemas.microsoft.com/office/powerpoint/2010/main" val="3159946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28</a:t>
            </a:fld>
            <a:endParaRPr lang="ru-RU" sz="1400" b="0" strike="noStrike" spc="-1" dirty="0">
              <a:latin typeface="Times New Roman"/>
            </a:endParaRPr>
          </a:p>
        </p:txBody>
      </p:sp>
    </p:spTree>
    <p:extLst>
      <p:ext uri="{BB962C8B-B14F-4D97-AF65-F5344CB8AC3E}">
        <p14:creationId xmlns:p14="http://schemas.microsoft.com/office/powerpoint/2010/main" val="481510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29</a:t>
            </a:fld>
            <a:endParaRPr lang="ru-RU" sz="1400" b="0" strike="noStrike" spc="-1" dirty="0">
              <a:latin typeface="Times New Roman"/>
            </a:endParaRPr>
          </a:p>
        </p:txBody>
      </p:sp>
    </p:spTree>
    <p:extLst>
      <p:ext uri="{BB962C8B-B14F-4D97-AF65-F5344CB8AC3E}">
        <p14:creationId xmlns:p14="http://schemas.microsoft.com/office/powerpoint/2010/main" val="2573522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30</a:t>
            </a:fld>
            <a:endParaRPr lang="ru-RU" sz="1400" b="0" strike="noStrike" spc="-1" dirty="0">
              <a:latin typeface="Times New Roman"/>
            </a:endParaRPr>
          </a:p>
        </p:txBody>
      </p:sp>
    </p:spTree>
    <p:extLst>
      <p:ext uri="{BB962C8B-B14F-4D97-AF65-F5344CB8AC3E}">
        <p14:creationId xmlns:p14="http://schemas.microsoft.com/office/powerpoint/2010/main" val="65006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a:t>
            </a:fld>
            <a:endParaRPr lang="ru-RU" sz="1400" b="0" strike="noStrike" spc="-1" dirty="0">
              <a:latin typeface="Times New Roman"/>
            </a:endParaRPr>
          </a:p>
        </p:txBody>
      </p:sp>
    </p:spTree>
    <p:extLst>
      <p:ext uri="{BB962C8B-B14F-4D97-AF65-F5344CB8AC3E}">
        <p14:creationId xmlns:p14="http://schemas.microsoft.com/office/powerpoint/2010/main" val="2252995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31</a:t>
            </a:fld>
            <a:endParaRPr lang="ru-RU" sz="1400" b="0" strike="noStrike" spc="-1" dirty="0">
              <a:latin typeface="Times New Roman"/>
            </a:endParaRPr>
          </a:p>
        </p:txBody>
      </p:sp>
    </p:spTree>
    <p:extLst>
      <p:ext uri="{BB962C8B-B14F-4D97-AF65-F5344CB8AC3E}">
        <p14:creationId xmlns:p14="http://schemas.microsoft.com/office/powerpoint/2010/main" val="547618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32</a:t>
            </a:fld>
            <a:endParaRPr lang="ru-RU" sz="1400" b="0" strike="noStrike" spc="-1" dirty="0">
              <a:latin typeface="Times New Roman"/>
            </a:endParaRPr>
          </a:p>
        </p:txBody>
      </p:sp>
    </p:spTree>
    <p:extLst>
      <p:ext uri="{BB962C8B-B14F-4D97-AF65-F5344CB8AC3E}">
        <p14:creationId xmlns:p14="http://schemas.microsoft.com/office/powerpoint/2010/main" val="4278017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33</a:t>
            </a:fld>
            <a:endParaRPr lang="ru-RU" sz="1400" b="0" strike="noStrike" spc="-1" dirty="0">
              <a:latin typeface="Times New Roman"/>
            </a:endParaRPr>
          </a:p>
        </p:txBody>
      </p:sp>
    </p:spTree>
    <p:extLst>
      <p:ext uri="{BB962C8B-B14F-4D97-AF65-F5344CB8AC3E}">
        <p14:creationId xmlns:p14="http://schemas.microsoft.com/office/powerpoint/2010/main" val="2973415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34</a:t>
            </a:fld>
            <a:endParaRPr lang="ru-RU" sz="1400" b="0" strike="noStrike" spc="-1" dirty="0">
              <a:latin typeface="Times New Roman"/>
            </a:endParaRPr>
          </a:p>
        </p:txBody>
      </p:sp>
    </p:spTree>
    <p:extLst>
      <p:ext uri="{BB962C8B-B14F-4D97-AF65-F5344CB8AC3E}">
        <p14:creationId xmlns:p14="http://schemas.microsoft.com/office/powerpoint/2010/main" val="620822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35</a:t>
            </a:fld>
            <a:endParaRPr lang="ru-RU" sz="1400" b="0" strike="noStrike" spc="-1" dirty="0">
              <a:latin typeface="Times New Roman"/>
            </a:endParaRPr>
          </a:p>
        </p:txBody>
      </p:sp>
    </p:spTree>
    <p:extLst>
      <p:ext uri="{BB962C8B-B14F-4D97-AF65-F5344CB8AC3E}">
        <p14:creationId xmlns:p14="http://schemas.microsoft.com/office/powerpoint/2010/main" val="1699250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36</a:t>
            </a:fld>
            <a:endParaRPr lang="ru-RU" sz="1400" b="0" strike="noStrike" spc="-1" dirty="0">
              <a:latin typeface="Times New Roman"/>
            </a:endParaRPr>
          </a:p>
        </p:txBody>
      </p:sp>
    </p:spTree>
    <p:extLst>
      <p:ext uri="{BB962C8B-B14F-4D97-AF65-F5344CB8AC3E}">
        <p14:creationId xmlns:p14="http://schemas.microsoft.com/office/powerpoint/2010/main" val="3125750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37</a:t>
            </a:fld>
            <a:endParaRPr lang="ru-RU" sz="1400" b="0" strike="noStrike" spc="-1" dirty="0">
              <a:latin typeface="Times New Roman"/>
            </a:endParaRPr>
          </a:p>
        </p:txBody>
      </p:sp>
    </p:spTree>
    <p:extLst>
      <p:ext uri="{BB962C8B-B14F-4D97-AF65-F5344CB8AC3E}">
        <p14:creationId xmlns:p14="http://schemas.microsoft.com/office/powerpoint/2010/main" val="548987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38</a:t>
            </a:fld>
            <a:endParaRPr lang="ru-RU" sz="1400" b="0" strike="noStrike" spc="-1" dirty="0">
              <a:latin typeface="Times New Roman"/>
            </a:endParaRPr>
          </a:p>
        </p:txBody>
      </p:sp>
    </p:spTree>
    <p:extLst>
      <p:ext uri="{BB962C8B-B14F-4D97-AF65-F5344CB8AC3E}">
        <p14:creationId xmlns:p14="http://schemas.microsoft.com/office/powerpoint/2010/main" val="1856901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39</a:t>
            </a:fld>
            <a:endParaRPr lang="ru-RU" sz="1400" b="0" strike="noStrike" spc="-1" dirty="0">
              <a:latin typeface="Times New Roman"/>
            </a:endParaRPr>
          </a:p>
        </p:txBody>
      </p:sp>
    </p:spTree>
    <p:extLst>
      <p:ext uri="{BB962C8B-B14F-4D97-AF65-F5344CB8AC3E}">
        <p14:creationId xmlns:p14="http://schemas.microsoft.com/office/powerpoint/2010/main" val="130441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40</a:t>
            </a:fld>
            <a:endParaRPr lang="ru-RU" sz="1400" b="0" strike="noStrike" spc="-1" dirty="0">
              <a:latin typeface="Times New Roman"/>
            </a:endParaRPr>
          </a:p>
        </p:txBody>
      </p:sp>
    </p:spTree>
    <p:extLst>
      <p:ext uri="{BB962C8B-B14F-4D97-AF65-F5344CB8AC3E}">
        <p14:creationId xmlns:p14="http://schemas.microsoft.com/office/powerpoint/2010/main" val="36675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a:t>
            </a:fld>
            <a:endParaRPr lang="ru-RU" sz="1400" b="0" strike="noStrike" spc="-1" dirty="0">
              <a:latin typeface="Times New Roman"/>
            </a:endParaRPr>
          </a:p>
        </p:txBody>
      </p:sp>
    </p:spTree>
    <p:extLst>
      <p:ext uri="{BB962C8B-B14F-4D97-AF65-F5344CB8AC3E}">
        <p14:creationId xmlns:p14="http://schemas.microsoft.com/office/powerpoint/2010/main" val="1558143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41</a:t>
            </a:fld>
            <a:endParaRPr lang="ru-RU" sz="1400" b="0" strike="noStrike" spc="-1" dirty="0">
              <a:latin typeface="Times New Roman"/>
            </a:endParaRPr>
          </a:p>
        </p:txBody>
      </p:sp>
    </p:spTree>
    <p:extLst>
      <p:ext uri="{BB962C8B-B14F-4D97-AF65-F5344CB8AC3E}">
        <p14:creationId xmlns:p14="http://schemas.microsoft.com/office/powerpoint/2010/main" val="516601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42</a:t>
            </a:fld>
            <a:endParaRPr lang="ru-RU" sz="1400" b="0" strike="noStrike" spc="-1" dirty="0">
              <a:latin typeface="Times New Roman"/>
            </a:endParaRPr>
          </a:p>
        </p:txBody>
      </p:sp>
    </p:spTree>
    <p:extLst>
      <p:ext uri="{BB962C8B-B14F-4D97-AF65-F5344CB8AC3E}">
        <p14:creationId xmlns:p14="http://schemas.microsoft.com/office/powerpoint/2010/main" val="268779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43</a:t>
            </a:fld>
            <a:endParaRPr lang="ru-RU" sz="1400" b="0" strike="noStrike" spc="-1" dirty="0">
              <a:latin typeface="Times New Roman"/>
            </a:endParaRPr>
          </a:p>
        </p:txBody>
      </p:sp>
    </p:spTree>
    <p:extLst>
      <p:ext uri="{BB962C8B-B14F-4D97-AF65-F5344CB8AC3E}">
        <p14:creationId xmlns:p14="http://schemas.microsoft.com/office/powerpoint/2010/main" val="3704176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44</a:t>
            </a:fld>
            <a:endParaRPr lang="ru-RU" sz="1400" b="0" strike="noStrike" spc="-1" dirty="0">
              <a:latin typeface="Times New Roman"/>
            </a:endParaRPr>
          </a:p>
        </p:txBody>
      </p:sp>
    </p:spTree>
    <p:extLst>
      <p:ext uri="{BB962C8B-B14F-4D97-AF65-F5344CB8AC3E}">
        <p14:creationId xmlns:p14="http://schemas.microsoft.com/office/powerpoint/2010/main" val="595287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45</a:t>
            </a:fld>
            <a:endParaRPr lang="ru-RU" sz="1400" b="0" strike="noStrike" spc="-1" dirty="0">
              <a:latin typeface="Times New Roman"/>
            </a:endParaRPr>
          </a:p>
        </p:txBody>
      </p:sp>
    </p:spTree>
    <p:extLst>
      <p:ext uri="{BB962C8B-B14F-4D97-AF65-F5344CB8AC3E}">
        <p14:creationId xmlns:p14="http://schemas.microsoft.com/office/powerpoint/2010/main" val="836796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46</a:t>
            </a:fld>
            <a:endParaRPr lang="ru-RU" sz="1400" b="0" strike="noStrike" spc="-1" dirty="0">
              <a:latin typeface="Times New Roman"/>
            </a:endParaRPr>
          </a:p>
        </p:txBody>
      </p:sp>
    </p:spTree>
    <p:extLst>
      <p:ext uri="{BB962C8B-B14F-4D97-AF65-F5344CB8AC3E}">
        <p14:creationId xmlns:p14="http://schemas.microsoft.com/office/powerpoint/2010/main" val="3825241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47</a:t>
            </a:fld>
            <a:endParaRPr lang="ru-RU" sz="1400" b="0" strike="noStrike" spc="-1" dirty="0">
              <a:latin typeface="Times New Roman"/>
            </a:endParaRPr>
          </a:p>
        </p:txBody>
      </p:sp>
    </p:spTree>
    <p:extLst>
      <p:ext uri="{BB962C8B-B14F-4D97-AF65-F5344CB8AC3E}">
        <p14:creationId xmlns:p14="http://schemas.microsoft.com/office/powerpoint/2010/main" val="2518387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48</a:t>
            </a:fld>
            <a:endParaRPr lang="ru-RU" sz="1400" b="0" strike="noStrike" spc="-1" dirty="0">
              <a:latin typeface="Times New Roman"/>
            </a:endParaRPr>
          </a:p>
        </p:txBody>
      </p:sp>
    </p:spTree>
    <p:extLst>
      <p:ext uri="{BB962C8B-B14F-4D97-AF65-F5344CB8AC3E}">
        <p14:creationId xmlns:p14="http://schemas.microsoft.com/office/powerpoint/2010/main" val="3401563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49</a:t>
            </a:fld>
            <a:endParaRPr lang="ru-RU" sz="1400" b="0" strike="noStrike" spc="-1" dirty="0">
              <a:latin typeface="Times New Roman"/>
            </a:endParaRPr>
          </a:p>
        </p:txBody>
      </p:sp>
    </p:spTree>
    <p:extLst>
      <p:ext uri="{BB962C8B-B14F-4D97-AF65-F5344CB8AC3E}">
        <p14:creationId xmlns:p14="http://schemas.microsoft.com/office/powerpoint/2010/main" val="16255353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50</a:t>
            </a:fld>
            <a:endParaRPr lang="ru-RU" sz="1400" b="0" strike="noStrike" spc="-1" dirty="0">
              <a:latin typeface="Times New Roman"/>
            </a:endParaRPr>
          </a:p>
        </p:txBody>
      </p:sp>
    </p:spTree>
    <p:extLst>
      <p:ext uri="{BB962C8B-B14F-4D97-AF65-F5344CB8AC3E}">
        <p14:creationId xmlns:p14="http://schemas.microsoft.com/office/powerpoint/2010/main" val="304961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a:t>
            </a:fld>
            <a:endParaRPr lang="ru-RU" sz="1400" b="0" strike="noStrike" spc="-1" dirty="0">
              <a:latin typeface="Times New Roman"/>
            </a:endParaRPr>
          </a:p>
        </p:txBody>
      </p:sp>
    </p:spTree>
    <p:extLst>
      <p:ext uri="{BB962C8B-B14F-4D97-AF65-F5344CB8AC3E}">
        <p14:creationId xmlns:p14="http://schemas.microsoft.com/office/powerpoint/2010/main" val="1976634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51</a:t>
            </a:fld>
            <a:endParaRPr lang="ru-RU" sz="1400" b="0" strike="noStrike" spc="-1" dirty="0">
              <a:latin typeface="Times New Roman"/>
            </a:endParaRPr>
          </a:p>
        </p:txBody>
      </p:sp>
    </p:spTree>
    <p:extLst>
      <p:ext uri="{BB962C8B-B14F-4D97-AF65-F5344CB8AC3E}">
        <p14:creationId xmlns:p14="http://schemas.microsoft.com/office/powerpoint/2010/main" val="2209146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52</a:t>
            </a:fld>
            <a:endParaRPr lang="ru-RU" sz="1400" b="0" strike="noStrike" spc="-1" dirty="0">
              <a:latin typeface="Times New Roman"/>
            </a:endParaRPr>
          </a:p>
        </p:txBody>
      </p:sp>
    </p:spTree>
    <p:extLst>
      <p:ext uri="{BB962C8B-B14F-4D97-AF65-F5344CB8AC3E}">
        <p14:creationId xmlns:p14="http://schemas.microsoft.com/office/powerpoint/2010/main" val="3296272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53</a:t>
            </a:fld>
            <a:endParaRPr lang="ru-RU" sz="1400" b="0" strike="noStrike" spc="-1" dirty="0">
              <a:latin typeface="Times New Roman"/>
            </a:endParaRPr>
          </a:p>
        </p:txBody>
      </p:sp>
    </p:spTree>
    <p:extLst>
      <p:ext uri="{BB962C8B-B14F-4D97-AF65-F5344CB8AC3E}">
        <p14:creationId xmlns:p14="http://schemas.microsoft.com/office/powerpoint/2010/main" val="3010061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54</a:t>
            </a:fld>
            <a:endParaRPr lang="ru-RU" sz="1400" b="0" strike="noStrike" spc="-1" dirty="0">
              <a:latin typeface="Times New Roman"/>
            </a:endParaRPr>
          </a:p>
        </p:txBody>
      </p:sp>
    </p:spTree>
    <p:extLst>
      <p:ext uri="{BB962C8B-B14F-4D97-AF65-F5344CB8AC3E}">
        <p14:creationId xmlns:p14="http://schemas.microsoft.com/office/powerpoint/2010/main" val="2986918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55</a:t>
            </a:fld>
            <a:endParaRPr lang="ru-RU" sz="1400" b="0" strike="noStrike" spc="-1" dirty="0">
              <a:latin typeface="Times New Roman"/>
            </a:endParaRPr>
          </a:p>
        </p:txBody>
      </p:sp>
    </p:spTree>
    <p:extLst>
      <p:ext uri="{BB962C8B-B14F-4D97-AF65-F5344CB8AC3E}">
        <p14:creationId xmlns:p14="http://schemas.microsoft.com/office/powerpoint/2010/main" val="4163568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56</a:t>
            </a:fld>
            <a:endParaRPr lang="ru-RU" sz="1400" b="0" strike="noStrike" spc="-1" dirty="0">
              <a:latin typeface="Times New Roman"/>
            </a:endParaRPr>
          </a:p>
        </p:txBody>
      </p:sp>
    </p:spTree>
    <p:extLst>
      <p:ext uri="{BB962C8B-B14F-4D97-AF65-F5344CB8AC3E}">
        <p14:creationId xmlns:p14="http://schemas.microsoft.com/office/powerpoint/2010/main" val="3770569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57</a:t>
            </a:fld>
            <a:endParaRPr lang="ru-RU" sz="1400" b="0" strike="noStrike" spc="-1" dirty="0">
              <a:latin typeface="Times New Roman"/>
            </a:endParaRPr>
          </a:p>
        </p:txBody>
      </p:sp>
    </p:spTree>
    <p:extLst>
      <p:ext uri="{BB962C8B-B14F-4D97-AF65-F5344CB8AC3E}">
        <p14:creationId xmlns:p14="http://schemas.microsoft.com/office/powerpoint/2010/main" val="20878285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58</a:t>
            </a:fld>
            <a:endParaRPr lang="ru-RU" sz="1400" b="0" strike="noStrike" spc="-1" dirty="0">
              <a:latin typeface="Times New Roman"/>
            </a:endParaRPr>
          </a:p>
        </p:txBody>
      </p:sp>
    </p:spTree>
    <p:extLst>
      <p:ext uri="{BB962C8B-B14F-4D97-AF65-F5344CB8AC3E}">
        <p14:creationId xmlns:p14="http://schemas.microsoft.com/office/powerpoint/2010/main" val="24990633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59</a:t>
            </a:fld>
            <a:endParaRPr lang="ru-RU" sz="1400" b="0" strike="noStrike" spc="-1" dirty="0">
              <a:latin typeface="Times New Roman"/>
            </a:endParaRPr>
          </a:p>
        </p:txBody>
      </p:sp>
    </p:spTree>
    <p:extLst>
      <p:ext uri="{BB962C8B-B14F-4D97-AF65-F5344CB8AC3E}">
        <p14:creationId xmlns:p14="http://schemas.microsoft.com/office/powerpoint/2010/main" val="3015686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60</a:t>
            </a:fld>
            <a:endParaRPr lang="ru-RU" sz="1400" b="0" strike="noStrike" spc="-1">
              <a:latin typeface="Times New Roman"/>
            </a:endParaRPr>
          </a:p>
        </p:txBody>
      </p:sp>
    </p:spTree>
    <p:extLst>
      <p:ext uri="{BB962C8B-B14F-4D97-AF65-F5344CB8AC3E}">
        <p14:creationId xmlns:p14="http://schemas.microsoft.com/office/powerpoint/2010/main" val="310893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7</a:t>
            </a:fld>
            <a:endParaRPr lang="ru-RU" sz="1400" b="0" strike="noStrike" spc="-1" dirty="0">
              <a:latin typeface="Times New Roman"/>
            </a:endParaRPr>
          </a:p>
        </p:txBody>
      </p:sp>
    </p:spTree>
    <p:extLst>
      <p:ext uri="{BB962C8B-B14F-4D97-AF65-F5344CB8AC3E}">
        <p14:creationId xmlns:p14="http://schemas.microsoft.com/office/powerpoint/2010/main" val="203352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8</a:t>
            </a:fld>
            <a:endParaRPr lang="ru-RU" sz="1400" b="0" strike="noStrike" spc="-1" dirty="0">
              <a:latin typeface="Times New Roman"/>
            </a:endParaRPr>
          </a:p>
        </p:txBody>
      </p:sp>
    </p:spTree>
    <p:extLst>
      <p:ext uri="{BB962C8B-B14F-4D97-AF65-F5344CB8AC3E}">
        <p14:creationId xmlns:p14="http://schemas.microsoft.com/office/powerpoint/2010/main" val="696420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9</a:t>
            </a:fld>
            <a:endParaRPr lang="ru-RU" sz="1400" b="0" strike="noStrike" spc="-1" dirty="0">
              <a:latin typeface="Times New Roman"/>
            </a:endParaRPr>
          </a:p>
        </p:txBody>
      </p:sp>
    </p:spTree>
    <p:extLst>
      <p:ext uri="{BB962C8B-B14F-4D97-AF65-F5344CB8AC3E}">
        <p14:creationId xmlns:p14="http://schemas.microsoft.com/office/powerpoint/2010/main" val="3998094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31813" y="749300"/>
            <a:ext cx="6562725" cy="3692525"/>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algn="r"/>
            <a:fld id="{CA7C9CE0-C161-4B1C-AB5A-205FFC85AFA7}" type="slidenum">
              <a:rPr lang="ru-RU" sz="1400" b="0" strike="noStrike" spc="-1" smtClean="0">
                <a:latin typeface="Times New Roman"/>
              </a:rPr>
              <a:t>10</a:t>
            </a:fld>
            <a:endParaRPr lang="ru-RU" sz="1400" b="0" strike="noStrike" spc="-1" dirty="0">
              <a:latin typeface="Times New Roman"/>
            </a:endParaRPr>
          </a:p>
        </p:txBody>
      </p:sp>
    </p:spTree>
    <p:extLst>
      <p:ext uri="{BB962C8B-B14F-4D97-AF65-F5344CB8AC3E}">
        <p14:creationId xmlns:p14="http://schemas.microsoft.com/office/powerpoint/2010/main" val="1611276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894D7FE9-E167-4C1A-9882-ED30199F1B66}" type="datetimeFigureOut">
              <a:rPr lang="ru-RU" smtClean="0"/>
              <a:t>31.10.2023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20709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31.10.2023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2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31.10.2023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53537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94D7FE9-E167-4C1A-9882-ED30199F1B66}" type="datetimeFigureOut">
              <a:rPr lang="ru-RU" smtClean="0"/>
              <a:t>31.10.2023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288911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94D7FE9-E167-4C1A-9882-ED30199F1B66}" type="datetimeFigureOut">
              <a:rPr lang="ru-RU" smtClean="0"/>
              <a:t>31.10.2023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476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94D7FE9-E167-4C1A-9882-ED30199F1B66}" type="datetimeFigureOut">
              <a:rPr lang="ru-RU" smtClean="0"/>
              <a:t>31.10.2023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02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94D7FE9-E167-4C1A-9882-ED30199F1B66}" type="datetimeFigureOut">
              <a:rPr lang="ru-RU" smtClean="0"/>
              <a:t>31.10.2023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00460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94D7FE9-E167-4C1A-9882-ED30199F1B66}" type="datetimeFigureOut">
              <a:rPr lang="ru-RU" smtClean="0"/>
              <a:t>31.10.2023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4049915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94D7FE9-E167-4C1A-9882-ED30199F1B66}" type="datetimeFigureOut">
              <a:rPr lang="ru-RU" smtClean="0"/>
              <a:t>31.10.2023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36616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31.10.2023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2318069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894D7FE9-E167-4C1A-9882-ED30199F1B66}" type="datetimeFigureOut">
              <a:rPr lang="ru-RU" smtClean="0"/>
              <a:t>31.10.2023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88F4C9D-76F1-44A5-8E0D-429814420D90}" type="slidenum">
              <a:rPr lang="ru-RU" smtClean="0"/>
              <a:t>‹#›</a:t>
            </a:fld>
            <a:endParaRPr lang="ru-RU"/>
          </a:p>
        </p:txBody>
      </p:sp>
    </p:spTree>
    <p:extLst>
      <p:ext uri="{BB962C8B-B14F-4D97-AF65-F5344CB8AC3E}">
        <p14:creationId xmlns:p14="http://schemas.microsoft.com/office/powerpoint/2010/main" val="1518544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72827"/>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D7FE9-E167-4C1A-9882-ED30199F1B66}" type="datetimeFigureOut">
              <a:rPr lang="ru-RU" smtClean="0"/>
              <a:t>31.10.2023</a:t>
            </a:fld>
            <a:endParaRPr lang="ru-RU"/>
          </a:p>
        </p:txBody>
      </p:sp>
      <p:sp>
        <p:nvSpPr>
          <p:cNvPr id="5" name="Нижний колонтитул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F4C9D-76F1-44A5-8E0D-429814420D90}" type="slidenum">
              <a:rPr lang="ru-RU" smtClean="0"/>
              <a:t>‹#›</a:t>
            </a:fld>
            <a:endParaRPr lang="ru-RU"/>
          </a:p>
        </p:txBody>
      </p:sp>
    </p:spTree>
    <p:extLst>
      <p:ext uri="{BB962C8B-B14F-4D97-AF65-F5344CB8AC3E}">
        <p14:creationId xmlns:p14="http://schemas.microsoft.com/office/powerpoint/2010/main" val="160635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6.svg"/><Relationship Id="rId4" Type="http://schemas.openxmlformats.org/officeDocument/2006/relationships/image" Target="../media/image27.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26.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39.emf"/><Relationship Id="rId3" Type="http://schemas.openxmlformats.org/officeDocument/2006/relationships/image" Target="../media/image2.png"/><Relationship Id="rId7" Type="http://schemas.openxmlformats.org/officeDocument/2006/relationships/image" Target="../media/image371.png"/><Relationship Id="rId12" Type="http://schemas.openxmlformats.org/officeDocument/2006/relationships/image" Target="../media/image38.svg"/><Relationship Id="rId2" Type="http://schemas.openxmlformats.org/officeDocument/2006/relationships/notesSlide" Target="../notesSlides/notesSlide19.xml"/><Relationship Id="rId1" Type="http://schemas.openxmlformats.org/officeDocument/2006/relationships/slideLayout" Target="../slideLayouts/slideLayout4.xml"/><Relationship Id="rId11" Type="http://schemas.openxmlformats.org/officeDocument/2006/relationships/image" Target="../media/image37.png"/><Relationship Id="rId5" Type="http://schemas.openxmlformats.org/officeDocument/2006/relationships/image" Target="../media/image102.png"/><Relationship Id="rId10" Type="http://schemas.openxmlformats.org/officeDocument/2006/relationships/image" Target="../media/image103.png"/><Relationship Id="rId4" Type="http://schemas.openxmlformats.org/officeDocument/2006/relationships/image" Target="../media/image101.png"/><Relationship Id="rId9" Type="http://schemas.openxmlformats.org/officeDocument/2006/relationships/image" Target="../media/image381.png"/></Relationships>
</file>

<file path=ppt/slides/_rels/slide21.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00.png"/><Relationship Id="rId11" Type="http://schemas.openxmlformats.org/officeDocument/2006/relationships/image" Target="../media/image38.svg"/><Relationship Id="rId5" Type="http://schemas.openxmlformats.org/officeDocument/2006/relationships/image" Target="../media/image108.png"/><Relationship Id="rId10" Type="http://schemas.openxmlformats.org/officeDocument/2006/relationships/image" Target="../media/image37.png"/><Relationship Id="rId4" Type="http://schemas.openxmlformats.org/officeDocument/2006/relationships/image" Target="../media/image107.png"/><Relationship Id="rId9" Type="http://schemas.openxmlformats.org/officeDocument/2006/relationships/image" Target="../media/image420.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40.png"/><Relationship Id="rId11" Type="http://schemas.openxmlformats.org/officeDocument/2006/relationships/image" Target="../media/image492.png"/><Relationship Id="rId5" Type="http://schemas.openxmlformats.org/officeDocument/2006/relationships/image" Target="../media/image110.png"/><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image" Target="../media/image113.png"/></Relationships>
</file>

<file path=ppt/slides/_rels/slide23.xml.rels><?xml version="1.0" encoding="UTF-8" standalone="yes"?>
<Relationships xmlns="http://schemas.openxmlformats.org/package/2006/relationships"><Relationship Id="rId8" Type="http://schemas.openxmlformats.org/officeDocument/2006/relationships/image" Target="../media/image502.png"/><Relationship Id="rId13" Type="http://schemas.openxmlformats.org/officeDocument/2006/relationships/image" Target="../media/image552.png"/><Relationship Id="rId18" Type="http://schemas.openxmlformats.org/officeDocument/2006/relationships/image" Target="../media/image45.emf"/><Relationship Id="rId3" Type="http://schemas.openxmlformats.org/officeDocument/2006/relationships/image" Target="../media/image2.png"/><Relationship Id="rId7" Type="http://schemas.openxmlformats.org/officeDocument/2006/relationships/image" Target="../media/image491.png"/><Relationship Id="rId12" Type="http://schemas.openxmlformats.org/officeDocument/2006/relationships/image" Target="../media/image542.png"/><Relationship Id="rId17" Type="http://schemas.openxmlformats.org/officeDocument/2006/relationships/image" Target="../media/image38.svg"/><Relationship Id="rId2" Type="http://schemas.openxmlformats.org/officeDocument/2006/relationships/notesSlide" Target="../notesSlides/notesSlide22.xml"/><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80.png"/><Relationship Id="rId11" Type="http://schemas.openxmlformats.org/officeDocument/2006/relationships/image" Target="../media/image532.png"/><Relationship Id="rId5" Type="http://schemas.openxmlformats.org/officeDocument/2006/relationships/image" Target="../media/image40.png"/><Relationship Id="rId15" Type="http://schemas.openxmlformats.org/officeDocument/2006/relationships/image" Target="../media/image501.png"/><Relationship Id="rId10" Type="http://schemas.openxmlformats.org/officeDocument/2006/relationships/image" Target="../media/image522.png"/><Relationship Id="rId4" Type="http://schemas.openxmlformats.org/officeDocument/2006/relationships/image" Target="../media/image32.png"/><Relationship Id="rId9" Type="http://schemas.openxmlformats.org/officeDocument/2006/relationships/image" Target="../media/image512.png"/><Relationship Id="rId14" Type="http://schemas.openxmlformats.org/officeDocument/2006/relationships/image" Target="../media/image561.png"/></Relationships>
</file>

<file path=ppt/slides/_rels/slide24.xml.rels><?xml version="1.0" encoding="UTF-8" standalone="yes"?>
<Relationships xmlns="http://schemas.openxmlformats.org/package/2006/relationships"><Relationship Id="rId8" Type="http://schemas.openxmlformats.org/officeDocument/2006/relationships/image" Target="../media/image551.png"/><Relationship Id="rId3" Type="http://schemas.openxmlformats.org/officeDocument/2006/relationships/image" Target="../media/image2.png"/><Relationship Id="rId7" Type="http://schemas.openxmlformats.org/officeDocument/2006/relationships/image" Target="../media/image54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31.png"/><Relationship Id="rId5" Type="http://schemas.openxmlformats.org/officeDocument/2006/relationships/image" Target="../media/image521.png"/><Relationship Id="rId10" Type="http://schemas.openxmlformats.org/officeDocument/2006/relationships/image" Target="../media/image46.png"/><Relationship Id="rId4" Type="http://schemas.openxmlformats.org/officeDocument/2006/relationships/image" Target="../media/image511.png"/><Relationship Id="rId9" Type="http://schemas.openxmlformats.org/officeDocument/2006/relationships/image" Target="../media/image560.png"/></Relationships>
</file>

<file path=ppt/slides/_rels/slide25.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4.png"/><Relationship Id="rId3" Type="http://schemas.openxmlformats.org/officeDocument/2006/relationships/image" Target="../media/image2.png"/><Relationship Id="rId7" Type="http://schemas.openxmlformats.org/officeDocument/2006/relationships/image" Target="../media/image120.png"/><Relationship Id="rId12"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752.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126.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49.png"/><Relationship Id="rId10" Type="http://schemas.openxmlformats.org/officeDocument/2006/relationships/image" Target="../media/image133.png"/><Relationship Id="rId4" Type="http://schemas.openxmlformats.org/officeDocument/2006/relationships/image" Target="../media/image48.png"/><Relationship Id="rId9" Type="http://schemas.openxmlformats.org/officeDocument/2006/relationships/image" Target="../media/image13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580.png"/><Relationship Id="rId18" Type="http://schemas.openxmlformats.org/officeDocument/2006/relationships/image" Target="../media/image6300.png"/><Relationship Id="rId26" Type="http://schemas.openxmlformats.org/officeDocument/2006/relationships/image" Target="../media/image800.png"/><Relationship Id="rId3" Type="http://schemas.openxmlformats.org/officeDocument/2006/relationships/image" Target="../media/image2.png"/><Relationship Id="rId21" Type="http://schemas.openxmlformats.org/officeDocument/2006/relationships/image" Target="../media/image751.png"/><Relationship Id="rId7" Type="http://schemas.openxmlformats.org/officeDocument/2006/relationships/image" Target="../media/image141.png"/><Relationship Id="rId12" Type="http://schemas.openxmlformats.org/officeDocument/2006/relationships/image" Target="../media/image730.png"/><Relationship Id="rId17" Type="http://schemas.openxmlformats.org/officeDocument/2006/relationships/image" Target="../media/image620.png"/><Relationship Id="rId25" Type="http://schemas.openxmlformats.org/officeDocument/2006/relationships/image" Target="../media/image790.png"/><Relationship Id="rId2" Type="http://schemas.openxmlformats.org/officeDocument/2006/relationships/notesSlide" Target="../notesSlides/notesSlide28.xml"/><Relationship Id="rId16" Type="http://schemas.openxmlformats.org/officeDocument/2006/relationships/image" Target="../media/image610.png"/><Relationship Id="rId20" Type="http://schemas.openxmlformats.org/officeDocument/2006/relationships/image" Target="../media/image741.png"/><Relationship Id="rId29" Type="http://schemas.openxmlformats.org/officeDocument/2006/relationships/image" Target="../media/image740.png"/><Relationship Id="rId1" Type="http://schemas.openxmlformats.org/officeDocument/2006/relationships/slideLayout" Target="../slideLayouts/slideLayout4.xml"/><Relationship Id="rId6" Type="http://schemas.openxmlformats.org/officeDocument/2006/relationships/image" Target="../media/image140.png"/><Relationship Id="rId11" Type="http://schemas.openxmlformats.org/officeDocument/2006/relationships/image" Target="../media/image720.png"/><Relationship Id="rId24" Type="http://schemas.openxmlformats.org/officeDocument/2006/relationships/image" Target="../media/image780.png"/><Relationship Id="rId5" Type="http://schemas.openxmlformats.org/officeDocument/2006/relationships/image" Target="../media/image139.png"/><Relationship Id="rId15" Type="http://schemas.openxmlformats.org/officeDocument/2006/relationships/image" Target="../media/image601.png"/><Relationship Id="rId23" Type="http://schemas.openxmlformats.org/officeDocument/2006/relationships/image" Target="../media/image771.png"/><Relationship Id="rId28" Type="http://schemas.openxmlformats.org/officeDocument/2006/relationships/image" Target="../media/image820.png"/><Relationship Id="rId10" Type="http://schemas.openxmlformats.org/officeDocument/2006/relationships/image" Target="../media/image550.png"/><Relationship Id="rId19" Type="http://schemas.openxmlformats.org/officeDocument/2006/relationships/image" Target="../media/image640.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590.png"/><Relationship Id="rId22" Type="http://schemas.openxmlformats.org/officeDocument/2006/relationships/image" Target="../media/image761.png"/><Relationship Id="rId27" Type="http://schemas.openxmlformats.org/officeDocument/2006/relationships/image" Target="../media/image810.png"/><Relationship Id="rId30" Type="http://schemas.openxmlformats.org/officeDocument/2006/relationships/image" Target="../media/image7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960.png"/><Relationship Id="rId3" Type="http://schemas.openxmlformats.org/officeDocument/2006/relationships/image" Target="../media/image2.png"/><Relationship Id="rId7" Type="http://schemas.openxmlformats.org/officeDocument/2006/relationships/image" Target="../media/image900.png"/><Relationship Id="rId12" Type="http://schemas.openxmlformats.org/officeDocument/2006/relationships/image" Target="../media/image95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890.png"/><Relationship Id="rId11" Type="http://schemas.openxmlformats.org/officeDocument/2006/relationships/image" Target="../media/image940.png"/><Relationship Id="rId5" Type="http://schemas.openxmlformats.org/officeDocument/2006/relationships/image" Target="../media/image880.png"/><Relationship Id="rId15" Type="http://schemas.openxmlformats.org/officeDocument/2006/relationships/image" Target="../media/image46.png"/><Relationship Id="rId10" Type="http://schemas.openxmlformats.org/officeDocument/2006/relationships/image" Target="../media/image930.png"/><Relationship Id="rId9" Type="http://schemas.openxmlformats.org/officeDocument/2006/relationships/image" Target="../media/image920.png"/><Relationship Id="rId14" Type="http://schemas.openxmlformats.org/officeDocument/2006/relationships/image" Target="../media/image97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000.png"/><Relationship Id="rId5" Type="http://schemas.openxmlformats.org/officeDocument/2006/relationships/image" Target="../media/image137.png"/><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144.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52.emf"/><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gi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200.png"/><Relationship Id="rId7" Type="http://schemas.openxmlformats.org/officeDocument/2006/relationships/image" Target="../media/image450.png"/><Relationship Id="rId12" Type="http://schemas.openxmlformats.org/officeDocument/2006/relationships/image" Target="../media/image481.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441.png"/><Relationship Id="rId11" Type="http://schemas.openxmlformats.org/officeDocument/2006/relationships/image" Target="../media/image470.png"/><Relationship Id="rId5" Type="http://schemas.openxmlformats.org/officeDocument/2006/relationships/image" Target="../media/image430.png"/><Relationship Id="rId10" Type="http://schemas.openxmlformats.org/officeDocument/2006/relationships/image" Target="../media/image510.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62.gif"/></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0.png"/><Relationship Id="rId18" Type="http://schemas.openxmlformats.org/officeDocument/2006/relationships/image" Target="../media/image63.png"/><Relationship Id="rId3" Type="http://schemas.openxmlformats.org/officeDocument/2006/relationships/image" Target="../media/image2.png"/><Relationship Id="rId21" Type="http://schemas.openxmlformats.org/officeDocument/2006/relationships/image" Target="../media/image760.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31.png"/><Relationship Id="rId2" Type="http://schemas.openxmlformats.org/officeDocument/2006/relationships/notesSlide" Target="../notesSlides/notesSlide46.xml"/><Relationship Id="rId16" Type="http://schemas.openxmlformats.org/officeDocument/2006/relationships/image" Target="../media/image7200.png"/><Relationship Id="rId20"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581.png"/><Relationship Id="rId11" Type="http://schemas.openxmlformats.org/officeDocument/2006/relationships/image" Target="../media/image670.png"/><Relationship Id="rId5" Type="http://schemas.openxmlformats.org/officeDocument/2006/relationships/image" Target="../media/image540.png"/><Relationship Id="rId15" Type="http://schemas.openxmlformats.org/officeDocument/2006/relationships/image" Target="../media/image710.png"/><Relationship Id="rId10" Type="http://schemas.openxmlformats.org/officeDocument/2006/relationships/image" Target="../media/image660.png"/><Relationship Id="rId19" Type="http://schemas.openxmlformats.org/officeDocument/2006/relationships/image" Target="../media/image73.png"/><Relationship Id="rId4" Type="http://schemas.openxmlformats.org/officeDocument/2006/relationships/image" Target="../media/image530.png"/><Relationship Id="rId9" Type="http://schemas.openxmlformats.org/officeDocument/2006/relationships/image" Target="../media/image650.png"/><Relationship Id="rId14" Type="http://schemas.openxmlformats.org/officeDocument/2006/relationships/image" Target="../media/image700.png"/></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2.png"/><Relationship Id="rId7" Type="http://schemas.openxmlformats.org/officeDocument/2006/relationships/image" Target="../media/image80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791.png"/><Relationship Id="rId5" Type="http://schemas.openxmlformats.org/officeDocument/2006/relationships/image" Target="../media/image78.png"/><Relationship Id="rId10" Type="http://schemas.openxmlformats.org/officeDocument/2006/relationships/image" Target="../media/image63.png"/><Relationship Id="rId4" Type="http://schemas.openxmlformats.org/officeDocument/2006/relationships/image" Target="../media/image80.png"/><Relationship Id="rId9" Type="http://schemas.openxmlformats.org/officeDocument/2006/relationships/image" Target="../media/image82.png"/></Relationships>
</file>

<file path=ppt/slides/_rels/slide49.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2.png"/><Relationship Id="rId21" Type="http://schemas.openxmlformats.org/officeDocument/2006/relationships/image" Target="../media/image75.png"/><Relationship Id="rId7" Type="http://schemas.openxmlformats.org/officeDocument/2006/relationships/image" Target="../media/image860.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notesSlide" Target="../notesSlides/notesSlide48.xml"/><Relationship Id="rId16" Type="http://schemas.openxmlformats.org/officeDocument/2006/relationships/image" Target="../media/image95.png"/><Relationship Id="rId20"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1020.png"/><Relationship Id="rId4" Type="http://schemas.openxmlformats.org/officeDocument/2006/relationships/image" Target="../media/image83.png"/><Relationship Id="rId9" Type="http://schemas.openxmlformats.org/officeDocument/2006/relationships/image" Target="../media/image881.png"/><Relationship Id="rId14" Type="http://schemas.openxmlformats.org/officeDocument/2006/relationships/image" Target="../media/image7500.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0.png"/><Relationship Id="rId3" Type="http://schemas.openxmlformats.org/officeDocument/2006/relationships/image" Target="../media/image2.png"/><Relationship Id="rId7" Type="http://schemas.openxmlformats.org/officeDocument/2006/relationships/image" Target="../media/image63.png"/><Relationship Id="rId12" Type="http://schemas.openxmlformats.org/officeDocument/2006/relationships/image" Target="../media/image1190.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52.png"/><Relationship Id="rId11" Type="http://schemas.openxmlformats.org/officeDocument/2006/relationships/image" Target="../media/image1180.png"/><Relationship Id="rId5" Type="http://schemas.openxmlformats.org/officeDocument/2006/relationships/image" Target="../media/image151.png"/><Relationship Id="rId10" Type="http://schemas.openxmlformats.org/officeDocument/2006/relationships/image" Target="../media/image1170.png"/><Relationship Id="rId4" Type="http://schemas.openxmlformats.org/officeDocument/2006/relationships/image" Target="../media/image150.png"/><Relationship Id="rId9" Type="http://schemas.openxmlformats.org/officeDocument/2006/relationships/image" Target="../media/image1160.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77.png"/><Relationship Id="rId5" Type="http://schemas.microsoft.com/office/2007/relationships/hdphoto" Target="../media/hdphoto2.wdp"/><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8" Type="http://schemas.openxmlformats.org/officeDocument/2006/relationships/image" Target="../media/image80.gif"/><Relationship Id="rId3" Type="http://schemas.openxmlformats.org/officeDocument/2006/relationships/image" Target="../media/image2.png"/><Relationship Id="rId7" Type="http://schemas.openxmlformats.org/officeDocument/2006/relationships/image" Target="../media/image79.gif"/><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78.gif"/><Relationship Id="rId5" Type="http://schemas.openxmlformats.org/officeDocument/2006/relationships/image" Target="../media/image104.png"/><Relationship Id="rId10" Type="http://schemas.openxmlformats.org/officeDocument/2006/relationships/image" Target="../media/image82.gif"/><Relationship Id="rId4" Type="http://schemas.openxmlformats.org/officeDocument/2006/relationships/image" Target="../media/image100.png"/><Relationship Id="rId9" Type="http://schemas.openxmlformats.org/officeDocument/2006/relationships/image" Target="../media/image81.gif"/></Relationships>
</file>

<file path=ppt/slides/_rels/slide53.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2.png"/><Relationship Id="rId7" Type="http://schemas.openxmlformats.org/officeDocument/2006/relationships/image" Target="../media/image101.emf"/><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png"/><Relationship Id="rId9" Type="http://schemas.openxmlformats.org/officeDocument/2006/relationships/image" Target="../media/image103.emf"/></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gif"/><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0" y="2060848"/>
            <a:ext cx="12192000" cy="2592288"/>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b="1" dirty="0">
                <a:solidFill>
                  <a:schemeClr val="bg1"/>
                </a:solidFill>
                <a:latin typeface="Verdana" panose="020B0604030504040204" pitchFamily="34" charset="0"/>
                <a:ea typeface="Verdana" panose="020B0604030504040204" pitchFamily="34" charset="0"/>
              </a:rPr>
              <a:t>Машинное Обучение</a:t>
            </a:r>
          </a:p>
          <a:p>
            <a:endParaRPr lang="ru-RU" dirty="0">
              <a:solidFill>
                <a:schemeClr val="bg1"/>
              </a:solidFill>
              <a:latin typeface="Verdana" panose="020B0604030504040204" pitchFamily="34" charset="0"/>
              <a:ea typeface="Verdana" panose="020B0604030504040204" pitchFamily="34" charset="0"/>
            </a:endParaRPr>
          </a:p>
          <a:p>
            <a:r>
              <a:rPr lang="ru-RU">
                <a:solidFill>
                  <a:schemeClr val="bg1"/>
                </a:solidFill>
                <a:latin typeface="Verdana" panose="020B0604030504040204" pitchFamily="34" charset="0"/>
                <a:ea typeface="Verdana" panose="020B0604030504040204" pitchFamily="34" charset="0"/>
              </a:rPr>
              <a:t>Лекция 2.03</a:t>
            </a:r>
            <a:endParaRPr lang="ru-RU" dirty="0">
              <a:solidFill>
                <a:schemeClr val="bg1"/>
              </a:solidFill>
              <a:latin typeface="Verdana" panose="020B0604030504040204" pitchFamily="34" charset="0"/>
              <a:ea typeface="Verdana" panose="020B0604030504040204" pitchFamily="34" charset="0"/>
            </a:endParaRPr>
          </a:p>
          <a:p>
            <a:r>
              <a:rPr lang="ru-RU" dirty="0">
                <a:solidFill>
                  <a:schemeClr val="bg1"/>
                </a:solidFill>
                <a:latin typeface="Verdana" panose="020B0604030504040204" pitchFamily="34" charset="0"/>
                <a:ea typeface="Verdana" panose="020B0604030504040204" pitchFamily="34" charset="0"/>
              </a:rPr>
              <a:t>В которой мы начнем обсуждать что такое нейронные сети</a:t>
            </a:r>
          </a:p>
        </p:txBody>
      </p:sp>
      <p:sp>
        <p:nvSpPr>
          <p:cNvPr id="5" name="Текст 2"/>
          <p:cNvSpPr txBox="1">
            <a:spLocks/>
          </p:cNvSpPr>
          <p:nvPr/>
        </p:nvSpPr>
        <p:spPr>
          <a:xfrm>
            <a:off x="3585369" y="4941168"/>
            <a:ext cx="5021262" cy="879194"/>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2400" dirty="0">
                <a:solidFill>
                  <a:schemeClr val="bg1"/>
                </a:solidFill>
                <a:latin typeface="Verdana" panose="020B0604030504040204" pitchFamily="34" charset="0"/>
                <a:ea typeface="Verdana" panose="020B0604030504040204" pitchFamily="34" charset="0"/>
              </a:rPr>
              <a:t>Докладчик</a:t>
            </a:r>
          </a:p>
          <a:p>
            <a:r>
              <a:rPr lang="ru-RU" sz="2400" b="1" dirty="0">
                <a:solidFill>
                  <a:schemeClr val="bg1"/>
                </a:solidFill>
                <a:latin typeface="Verdana" panose="020B0604030504040204" pitchFamily="34" charset="0"/>
                <a:ea typeface="Verdana" panose="020B0604030504040204" pitchFamily="34" charset="0"/>
              </a:rPr>
              <a:t>Долганов Антон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 y="17038"/>
            <a:ext cx="3354014" cy="212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28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E5D7F93E-F30A-4763-94DA-BC01B164A09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err="1">
                <a:solidFill>
                  <a:schemeClr val="bg1"/>
                </a:solidFill>
                <a:latin typeface="Verdana" panose="020B0604030504040204" pitchFamily="34" charset="0"/>
                <a:ea typeface="Verdana" panose="020B0604030504040204" pitchFamily="34" charset="0"/>
              </a:rPr>
              <a:t>Фреймфорки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 name="Рисунок 2"/>
          <p:cNvPicPr>
            <a:picLocks noChangeAspect="1"/>
          </p:cNvPicPr>
          <p:nvPr/>
        </p:nvPicPr>
        <p:blipFill>
          <a:blip r:embed="rId4"/>
          <a:stretch>
            <a:fillRect/>
          </a:stretch>
        </p:blipFill>
        <p:spPr>
          <a:xfrm>
            <a:off x="1059758" y="1613877"/>
            <a:ext cx="9640435" cy="4547499"/>
          </a:xfrm>
          <a:prstGeom prst="rect">
            <a:avLst/>
          </a:prstGeom>
        </p:spPr>
      </p:pic>
      <p:sp>
        <p:nvSpPr>
          <p:cNvPr id="7" name="Прямоугольник 6"/>
          <p:cNvSpPr/>
          <p:nvPr/>
        </p:nvSpPr>
        <p:spPr>
          <a:xfrm>
            <a:off x="4223792" y="6165304"/>
            <a:ext cx="3816424" cy="646331"/>
          </a:xfrm>
          <a:prstGeom prst="rect">
            <a:avLst/>
          </a:prstGeom>
        </p:spPr>
        <p:txBody>
          <a:bodyPr wrap="square">
            <a:spAutoFit/>
          </a:bodyPr>
          <a:lstStyle/>
          <a:p>
            <a:r>
              <a:rPr lang="ru-RU" b="1" dirty="0">
                <a:solidFill>
                  <a:schemeClr val="bg1"/>
                </a:solidFill>
              </a:rPr>
              <a:t>AI-тренды</a:t>
            </a:r>
            <a:r>
              <a:rPr lang="ru-RU" dirty="0">
                <a:solidFill>
                  <a:schemeClr val="bg1"/>
                </a:solidFill>
              </a:rPr>
              <a:t> Открытие летней школы</a:t>
            </a:r>
          </a:p>
          <a:p>
            <a:r>
              <a:rPr lang="ru-RU" dirty="0">
                <a:solidFill>
                  <a:schemeClr val="bg1"/>
                </a:solidFill>
              </a:rPr>
              <a:t>М. Степнов Июль 2021</a:t>
            </a:r>
          </a:p>
        </p:txBody>
      </p:sp>
      <p:sp>
        <p:nvSpPr>
          <p:cNvPr id="9" name="Прямоугольник 8"/>
          <p:cNvSpPr/>
          <p:nvPr/>
        </p:nvSpPr>
        <p:spPr>
          <a:xfrm>
            <a:off x="4655840" y="2564904"/>
            <a:ext cx="504056" cy="5040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74576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916832"/>
            <a:ext cx="9793088" cy="4401205"/>
          </a:xfrm>
          <a:prstGeom prst="rect">
            <a:avLst/>
          </a:prstGeom>
          <a:noFill/>
        </p:spPr>
        <p:txBody>
          <a:bodyPr wrap="square" rtlCol="0">
            <a:spAutoFit/>
          </a:bodyPr>
          <a:lstStyle/>
          <a:p>
            <a:r>
              <a:rPr lang="ru-RU" sz="2800" dirty="0">
                <a:solidFill>
                  <a:srgbClr val="363636"/>
                </a:solidFill>
                <a:latin typeface="Verdana" panose="020B0604030504040204" pitchFamily="34" charset="0"/>
                <a:ea typeface="Verdana" panose="020B0604030504040204" pitchFamily="34" charset="0"/>
              </a:rPr>
              <a:t>Про </a:t>
            </a:r>
            <a:r>
              <a:rPr lang="ru-RU" sz="2800" dirty="0" err="1">
                <a:solidFill>
                  <a:srgbClr val="363636"/>
                </a:solidFill>
                <a:latin typeface="Verdana" panose="020B0604030504040204" pitchFamily="34" charset="0"/>
                <a:ea typeface="Verdana" panose="020B0604030504040204" pitchFamily="34" charset="0"/>
              </a:rPr>
              <a:t>нейронки</a:t>
            </a:r>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r>
              <a:rPr lang="ru-RU" sz="2800" b="1" dirty="0" err="1">
                <a:solidFill>
                  <a:schemeClr val="bg1"/>
                </a:solidFill>
                <a:latin typeface="Verdana" panose="020B0604030504040204" pitchFamily="34" charset="0"/>
                <a:ea typeface="Verdana" panose="020B0604030504040204" pitchFamily="34" charset="0"/>
              </a:rPr>
              <a:t>Полносвязные</a:t>
            </a:r>
            <a:r>
              <a:rPr lang="ru-RU" sz="2800" b="1" dirty="0">
                <a:solidFill>
                  <a:schemeClr val="bg1"/>
                </a:solidFill>
                <a:latin typeface="Verdana" panose="020B0604030504040204" pitchFamily="34" charset="0"/>
                <a:ea typeface="Verdana" panose="020B0604030504040204" pitchFamily="34" charset="0"/>
              </a:rPr>
              <a:t> нейронные сети</a:t>
            </a: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r>
              <a:rPr lang="ru-RU" sz="2800" dirty="0" err="1">
                <a:solidFill>
                  <a:srgbClr val="363636"/>
                </a:solidFill>
                <a:latin typeface="Verdana" panose="020B0604030504040204" pitchFamily="34" charset="0"/>
                <a:ea typeface="Verdana" panose="020B0604030504040204" pitchFamily="34" charset="0"/>
              </a:rPr>
              <a:t>Свёрточные</a:t>
            </a:r>
            <a:r>
              <a:rPr lang="ru-RU" sz="2800" dirty="0">
                <a:solidFill>
                  <a:srgbClr val="363636"/>
                </a:solidFill>
                <a:latin typeface="Verdana" panose="020B0604030504040204" pitchFamily="34" charset="0"/>
                <a:ea typeface="Verdana" panose="020B0604030504040204" pitchFamily="34" charset="0"/>
              </a:rPr>
              <a:t> нейронные сети</a:t>
            </a: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3" name="Нижний колонтитул 6">
            <a:extLst>
              <a:ext uri="{FF2B5EF4-FFF2-40B4-BE49-F238E27FC236}">
                <a16:creationId xmlns:a16="http://schemas.microsoft.com/office/drawing/2014/main" id="{B37A9AA4-A098-6EC5-E6A7-B3F97FAAB932}"/>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600" b="1">
                <a:solidFill>
                  <a:schemeClr val="bg1"/>
                </a:solidFill>
                <a:latin typeface="Verdana" panose="020B0604030504040204" pitchFamily="34" charset="0"/>
                <a:ea typeface="Verdana" panose="020B0604030504040204" pitchFamily="34" charset="0"/>
              </a:rPr>
              <a:t>Содержание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19153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5" name="Прямоугольник 14">
            <a:extLst>
              <a:ext uri="{FF2B5EF4-FFF2-40B4-BE49-F238E27FC236}">
                <a16:creationId xmlns:a16="http://schemas.microsoft.com/office/drawing/2014/main" id="{A26F579B-020D-46D9-9678-4FD19424B738}"/>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1" name="Рисунок 10">
            <a:extLst>
              <a:ext uri="{FF2B5EF4-FFF2-40B4-BE49-F238E27FC236}">
                <a16:creationId xmlns:a16="http://schemas.microsoft.com/office/drawing/2014/main" id="{2A8C593F-B934-4C4A-883B-618373E59B2F}"/>
              </a:ext>
            </a:extLst>
          </p:cNvPr>
          <p:cNvPicPr>
            <a:picLocks noChangeAspect="1"/>
          </p:cNvPicPr>
          <p:nvPr/>
        </p:nvPicPr>
        <p:blipFill>
          <a:blip r:embed="rId4"/>
          <a:stretch>
            <a:fillRect/>
          </a:stretch>
        </p:blipFill>
        <p:spPr>
          <a:xfrm>
            <a:off x="1991544" y="1320338"/>
            <a:ext cx="3676364" cy="3676364"/>
          </a:xfrm>
          <a:prstGeom prst="rect">
            <a:avLst/>
          </a:prstGeom>
        </p:spPr>
      </p:pic>
      <p:graphicFrame>
        <p:nvGraphicFramePr>
          <p:cNvPr id="13" name="Таблица 12">
            <a:extLst>
              <a:ext uri="{FF2B5EF4-FFF2-40B4-BE49-F238E27FC236}">
                <a16:creationId xmlns:a16="http://schemas.microsoft.com/office/drawing/2014/main" id="{4BD7E3C6-7576-426C-BF25-A75C259CDE0A}"/>
              </a:ext>
            </a:extLst>
          </p:cNvPr>
          <p:cNvGraphicFramePr>
            <a:graphicFrameLocks noGrp="1"/>
          </p:cNvGraphicFramePr>
          <p:nvPr>
            <p:extLst>
              <p:ext uri="{D42A27DB-BD31-4B8C-83A1-F6EECF244321}">
                <p14:modId xmlns:p14="http://schemas.microsoft.com/office/powerpoint/2010/main" val="2136389007"/>
              </p:ext>
            </p:extLst>
          </p:nvPr>
        </p:nvGraphicFramePr>
        <p:xfrm>
          <a:off x="6744072" y="1465551"/>
          <a:ext cx="3600000" cy="3600000"/>
        </p:xfrm>
        <a:graphic>
          <a:graphicData uri="http://schemas.openxmlformats.org/drawingml/2006/table">
            <a:tbl>
              <a:tblPr/>
              <a:tblGrid>
                <a:gridCol w="360000">
                  <a:extLst>
                    <a:ext uri="{9D8B030D-6E8A-4147-A177-3AD203B41FA5}">
                      <a16:colId xmlns:a16="http://schemas.microsoft.com/office/drawing/2014/main" val="595794511"/>
                    </a:ext>
                  </a:extLst>
                </a:gridCol>
                <a:gridCol w="360000">
                  <a:extLst>
                    <a:ext uri="{9D8B030D-6E8A-4147-A177-3AD203B41FA5}">
                      <a16:colId xmlns:a16="http://schemas.microsoft.com/office/drawing/2014/main" val="624248376"/>
                    </a:ext>
                  </a:extLst>
                </a:gridCol>
                <a:gridCol w="360000">
                  <a:extLst>
                    <a:ext uri="{9D8B030D-6E8A-4147-A177-3AD203B41FA5}">
                      <a16:colId xmlns:a16="http://schemas.microsoft.com/office/drawing/2014/main" val="929394197"/>
                    </a:ext>
                  </a:extLst>
                </a:gridCol>
                <a:gridCol w="360000">
                  <a:extLst>
                    <a:ext uri="{9D8B030D-6E8A-4147-A177-3AD203B41FA5}">
                      <a16:colId xmlns:a16="http://schemas.microsoft.com/office/drawing/2014/main" val="1846210513"/>
                    </a:ext>
                  </a:extLst>
                </a:gridCol>
                <a:gridCol w="360000">
                  <a:extLst>
                    <a:ext uri="{9D8B030D-6E8A-4147-A177-3AD203B41FA5}">
                      <a16:colId xmlns:a16="http://schemas.microsoft.com/office/drawing/2014/main" val="796831807"/>
                    </a:ext>
                  </a:extLst>
                </a:gridCol>
                <a:gridCol w="360000">
                  <a:extLst>
                    <a:ext uri="{9D8B030D-6E8A-4147-A177-3AD203B41FA5}">
                      <a16:colId xmlns:a16="http://schemas.microsoft.com/office/drawing/2014/main" val="1613916871"/>
                    </a:ext>
                  </a:extLst>
                </a:gridCol>
                <a:gridCol w="360000">
                  <a:extLst>
                    <a:ext uri="{9D8B030D-6E8A-4147-A177-3AD203B41FA5}">
                      <a16:colId xmlns:a16="http://schemas.microsoft.com/office/drawing/2014/main" val="3656656631"/>
                    </a:ext>
                  </a:extLst>
                </a:gridCol>
                <a:gridCol w="360000">
                  <a:extLst>
                    <a:ext uri="{9D8B030D-6E8A-4147-A177-3AD203B41FA5}">
                      <a16:colId xmlns:a16="http://schemas.microsoft.com/office/drawing/2014/main" val="1601891617"/>
                    </a:ext>
                  </a:extLst>
                </a:gridCol>
                <a:gridCol w="360000">
                  <a:extLst>
                    <a:ext uri="{9D8B030D-6E8A-4147-A177-3AD203B41FA5}">
                      <a16:colId xmlns:a16="http://schemas.microsoft.com/office/drawing/2014/main" val="3738538789"/>
                    </a:ext>
                  </a:extLst>
                </a:gridCol>
                <a:gridCol w="360000">
                  <a:extLst>
                    <a:ext uri="{9D8B030D-6E8A-4147-A177-3AD203B41FA5}">
                      <a16:colId xmlns:a16="http://schemas.microsoft.com/office/drawing/2014/main" val="4144088383"/>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extLst>
                  <a:ext uri="{0D108BD9-81ED-4DB2-BD59-A6C34878D82A}">
                    <a16:rowId xmlns:a16="http://schemas.microsoft.com/office/drawing/2014/main" val="3722909661"/>
                  </a:ext>
                </a:extLst>
              </a:tr>
              <a:tr h="360000">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0.72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C8C8C8"/>
                    </a:solidFill>
                  </a:tcPr>
                </a:tc>
                <a:tc>
                  <a:txBody>
                    <a:bodyPr/>
                    <a:lstStyle/>
                    <a:p>
                      <a:pPr algn="ctr" fontAlgn="b"/>
                      <a:r>
                        <a:rPr lang="ru-RU" sz="1100" b="0" i="0" u="none" strike="noStrike">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a:solidFill>
                            <a:srgbClr val="000000"/>
                          </a:solidFill>
                          <a:effectLst/>
                          <a:latin typeface="Calibri" panose="020F0502020204030204" pitchFamily="34" charset="0"/>
                        </a:rPr>
                        <a:t>0.54</a:t>
                      </a:r>
                    </a:p>
                  </a:txBody>
                  <a:tcPr marL="7620" marR="7620" marT="7620" marB="0" anchor="ctr">
                    <a:lnL>
                      <a:noFill/>
                    </a:lnL>
                    <a:lnR>
                      <a:noFill/>
                    </a:lnR>
                    <a:lnT>
                      <a:noFill/>
                    </a:lnT>
                    <a:lnB>
                      <a:noFill/>
                    </a:lnB>
                    <a:solidFill>
                      <a:srgbClr val="999999"/>
                    </a:solidFill>
                  </a:tcPr>
                </a:tc>
                <a:tc>
                  <a:txBody>
                    <a:bodyPr/>
                    <a:lstStyle/>
                    <a:p>
                      <a:pPr algn="ctr" fontAlgn="b"/>
                      <a:r>
                        <a:rPr lang="ru-RU" sz="1100" b="0" i="0" u="none" strike="noStrike">
                          <a:solidFill>
                            <a:srgbClr val="000000"/>
                          </a:solidFill>
                          <a:effectLst/>
                          <a:latin typeface="Calibri" panose="020F0502020204030204" pitchFamily="34" charset="0"/>
                        </a:rPr>
                        <a:t>0.93</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4217633133"/>
                  </a:ext>
                </a:extLst>
              </a:tr>
              <a:tr h="360000">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699050512"/>
                  </a:ext>
                </a:extLst>
              </a:tr>
              <a:tr h="360000">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000000"/>
                          </a:solidFill>
                          <a:effectLst/>
                          <a:latin typeface="Calibri" panose="020F0502020204030204" pitchFamily="34" charset="0"/>
                        </a:rPr>
                        <a:t>0.84</a:t>
                      </a:r>
                    </a:p>
                  </a:txBody>
                  <a:tcPr marL="7620" marR="7620" marT="7620" marB="0" anchor="ctr">
                    <a:lnL>
                      <a:noFill/>
                    </a:lnL>
                    <a:lnR>
                      <a:noFill/>
                    </a:lnR>
                    <a:lnT>
                      <a:noFill/>
                    </a:lnT>
                    <a:lnB>
                      <a:noFill/>
                    </a:lnB>
                    <a:solidFill>
                      <a:srgbClr val="E7E7E7"/>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1372186275"/>
                  </a:ext>
                </a:extLst>
              </a:tr>
              <a:tr h="360000">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0.52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949494"/>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912274386"/>
                  </a:ext>
                </a:extLst>
              </a:tr>
              <a:tr h="360000">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000000"/>
                          </a:solidFill>
                          <a:effectLst/>
                          <a:latin typeface="Calibri" panose="020F0502020204030204" pitchFamily="34" charset="0"/>
                        </a:rPr>
                        <a:t>0.73</a:t>
                      </a:r>
                    </a:p>
                  </a:txBody>
                  <a:tcPr marL="7620" marR="7620" marT="7620" marB="0" anchor="ctr">
                    <a:lnL>
                      <a:noFill/>
                    </a:lnL>
                    <a:lnR>
                      <a:noFill/>
                    </a:lnR>
                    <a:lnT>
                      <a:noFill/>
                    </a:lnT>
                    <a:lnB>
                      <a:noFill/>
                    </a:lnB>
                    <a:solidFill>
                      <a:srgbClr val="CACAC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541912779"/>
                  </a:ext>
                </a:extLst>
              </a:tr>
              <a:tr h="360000">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0.85</a:t>
                      </a:r>
                    </a:p>
                  </a:txBody>
                  <a:tcPr marL="7620" marR="7620" marT="7620" marB="0" anchor="ctr">
                    <a:lnL>
                      <a:noFill/>
                    </a:lnL>
                    <a:lnR>
                      <a:noFill/>
                    </a:lnR>
                    <a:lnT>
                      <a:noFill/>
                    </a:lnT>
                    <a:lnB>
                      <a:noFill/>
                    </a:lnB>
                    <a:solidFill>
                      <a:srgbClr val="EAEAE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1945791216"/>
                  </a:ext>
                </a:extLst>
              </a:tr>
              <a:tr h="360000">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000000"/>
                          </a:solidFill>
                          <a:effectLst/>
                          <a:latin typeface="Calibri" panose="020F0502020204030204" pitchFamily="34" charset="0"/>
                        </a:rPr>
                        <a:t>0.90</a:t>
                      </a:r>
                    </a:p>
                  </a:txBody>
                  <a:tcPr marL="7620" marR="7620" marT="7620" marB="0" anchor="ctr">
                    <a:lnL>
                      <a:noFill/>
                    </a:lnL>
                    <a:lnR>
                      <a:noFill/>
                    </a:lnR>
                    <a:lnT>
                      <a:noFill/>
                    </a:lnT>
                    <a:lnB>
                      <a:noFill/>
                    </a:lnB>
                    <a:solidFill>
                      <a:srgbClr val="F7F7F7"/>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1958908275"/>
                  </a:ext>
                </a:extLst>
              </a:tr>
              <a:tr h="360000">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2E2E2"/>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extLst>
                  <a:ext uri="{0D108BD9-81ED-4DB2-BD59-A6C34878D82A}">
                    <a16:rowId xmlns:a16="http://schemas.microsoft.com/office/drawing/2014/main" val="689157487"/>
                  </a:ext>
                </a:extLst>
              </a:tr>
              <a:tr h="360000">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824643740"/>
                  </a:ext>
                </a:extLst>
              </a:tr>
            </a:tbl>
          </a:graphicData>
        </a:graphic>
      </p:graphicFrame>
      <p:sp>
        <p:nvSpPr>
          <p:cNvPr id="19" name="TextBox 18">
            <a:extLst>
              <a:ext uri="{FF2B5EF4-FFF2-40B4-BE49-F238E27FC236}">
                <a16:creationId xmlns:a16="http://schemas.microsoft.com/office/drawing/2014/main" id="{BBFF5A86-A2E2-4A3C-A884-05C5046A23BD}"/>
              </a:ext>
            </a:extLst>
          </p:cNvPr>
          <p:cNvSpPr txBox="1"/>
          <p:nvPr/>
        </p:nvSpPr>
        <p:spPr>
          <a:xfrm>
            <a:off x="8059646" y="857714"/>
            <a:ext cx="550151" cy="523220"/>
          </a:xfrm>
          <a:prstGeom prst="rect">
            <a:avLst/>
          </a:prstGeom>
          <a:noFill/>
        </p:spPr>
        <p:txBody>
          <a:bodyPr wrap="none" rtlCol="0">
            <a:spAutoFit/>
          </a:bodyPr>
          <a:lstStyle/>
          <a:p>
            <a:pPr algn="ctr"/>
            <a:r>
              <a:rPr lang="en-US" sz="2800" dirty="0">
                <a:solidFill>
                  <a:srgbClr val="FF0000"/>
                </a:solidFill>
              </a:rPr>
              <a:t>28</a:t>
            </a:r>
            <a:endParaRPr lang="ru-RU" sz="2800" dirty="0">
              <a:solidFill>
                <a:srgbClr val="FF0000"/>
              </a:solidFill>
            </a:endParaRPr>
          </a:p>
        </p:txBody>
      </p:sp>
      <p:sp>
        <p:nvSpPr>
          <p:cNvPr id="20" name="TextBox 19">
            <a:extLst>
              <a:ext uri="{FF2B5EF4-FFF2-40B4-BE49-F238E27FC236}">
                <a16:creationId xmlns:a16="http://schemas.microsoft.com/office/drawing/2014/main" id="{C1E32F52-526A-4A6C-AE5C-E1317D78432E}"/>
              </a:ext>
            </a:extLst>
          </p:cNvPr>
          <p:cNvSpPr txBox="1"/>
          <p:nvPr/>
        </p:nvSpPr>
        <p:spPr>
          <a:xfrm>
            <a:off x="10392303" y="3282664"/>
            <a:ext cx="550151" cy="523220"/>
          </a:xfrm>
          <a:prstGeom prst="rect">
            <a:avLst/>
          </a:prstGeom>
          <a:noFill/>
        </p:spPr>
        <p:txBody>
          <a:bodyPr wrap="none" rtlCol="0">
            <a:spAutoFit/>
          </a:bodyPr>
          <a:lstStyle/>
          <a:p>
            <a:pPr algn="ctr"/>
            <a:r>
              <a:rPr lang="en-US" sz="2800" dirty="0">
                <a:solidFill>
                  <a:srgbClr val="FF0000"/>
                </a:solidFill>
              </a:rPr>
              <a:t>28</a:t>
            </a:r>
            <a:endParaRPr lang="ru-RU" sz="2800" dirty="0">
              <a:solidFill>
                <a:srgbClr val="FF0000"/>
              </a:solidFill>
            </a:endParaRPr>
          </a:p>
        </p:txBody>
      </p:sp>
      <p:sp>
        <p:nvSpPr>
          <p:cNvPr id="21" name="Правая фигурная скобка 20">
            <a:extLst>
              <a:ext uri="{FF2B5EF4-FFF2-40B4-BE49-F238E27FC236}">
                <a16:creationId xmlns:a16="http://schemas.microsoft.com/office/drawing/2014/main" id="{0247ED74-05B1-444A-B0B2-76BB45E174C2}"/>
              </a:ext>
            </a:extLst>
          </p:cNvPr>
          <p:cNvSpPr/>
          <p:nvPr/>
        </p:nvSpPr>
        <p:spPr>
          <a:xfrm>
            <a:off x="10232169" y="1380934"/>
            <a:ext cx="340574" cy="3793735"/>
          </a:xfrm>
          <a:prstGeom prst="rightBrace">
            <a:avLst/>
          </a:prstGeom>
          <a:ln w="762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2" name="Правая фигурная скобка 21">
            <a:extLst>
              <a:ext uri="{FF2B5EF4-FFF2-40B4-BE49-F238E27FC236}">
                <a16:creationId xmlns:a16="http://schemas.microsoft.com/office/drawing/2014/main" id="{3DFF39CF-0FB7-41E6-B7BB-D306B24978DE}"/>
              </a:ext>
            </a:extLst>
          </p:cNvPr>
          <p:cNvSpPr/>
          <p:nvPr/>
        </p:nvSpPr>
        <p:spPr>
          <a:xfrm rot="16200000">
            <a:off x="8384936" y="-559096"/>
            <a:ext cx="340574" cy="3793735"/>
          </a:xfrm>
          <a:prstGeom prst="rightBrace">
            <a:avLst/>
          </a:prstGeom>
          <a:ln w="762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8"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Пример про числа</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5642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20"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graphicFrame>
        <p:nvGraphicFramePr>
          <p:cNvPr id="33" name="Таблица 32">
            <a:extLst>
              <a:ext uri="{FF2B5EF4-FFF2-40B4-BE49-F238E27FC236}">
                <a16:creationId xmlns:a16="http://schemas.microsoft.com/office/drawing/2014/main" id="{0271C624-F6CA-4D5C-B9D2-EF505110F563}"/>
              </a:ext>
            </a:extLst>
          </p:cNvPr>
          <p:cNvGraphicFramePr>
            <a:graphicFrameLocks noGrp="1"/>
          </p:cNvGraphicFramePr>
          <p:nvPr>
            <p:extLst>
              <p:ext uri="{D42A27DB-BD31-4B8C-83A1-F6EECF244321}">
                <p14:modId xmlns:p14="http://schemas.microsoft.com/office/powerpoint/2010/main" val="2077908668"/>
              </p:ext>
            </p:extLst>
          </p:nvPr>
        </p:nvGraphicFramePr>
        <p:xfrm>
          <a:off x="675924" y="1369080"/>
          <a:ext cx="3600000" cy="3600000"/>
        </p:xfrm>
        <a:graphic>
          <a:graphicData uri="http://schemas.openxmlformats.org/drawingml/2006/table">
            <a:tbl>
              <a:tblPr/>
              <a:tblGrid>
                <a:gridCol w="360000">
                  <a:extLst>
                    <a:ext uri="{9D8B030D-6E8A-4147-A177-3AD203B41FA5}">
                      <a16:colId xmlns:a16="http://schemas.microsoft.com/office/drawing/2014/main" val="595794511"/>
                    </a:ext>
                  </a:extLst>
                </a:gridCol>
                <a:gridCol w="360000">
                  <a:extLst>
                    <a:ext uri="{9D8B030D-6E8A-4147-A177-3AD203B41FA5}">
                      <a16:colId xmlns:a16="http://schemas.microsoft.com/office/drawing/2014/main" val="624248376"/>
                    </a:ext>
                  </a:extLst>
                </a:gridCol>
                <a:gridCol w="360000">
                  <a:extLst>
                    <a:ext uri="{9D8B030D-6E8A-4147-A177-3AD203B41FA5}">
                      <a16:colId xmlns:a16="http://schemas.microsoft.com/office/drawing/2014/main" val="929394197"/>
                    </a:ext>
                  </a:extLst>
                </a:gridCol>
                <a:gridCol w="360000">
                  <a:extLst>
                    <a:ext uri="{9D8B030D-6E8A-4147-A177-3AD203B41FA5}">
                      <a16:colId xmlns:a16="http://schemas.microsoft.com/office/drawing/2014/main" val="1846210513"/>
                    </a:ext>
                  </a:extLst>
                </a:gridCol>
                <a:gridCol w="360000">
                  <a:extLst>
                    <a:ext uri="{9D8B030D-6E8A-4147-A177-3AD203B41FA5}">
                      <a16:colId xmlns:a16="http://schemas.microsoft.com/office/drawing/2014/main" val="796831807"/>
                    </a:ext>
                  </a:extLst>
                </a:gridCol>
                <a:gridCol w="360000">
                  <a:extLst>
                    <a:ext uri="{9D8B030D-6E8A-4147-A177-3AD203B41FA5}">
                      <a16:colId xmlns:a16="http://schemas.microsoft.com/office/drawing/2014/main" val="1613916871"/>
                    </a:ext>
                  </a:extLst>
                </a:gridCol>
                <a:gridCol w="360000">
                  <a:extLst>
                    <a:ext uri="{9D8B030D-6E8A-4147-A177-3AD203B41FA5}">
                      <a16:colId xmlns:a16="http://schemas.microsoft.com/office/drawing/2014/main" val="3656656631"/>
                    </a:ext>
                  </a:extLst>
                </a:gridCol>
                <a:gridCol w="360000">
                  <a:extLst>
                    <a:ext uri="{9D8B030D-6E8A-4147-A177-3AD203B41FA5}">
                      <a16:colId xmlns:a16="http://schemas.microsoft.com/office/drawing/2014/main" val="1601891617"/>
                    </a:ext>
                  </a:extLst>
                </a:gridCol>
                <a:gridCol w="360000">
                  <a:extLst>
                    <a:ext uri="{9D8B030D-6E8A-4147-A177-3AD203B41FA5}">
                      <a16:colId xmlns:a16="http://schemas.microsoft.com/office/drawing/2014/main" val="3738538789"/>
                    </a:ext>
                  </a:extLst>
                </a:gridCol>
                <a:gridCol w="360000">
                  <a:extLst>
                    <a:ext uri="{9D8B030D-6E8A-4147-A177-3AD203B41FA5}">
                      <a16:colId xmlns:a16="http://schemas.microsoft.com/office/drawing/2014/main" val="4144088383"/>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extLst>
                  <a:ext uri="{0D108BD9-81ED-4DB2-BD59-A6C34878D82A}">
                    <a16:rowId xmlns:a16="http://schemas.microsoft.com/office/drawing/2014/main" val="3722909661"/>
                  </a:ext>
                </a:extLst>
              </a:tr>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0.72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C8C8C8"/>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0.54</a:t>
                      </a:r>
                    </a:p>
                  </a:txBody>
                  <a:tcPr marL="7620" marR="7620" marT="7620" marB="0" anchor="ctr">
                    <a:lnL>
                      <a:noFill/>
                    </a:lnL>
                    <a:lnR>
                      <a:noFill/>
                    </a:lnR>
                    <a:lnT>
                      <a:noFill/>
                    </a:lnT>
                    <a:lnB>
                      <a:noFill/>
                    </a:lnB>
                    <a:solidFill>
                      <a:srgbClr val="999999"/>
                    </a:solidFill>
                  </a:tcPr>
                </a:tc>
                <a:tc>
                  <a:txBody>
                    <a:bodyPr/>
                    <a:lstStyle/>
                    <a:p>
                      <a:pPr algn="ctr" fontAlgn="b"/>
                      <a:r>
                        <a:rPr lang="ru-RU" sz="1100" b="0" i="0" u="none" strike="noStrike" dirty="0">
                          <a:solidFill>
                            <a:srgbClr val="000000"/>
                          </a:solidFill>
                          <a:effectLst/>
                          <a:latin typeface="Calibri" panose="020F0502020204030204" pitchFamily="34" charset="0"/>
                        </a:rPr>
                        <a:t>0.93</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4217633133"/>
                  </a:ext>
                </a:extLst>
              </a:tr>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699050512"/>
                  </a:ext>
                </a:extLst>
              </a:tr>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000000"/>
                          </a:solidFill>
                          <a:effectLst/>
                          <a:latin typeface="Calibri" panose="020F0502020204030204" pitchFamily="34" charset="0"/>
                        </a:rPr>
                        <a:t>0.84</a:t>
                      </a:r>
                    </a:p>
                  </a:txBody>
                  <a:tcPr marL="7620" marR="7620" marT="7620" marB="0" anchor="ctr">
                    <a:lnL>
                      <a:noFill/>
                    </a:lnL>
                    <a:lnR>
                      <a:noFill/>
                    </a:lnR>
                    <a:lnT>
                      <a:noFill/>
                    </a:lnT>
                    <a:lnB>
                      <a:noFill/>
                    </a:lnB>
                    <a:solidFill>
                      <a:srgbClr val="E7E7E7"/>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1372186275"/>
                  </a:ext>
                </a:extLst>
              </a:tr>
              <a:tr h="360000">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0.52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949494"/>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912274386"/>
                  </a:ext>
                </a:extLst>
              </a:tr>
              <a:tr h="360000">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000000"/>
                          </a:solidFill>
                          <a:effectLst/>
                          <a:latin typeface="Calibri" panose="020F0502020204030204" pitchFamily="34" charset="0"/>
                        </a:rPr>
                        <a:t>0.73</a:t>
                      </a:r>
                    </a:p>
                  </a:txBody>
                  <a:tcPr marL="7620" marR="7620" marT="7620" marB="0" anchor="ctr">
                    <a:lnL>
                      <a:noFill/>
                    </a:lnL>
                    <a:lnR>
                      <a:noFill/>
                    </a:lnR>
                    <a:lnT>
                      <a:noFill/>
                    </a:lnT>
                    <a:lnB>
                      <a:noFill/>
                    </a:lnB>
                    <a:solidFill>
                      <a:srgbClr val="CACAC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541912779"/>
                  </a:ext>
                </a:extLst>
              </a:tr>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0.85</a:t>
                      </a:r>
                    </a:p>
                  </a:txBody>
                  <a:tcPr marL="7620" marR="7620" marT="7620" marB="0" anchor="ctr">
                    <a:lnL>
                      <a:noFill/>
                    </a:lnL>
                    <a:lnR>
                      <a:noFill/>
                    </a:lnR>
                    <a:lnT>
                      <a:noFill/>
                    </a:lnT>
                    <a:lnB>
                      <a:noFill/>
                    </a:lnB>
                    <a:solidFill>
                      <a:srgbClr val="EAEAE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1945791216"/>
                  </a:ext>
                </a:extLst>
              </a:tr>
              <a:tr h="360000">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000000"/>
                          </a:solidFill>
                          <a:effectLst/>
                          <a:latin typeface="Calibri" panose="020F0502020204030204" pitchFamily="34" charset="0"/>
                        </a:rPr>
                        <a:t>0.90</a:t>
                      </a:r>
                    </a:p>
                  </a:txBody>
                  <a:tcPr marL="7620" marR="7620" marT="7620" marB="0" anchor="ctr">
                    <a:lnL>
                      <a:noFill/>
                    </a:lnL>
                    <a:lnR>
                      <a:noFill/>
                    </a:lnR>
                    <a:lnT>
                      <a:noFill/>
                    </a:lnT>
                    <a:lnB>
                      <a:noFill/>
                    </a:lnB>
                    <a:solidFill>
                      <a:srgbClr val="F7F7F7"/>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1958908275"/>
                  </a:ext>
                </a:extLst>
              </a:tr>
              <a:tr h="360000">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2E2E2"/>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extLst>
                  <a:ext uri="{0D108BD9-81ED-4DB2-BD59-A6C34878D82A}">
                    <a16:rowId xmlns:a16="http://schemas.microsoft.com/office/drawing/2014/main" val="689157487"/>
                  </a:ext>
                </a:extLst>
              </a:tr>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824643740"/>
                  </a:ext>
                </a:extLst>
              </a:tr>
            </a:tbl>
          </a:graphicData>
        </a:graphic>
      </p:graphicFrame>
      <p:graphicFrame>
        <p:nvGraphicFramePr>
          <p:cNvPr id="34" name="Таблица 33">
            <a:extLst>
              <a:ext uri="{FF2B5EF4-FFF2-40B4-BE49-F238E27FC236}">
                <a16:creationId xmlns:a16="http://schemas.microsoft.com/office/drawing/2014/main" id="{F654BE81-07E5-44F4-82A7-202F81ED3B5A}"/>
              </a:ext>
            </a:extLst>
          </p:cNvPr>
          <p:cNvGraphicFramePr>
            <a:graphicFrameLocks noGrp="1"/>
          </p:cNvGraphicFramePr>
          <p:nvPr>
            <p:extLst>
              <p:ext uri="{D42A27DB-BD31-4B8C-83A1-F6EECF244321}">
                <p14:modId xmlns:p14="http://schemas.microsoft.com/office/powerpoint/2010/main" val="2421251201"/>
              </p:ext>
            </p:extLst>
          </p:nvPr>
        </p:nvGraphicFramePr>
        <p:xfrm>
          <a:off x="5472197" y="1019823"/>
          <a:ext cx="3600000" cy="360000"/>
        </p:xfrm>
        <a:graphic>
          <a:graphicData uri="http://schemas.openxmlformats.org/drawingml/2006/table">
            <a:tbl>
              <a:tblPr/>
              <a:tblGrid>
                <a:gridCol w="360000">
                  <a:extLst>
                    <a:ext uri="{9D8B030D-6E8A-4147-A177-3AD203B41FA5}">
                      <a16:colId xmlns:a16="http://schemas.microsoft.com/office/drawing/2014/main" val="3801159322"/>
                    </a:ext>
                  </a:extLst>
                </a:gridCol>
                <a:gridCol w="360000">
                  <a:extLst>
                    <a:ext uri="{9D8B030D-6E8A-4147-A177-3AD203B41FA5}">
                      <a16:colId xmlns:a16="http://schemas.microsoft.com/office/drawing/2014/main" val="3296283528"/>
                    </a:ext>
                  </a:extLst>
                </a:gridCol>
                <a:gridCol w="360000">
                  <a:extLst>
                    <a:ext uri="{9D8B030D-6E8A-4147-A177-3AD203B41FA5}">
                      <a16:colId xmlns:a16="http://schemas.microsoft.com/office/drawing/2014/main" val="4268782775"/>
                    </a:ext>
                  </a:extLst>
                </a:gridCol>
                <a:gridCol w="360000">
                  <a:extLst>
                    <a:ext uri="{9D8B030D-6E8A-4147-A177-3AD203B41FA5}">
                      <a16:colId xmlns:a16="http://schemas.microsoft.com/office/drawing/2014/main" val="763039966"/>
                    </a:ext>
                  </a:extLst>
                </a:gridCol>
                <a:gridCol w="360000">
                  <a:extLst>
                    <a:ext uri="{9D8B030D-6E8A-4147-A177-3AD203B41FA5}">
                      <a16:colId xmlns:a16="http://schemas.microsoft.com/office/drawing/2014/main" val="2484089157"/>
                    </a:ext>
                  </a:extLst>
                </a:gridCol>
                <a:gridCol w="360000">
                  <a:extLst>
                    <a:ext uri="{9D8B030D-6E8A-4147-A177-3AD203B41FA5}">
                      <a16:colId xmlns:a16="http://schemas.microsoft.com/office/drawing/2014/main" val="3858508357"/>
                    </a:ext>
                  </a:extLst>
                </a:gridCol>
                <a:gridCol w="360000">
                  <a:extLst>
                    <a:ext uri="{9D8B030D-6E8A-4147-A177-3AD203B41FA5}">
                      <a16:colId xmlns:a16="http://schemas.microsoft.com/office/drawing/2014/main" val="4054032738"/>
                    </a:ext>
                  </a:extLst>
                </a:gridCol>
                <a:gridCol w="360000">
                  <a:extLst>
                    <a:ext uri="{9D8B030D-6E8A-4147-A177-3AD203B41FA5}">
                      <a16:colId xmlns:a16="http://schemas.microsoft.com/office/drawing/2014/main" val="1934357117"/>
                    </a:ext>
                  </a:extLst>
                </a:gridCol>
                <a:gridCol w="360000">
                  <a:extLst>
                    <a:ext uri="{9D8B030D-6E8A-4147-A177-3AD203B41FA5}">
                      <a16:colId xmlns:a16="http://schemas.microsoft.com/office/drawing/2014/main" val="285206930"/>
                    </a:ext>
                  </a:extLst>
                </a:gridCol>
                <a:gridCol w="360000">
                  <a:extLst>
                    <a:ext uri="{9D8B030D-6E8A-4147-A177-3AD203B41FA5}">
                      <a16:colId xmlns:a16="http://schemas.microsoft.com/office/drawing/2014/main" val="168564043"/>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extLst>
                  <a:ext uri="{0D108BD9-81ED-4DB2-BD59-A6C34878D82A}">
                    <a16:rowId xmlns:a16="http://schemas.microsoft.com/office/drawing/2014/main" val="2202371059"/>
                  </a:ext>
                </a:extLst>
              </a:tr>
            </a:tbl>
          </a:graphicData>
        </a:graphic>
      </p:graphicFrame>
      <p:graphicFrame>
        <p:nvGraphicFramePr>
          <p:cNvPr id="35" name="Таблица 34">
            <a:extLst>
              <a:ext uri="{FF2B5EF4-FFF2-40B4-BE49-F238E27FC236}">
                <a16:creationId xmlns:a16="http://schemas.microsoft.com/office/drawing/2014/main" id="{79808DB2-2318-46EB-95C8-AF890403A1E2}"/>
              </a:ext>
            </a:extLst>
          </p:cNvPr>
          <p:cNvGraphicFramePr>
            <a:graphicFrameLocks noGrp="1"/>
          </p:cNvGraphicFramePr>
          <p:nvPr>
            <p:extLst>
              <p:ext uri="{D42A27DB-BD31-4B8C-83A1-F6EECF244321}">
                <p14:modId xmlns:p14="http://schemas.microsoft.com/office/powerpoint/2010/main" val="887115337"/>
              </p:ext>
            </p:extLst>
          </p:nvPr>
        </p:nvGraphicFramePr>
        <p:xfrm>
          <a:off x="5460838" y="1462573"/>
          <a:ext cx="3600000" cy="360000"/>
        </p:xfrm>
        <a:graphic>
          <a:graphicData uri="http://schemas.openxmlformats.org/drawingml/2006/table">
            <a:tbl>
              <a:tblPr/>
              <a:tblGrid>
                <a:gridCol w="360000">
                  <a:extLst>
                    <a:ext uri="{9D8B030D-6E8A-4147-A177-3AD203B41FA5}">
                      <a16:colId xmlns:a16="http://schemas.microsoft.com/office/drawing/2014/main" val="727050929"/>
                    </a:ext>
                  </a:extLst>
                </a:gridCol>
                <a:gridCol w="360000">
                  <a:extLst>
                    <a:ext uri="{9D8B030D-6E8A-4147-A177-3AD203B41FA5}">
                      <a16:colId xmlns:a16="http://schemas.microsoft.com/office/drawing/2014/main" val="1845854064"/>
                    </a:ext>
                  </a:extLst>
                </a:gridCol>
                <a:gridCol w="360000">
                  <a:extLst>
                    <a:ext uri="{9D8B030D-6E8A-4147-A177-3AD203B41FA5}">
                      <a16:colId xmlns:a16="http://schemas.microsoft.com/office/drawing/2014/main" val="3961297049"/>
                    </a:ext>
                  </a:extLst>
                </a:gridCol>
                <a:gridCol w="360000">
                  <a:extLst>
                    <a:ext uri="{9D8B030D-6E8A-4147-A177-3AD203B41FA5}">
                      <a16:colId xmlns:a16="http://schemas.microsoft.com/office/drawing/2014/main" val="3546899110"/>
                    </a:ext>
                  </a:extLst>
                </a:gridCol>
                <a:gridCol w="360000">
                  <a:extLst>
                    <a:ext uri="{9D8B030D-6E8A-4147-A177-3AD203B41FA5}">
                      <a16:colId xmlns:a16="http://schemas.microsoft.com/office/drawing/2014/main" val="1198384393"/>
                    </a:ext>
                  </a:extLst>
                </a:gridCol>
                <a:gridCol w="360000">
                  <a:extLst>
                    <a:ext uri="{9D8B030D-6E8A-4147-A177-3AD203B41FA5}">
                      <a16:colId xmlns:a16="http://schemas.microsoft.com/office/drawing/2014/main" val="1782967211"/>
                    </a:ext>
                  </a:extLst>
                </a:gridCol>
                <a:gridCol w="360000">
                  <a:extLst>
                    <a:ext uri="{9D8B030D-6E8A-4147-A177-3AD203B41FA5}">
                      <a16:colId xmlns:a16="http://schemas.microsoft.com/office/drawing/2014/main" val="3561024359"/>
                    </a:ext>
                  </a:extLst>
                </a:gridCol>
                <a:gridCol w="360000">
                  <a:extLst>
                    <a:ext uri="{9D8B030D-6E8A-4147-A177-3AD203B41FA5}">
                      <a16:colId xmlns:a16="http://schemas.microsoft.com/office/drawing/2014/main" val="2137395387"/>
                    </a:ext>
                  </a:extLst>
                </a:gridCol>
                <a:gridCol w="360000">
                  <a:extLst>
                    <a:ext uri="{9D8B030D-6E8A-4147-A177-3AD203B41FA5}">
                      <a16:colId xmlns:a16="http://schemas.microsoft.com/office/drawing/2014/main" val="866550837"/>
                    </a:ext>
                  </a:extLst>
                </a:gridCol>
                <a:gridCol w="360000">
                  <a:extLst>
                    <a:ext uri="{9D8B030D-6E8A-4147-A177-3AD203B41FA5}">
                      <a16:colId xmlns:a16="http://schemas.microsoft.com/office/drawing/2014/main" val="413177292"/>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0.72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C8C8C8"/>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0.54</a:t>
                      </a:r>
                    </a:p>
                  </a:txBody>
                  <a:tcPr marL="7620" marR="7620" marT="7620" marB="0" anchor="ctr">
                    <a:lnL>
                      <a:noFill/>
                    </a:lnL>
                    <a:lnR>
                      <a:noFill/>
                    </a:lnR>
                    <a:lnT>
                      <a:noFill/>
                    </a:lnT>
                    <a:lnB>
                      <a:noFill/>
                    </a:lnB>
                    <a:solidFill>
                      <a:srgbClr val="999999"/>
                    </a:solidFill>
                  </a:tcPr>
                </a:tc>
                <a:tc>
                  <a:txBody>
                    <a:bodyPr/>
                    <a:lstStyle/>
                    <a:p>
                      <a:pPr algn="ctr" fontAlgn="b"/>
                      <a:r>
                        <a:rPr lang="ru-RU" sz="1100" b="0" i="0" u="none" strike="noStrike" dirty="0">
                          <a:solidFill>
                            <a:srgbClr val="000000"/>
                          </a:solidFill>
                          <a:effectLst/>
                          <a:latin typeface="Calibri" panose="020F0502020204030204" pitchFamily="34" charset="0"/>
                        </a:rPr>
                        <a:t>0.93</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4070820509"/>
                  </a:ext>
                </a:extLst>
              </a:tr>
            </a:tbl>
          </a:graphicData>
        </a:graphic>
      </p:graphicFrame>
      <p:graphicFrame>
        <p:nvGraphicFramePr>
          <p:cNvPr id="36" name="Таблица 35">
            <a:extLst>
              <a:ext uri="{FF2B5EF4-FFF2-40B4-BE49-F238E27FC236}">
                <a16:creationId xmlns:a16="http://schemas.microsoft.com/office/drawing/2014/main" id="{A6C21C59-C599-4A5B-B535-6C4D20105186}"/>
              </a:ext>
            </a:extLst>
          </p:cNvPr>
          <p:cNvGraphicFramePr>
            <a:graphicFrameLocks noGrp="1"/>
          </p:cNvGraphicFramePr>
          <p:nvPr>
            <p:extLst>
              <p:ext uri="{D42A27DB-BD31-4B8C-83A1-F6EECF244321}">
                <p14:modId xmlns:p14="http://schemas.microsoft.com/office/powerpoint/2010/main" val="2224568337"/>
              </p:ext>
            </p:extLst>
          </p:nvPr>
        </p:nvGraphicFramePr>
        <p:xfrm>
          <a:off x="5460838" y="1950738"/>
          <a:ext cx="3600000" cy="360000"/>
        </p:xfrm>
        <a:graphic>
          <a:graphicData uri="http://schemas.openxmlformats.org/drawingml/2006/table">
            <a:tbl>
              <a:tblPr/>
              <a:tblGrid>
                <a:gridCol w="360000">
                  <a:extLst>
                    <a:ext uri="{9D8B030D-6E8A-4147-A177-3AD203B41FA5}">
                      <a16:colId xmlns:a16="http://schemas.microsoft.com/office/drawing/2014/main" val="371214536"/>
                    </a:ext>
                  </a:extLst>
                </a:gridCol>
                <a:gridCol w="360000">
                  <a:extLst>
                    <a:ext uri="{9D8B030D-6E8A-4147-A177-3AD203B41FA5}">
                      <a16:colId xmlns:a16="http://schemas.microsoft.com/office/drawing/2014/main" val="4115434342"/>
                    </a:ext>
                  </a:extLst>
                </a:gridCol>
                <a:gridCol w="360000">
                  <a:extLst>
                    <a:ext uri="{9D8B030D-6E8A-4147-A177-3AD203B41FA5}">
                      <a16:colId xmlns:a16="http://schemas.microsoft.com/office/drawing/2014/main" val="2382612811"/>
                    </a:ext>
                  </a:extLst>
                </a:gridCol>
                <a:gridCol w="360000">
                  <a:extLst>
                    <a:ext uri="{9D8B030D-6E8A-4147-A177-3AD203B41FA5}">
                      <a16:colId xmlns:a16="http://schemas.microsoft.com/office/drawing/2014/main" val="504655079"/>
                    </a:ext>
                  </a:extLst>
                </a:gridCol>
                <a:gridCol w="360000">
                  <a:extLst>
                    <a:ext uri="{9D8B030D-6E8A-4147-A177-3AD203B41FA5}">
                      <a16:colId xmlns:a16="http://schemas.microsoft.com/office/drawing/2014/main" val="3249949725"/>
                    </a:ext>
                  </a:extLst>
                </a:gridCol>
                <a:gridCol w="360000">
                  <a:extLst>
                    <a:ext uri="{9D8B030D-6E8A-4147-A177-3AD203B41FA5}">
                      <a16:colId xmlns:a16="http://schemas.microsoft.com/office/drawing/2014/main" val="384137240"/>
                    </a:ext>
                  </a:extLst>
                </a:gridCol>
                <a:gridCol w="360000">
                  <a:extLst>
                    <a:ext uri="{9D8B030D-6E8A-4147-A177-3AD203B41FA5}">
                      <a16:colId xmlns:a16="http://schemas.microsoft.com/office/drawing/2014/main" val="835747774"/>
                    </a:ext>
                  </a:extLst>
                </a:gridCol>
                <a:gridCol w="360000">
                  <a:extLst>
                    <a:ext uri="{9D8B030D-6E8A-4147-A177-3AD203B41FA5}">
                      <a16:colId xmlns:a16="http://schemas.microsoft.com/office/drawing/2014/main" val="1285178"/>
                    </a:ext>
                  </a:extLst>
                </a:gridCol>
                <a:gridCol w="360000">
                  <a:extLst>
                    <a:ext uri="{9D8B030D-6E8A-4147-A177-3AD203B41FA5}">
                      <a16:colId xmlns:a16="http://schemas.microsoft.com/office/drawing/2014/main" val="3391134050"/>
                    </a:ext>
                  </a:extLst>
                </a:gridCol>
                <a:gridCol w="360000">
                  <a:extLst>
                    <a:ext uri="{9D8B030D-6E8A-4147-A177-3AD203B41FA5}">
                      <a16:colId xmlns:a16="http://schemas.microsoft.com/office/drawing/2014/main" val="2444415187"/>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1953256400"/>
                  </a:ext>
                </a:extLst>
              </a:tr>
            </a:tbl>
          </a:graphicData>
        </a:graphic>
      </p:graphicFrame>
      <p:graphicFrame>
        <p:nvGraphicFramePr>
          <p:cNvPr id="37" name="Таблица 36">
            <a:extLst>
              <a:ext uri="{FF2B5EF4-FFF2-40B4-BE49-F238E27FC236}">
                <a16:creationId xmlns:a16="http://schemas.microsoft.com/office/drawing/2014/main" id="{36ABBDBB-9927-410D-893C-C2E1633AE399}"/>
              </a:ext>
            </a:extLst>
          </p:cNvPr>
          <p:cNvGraphicFramePr>
            <a:graphicFrameLocks noGrp="1"/>
          </p:cNvGraphicFramePr>
          <p:nvPr>
            <p:extLst>
              <p:ext uri="{D42A27DB-BD31-4B8C-83A1-F6EECF244321}">
                <p14:modId xmlns:p14="http://schemas.microsoft.com/office/powerpoint/2010/main" val="1808650436"/>
              </p:ext>
            </p:extLst>
          </p:nvPr>
        </p:nvGraphicFramePr>
        <p:xfrm>
          <a:off x="5474193" y="2426230"/>
          <a:ext cx="3600000" cy="360000"/>
        </p:xfrm>
        <a:graphic>
          <a:graphicData uri="http://schemas.openxmlformats.org/drawingml/2006/table">
            <a:tbl>
              <a:tblPr/>
              <a:tblGrid>
                <a:gridCol w="360000">
                  <a:extLst>
                    <a:ext uri="{9D8B030D-6E8A-4147-A177-3AD203B41FA5}">
                      <a16:colId xmlns:a16="http://schemas.microsoft.com/office/drawing/2014/main" val="2816248951"/>
                    </a:ext>
                  </a:extLst>
                </a:gridCol>
                <a:gridCol w="360000">
                  <a:extLst>
                    <a:ext uri="{9D8B030D-6E8A-4147-A177-3AD203B41FA5}">
                      <a16:colId xmlns:a16="http://schemas.microsoft.com/office/drawing/2014/main" val="3573765482"/>
                    </a:ext>
                  </a:extLst>
                </a:gridCol>
                <a:gridCol w="360000">
                  <a:extLst>
                    <a:ext uri="{9D8B030D-6E8A-4147-A177-3AD203B41FA5}">
                      <a16:colId xmlns:a16="http://schemas.microsoft.com/office/drawing/2014/main" val="3481728113"/>
                    </a:ext>
                  </a:extLst>
                </a:gridCol>
                <a:gridCol w="360000">
                  <a:extLst>
                    <a:ext uri="{9D8B030D-6E8A-4147-A177-3AD203B41FA5}">
                      <a16:colId xmlns:a16="http://schemas.microsoft.com/office/drawing/2014/main" val="698937872"/>
                    </a:ext>
                  </a:extLst>
                </a:gridCol>
                <a:gridCol w="360000">
                  <a:extLst>
                    <a:ext uri="{9D8B030D-6E8A-4147-A177-3AD203B41FA5}">
                      <a16:colId xmlns:a16="http://schemas.microsoft.com/office/drawing/2014/main" val="3033359127"/>
                    </a:ext>
                  </a:extLst>
                </a:gridCol>
                <a:gridCol w="360000">
                  <a:extLst>
                    <a:ext uri="{9D8B030D-6E8A-4147-A177-3AD203B41FA5}">
                      <a16:colId xmlns:a16="http://schemas.microsoft.com/office/drawing/2014/main" val="3346102423"/>
                    </a:ext>
                  </a:extLst>
                </a:gridCol>
                <a:gridCol w="360000">
                  <a:extLst>
                    <a:ext uri="{9D8B030D-6E8A-4147-A177-3AD203B41FA5}">
                      <a16:colId xmlns:a16="http://schemas.microsoft.com/office/drawing/2014/main" val="3119553299"/>
                    </a:ext>
                  </a:extLst>
                </a:gridCol>
                <a:gridCol w="360000">
                  <a:extLst>
                    <a:ext uri="{9D8B030D-6E8A-4147-A177-3AD203B41FA5}">
                      <a16:colId xmlns:a16="http://schemas.microsoft.com/office/drawing/2014/main" val="3179788714"/>
                    </a:ext>
                  </a:extLst>
                </a:gridCol>
                <a:gridCol w="360000">
                  <a:extLst>
                    <a:ext uri="{9D8B030D-6E8A-4147-A177-3AD203B41FA5}">
                      <a16:colId xmlns:a16="http://schemas.microsoft.com/office/drawing/2014/main" val="874860156"/>
                    </a:ext>
                  </a:extLst>
                </a:gridCol>
                <a:gridCol w="360000">
                  <a:extLst>
                    <a:ext uri="{9D8B030D-6E8A-4147-A177-3AD203B41FA5}">
                      <a16:colId xmlns:a16="http://schemas.microsoft.com/office/drawing/2014/main" val="2604172911"/>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000000"/>
                          </a:solidFill>
                          <a:effectLst/>
                          <a:latin typeface="Calibri" panose="020F0502020204030204" pitchFamily="34" charset="0"/>
                        </a:rPr>
                        <a:t>0.84</a:t>
                      </a:r>
                    </a:p>
                  </a:txBody>
                  <a:tcPr marL="7620" marR="7620" marT="7620" marB="0" anchor="ctr">
                    <a:lnL>
                      <a:noFill/>
                    </a:lnL>
                    <a:lnR>
                      <a:noFill/>
                    </a:lnR>
                    <a:lnT>
                      <a:noFill/>
                    </a:lnT>
                    <a:lnB>
                      <a:noFill/>
                    </a:lnB>
                    <a:solidFill>
                      <a:srgbClr val="E7E7E7"/>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3901349589"/>
                  </a:ext>
                </a:extLst>
              </a:tr>
            </a:tbl>
          </a:graphicData>
        </a:graphic>
      </p:graphicFrame>
      <p:graphicFrame>
        <p:nvGraphicFramePr>
          <p:cNvPr id="38" name="Таблица 37">
            <a:extLst>
              <a:ext uri="{FF2B5EF4-FFF2-40B4-BE49-F238E27FC236}">
                <a16:creationId xmlns:a16="http://schemas.microsoft.com/office/drawing/2014/main" id="{335A3384-5263-4C96-9F75-8BAEC566D24A}"/>
              </a:ext>
            </a:extLst>
          </p:cNvPr>
          <p:cNvGraphicFramePr>
            <a:graphicFrameLocks noGrp="1"/>
          </p:cNvGraphicFramePr>
          <p:nvPr>
            <p:extLst>
              <p:ext uri="{D42A27DB-BD31-4B8C-83A1-F6EECF244321}">
                <p14:modId xmlns:p14="http://schemas.microsoft.com/office/powerpoint/2010/main" val="382466343"/>
              </p:ext>
            </p:extLst>
          </p:nvPr>
        </p:nvGraphicFramePr>
        <p:xfrm>
          <a:off x="5460838" y="2899655"/>
          <a:ext cx="3600000" cy="360000"/>
        </p:xfrm>
        <a:graphic>
          <a:graphicData uri="http://schemas.openxmlformats.org/drawingml/2006/table">
            <a:tbl>
              <a:tblPr/>
              <a:tblGrid>
                <a:gridCol w="360000">
                  <a:extLst>
                    <a:ext uri="{9D8B030D-6E8A-4147-A177-3AD203B41FA5}">
                      <a16:colId xmlns:a16="http://schemas.microsoft.com/office/drawing/2014/main" val="2012746339"/>
                    </a:ext>
                  </a:extLst>
                </a:gridCol>
                <a:gridCol w="360000">
                  <a:extLst>
                    <a:ext uri="{9D8B030D-6E8A-4147-A177-3AD203B41FA5}">
                      <a16:colId xmlns:a16="http://schemas.microsoft.com/office/drawing/2014/main" val="43788675"/>
                    </a:ext>
                  </a:extLst>
                </a:gridCol>
                <a:gridCol w="360000">
                  <a:extLst>
                    <a:ext uri="{9D8B030D-6E8A-4147-A177-3AD203B41FA5}">
                      <a16:colId xmlns:a16="http://schemas.microsoft.com/office/drawing/2014/main" val="3767970879"/>
                    </a:ext>
                  </a:extLst>
                </a:gridCol>
                <a:gridCol w="360000">
                  <a:extLst>
                    <a:ext uri="{9D8B030D-6E8A-4147-A177-3AD203B41FA5}">
                      <a16:colId xmlns:a16="http://schemas.microsoft.com/office/drawing/2014/main" val="2622797929"/>
                    </a:ext>
                  </a:extLst>
                </a:gridCol>
                <a:gridCol w="360000">
                  <a:extLst>
                    <a:ext uri="{9D8B030D-6E8A-4147-A177-3AD203B41FA5}">
                      <a16:colId xmlns:a16="http://schemas.microsoft.com/office/drawing/2014/main" val="96603106"/>
                    </a:ext>
                  </a:extLst>
                </a:gridCol>
                <a:gridCol w="360000">
                  <a:extLst>
                    <a:ext uri="{9D8B030D-6E8A-4147-A177-3AD203B41FA5}">
                      <a16:colId xmlns:a16="http://schemas.microsoft.com/office/drawing/2014/main" val="767770153"/>
                    </a:ext>
                  </a:extLst>
                </a:gridCol>
                <a:gridCol w="360000">
                  <a:extLst>
                    <a:ext uri="{9D8B030D-6E8A-4147-A177-3AD203B41FA5}">
                      <a16:colId xmlns:a16="http://schemas.microsoft.com/office/drawing/2014/main" val="1540321255"/>
                    </a:ext>
                  </a:extLst>
                </a:gridCol>
                <a:gridCol w="360000">
                  <a:extLst>
                    <a:ext uri="{9D8B030D-6E8A-4147-A177-3AD203B41FA5}">
                      <a16:colId xmlns:a16="http://schemas.microsoft.com/office/drawing/2014/main" val="3985882231"/>
                    </a:ext>
                  </a:extLst>
                </a:gridCol>
                <a:gridCol w="360000">
                  <a:extLst>
                    <a:ext uri="{9D8B030D-6E8A-4147-A177-3AD203B41FA5}">
                      <a16:colId xmlns:a16="http://schemas.microsoft.com/office/drawing/2014/main" val="3233689843"/>
                    </a:ext>
                  </a:extLst>
                </a:gridCol>
                <a:gridCol w="360000">
                  <a:extLst>
                    <a:ext uri="{9D8B030D-6E8A-4147-A177-3AD203B41FA5}">
                      <a16:colId xmlns:a16="http://schemas.microsoft.com/office/drawing/2014/main" val="520976416"/>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0.52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949494"/>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248287058"/>
                  </a:ext>
                </a:extLst>
              </a:tr>
            </a:tbl>
          </a:graphicData>
        </a:graphic>
      </p:graphicFrame>
      <p:graphicFrame>
        <p:nvGraphicFramePr>
          <p:cNvPr id="39" name="Таблица 38">
            <a:extLst>
              <a:ext uri="{FF2B5EF4-FFF2-40B4-BE49-F238E27FC236}">
                <a16:creationId xmlns:a16="http://schemas.microsoft.com/office/drawing/2014/main" id="{C14E3F17-E28F-4199-9609-48FF4AA060EF}"/>
              </a:ext>
            </a:extLst>
          </p:cNvPr>
          <p:cNvGraphicFramePr>
            <a:graphicFrameLocks noGrp="1"/>
          </p:cNvGraphicFramePr>
          <p:nvPr>
            <p:extLst>
              <p:ext uri="{D42A27DB-BD31-4B8C-83A1-F6EECF244321}">
                <p14:modId xmlns:p14="http://schemas.microsoft.com/office/powerpoint/2010/main" val="1246192089"/>
              </p:ext>
            </p:extLst>
          </p:nvPr>
        </p:nvGraphicFramePr>
        <p:xfrm>
          <a:off x="5460838" y="3373080"/>
          <a:ext cx="3600000" cy="360000"/>
        </p:xfrm>
        <a:graphic>
          <a:graphicData uri="http://schemas.openxmlformats.org/drawingml/2006/table">
            <a:tbl>
              <a:tblPr/>
              <a:tblGrid>
                <a:gridCol w="360000">
                  <a:extLst>
                    <a:ext uri="{9D8B030D-6E8A-4147-A177-3AD203B41FA5}">
                      <a16:colId xmlns:a16="http://schemas.microsoft.com/office/drawing/2014/main" val="3224515209"/>
                    </a:ext>
                  </a:extLst>
                </a:gridCol>
                <a:gridCol w="360000">
                  <a:extLst>
                    <a:ext uri="{9D8B030D-6E8A-4147-A177-3AD203B41FA5}">
                      <a16:colId xmlns:a16="http://schemas.microsoft.com/office/drawing/2014/main" val="2773846888"/>
                    </a:ext>
                  </a:extLst>
                </a:gridCol>
                <a:gridCol w="360000">
                  <a:extLst>
                    <a:ext uri="{9D8B030D-6E8A-4147-A177-3AD203B41FA5}">
                      <a16:colId xmlns:a16="http://schemas.microsoft.com/office/drawing/2014/main" val="3601343062"/>
                    </a:ext>
                  </a:extLst>
                </a:gridCol>
                <a:gridCol w="360000">
                  <a:extLst>
                    <a:ext uri="{9D8B030D-6E8A-4147-A177-3AD203B41FA5}">
                      <a16:colId xmlns:a16="http://schemas.microsoft.com/office/drawing/2014/main" val="2265124326"/>
                    </a:ext>
                  </a:extLst>
                </a:gridCol>
                <a:gridCol w="360000">
                  <a:extLst>
                    <a:ext uri="{9D8B030D-6E8A-4147-A177-3AD203B41FA5}">
                      <a16:colId xmlns:a16="http://schemas.microsoft.com/office/drawing/2014/main" val="1324416230"/>
                    </a:ext>
                  </a:extLst>
                </a:gridCol>
                <a:gridCol w="360000">
                  <a:extLst>
                    <a:ext uri="{9D8B030D-6E8A-4147-A177-3AD203B41FA5}">
                      <a16:colId xmlns:a16="http://schemas.microsoft.com/office/drawing/2014/main" val="2029798310"/>
                    </a:ext>
                  </a:extLst>
                </a:gridCol>
                <a:gridCol w="360000">
                  <a:extLst>
                    <a:ext uri="{9D8B030D-6E8A-4147-A177-3AD203B41FA5}">
                      <a16:colId xmlns:a16="http://schemas.microsoft.com/office/drawing/2014/main" val="1570480309"/>
                    </a:ext>
                  </a:extLst>
                </a:gridCol>
                <a:gridCol w="360000">
                  <a:extLst>
                    <a:ext uri="{9D8B030D-6E8A-4147-A177-3AD203B41FA5}">
                      <a16:colId xmlns:a16="http://schemas.microsoft.com/office/drawing/2014/main" val="2115373641"/>
                    </a:ext>
                  </a:extLst>
                </a:gridCol>
                <a:gridCol w="360000">
                  <a:extLst>
                    <a:ext uri="{9D8B030D-6E8A-4147-A177-3AD203B41FA5}">
                      <a16:colId xmlns:a16="http://schemas.microsoft.com/office/drawing/2014/main" val="3429439914"/>
                    </a:ext>
                  </a:extLst>
                </a:gridCol>
                <a:gridCol w="360000">
                  <a:extLst>
                    <a:ext uri="{9D8B030D-6E8A-4147-A177-3AD203B41FA5}">
                      <a16:colId xmlns:a16="http://schemas.microsoft.com/office/drawing/2014/main" val="615572541"/>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000000"/>
                          </a:solidFill>
                          <a:effectLst/>
                          <a:latin typeface="Calibri" panose="020F0502020204030204" pitchFamily="34" charset="0"/>
                        </a:rPr>
                        <a:t>0.73</a:t>
                      </a:r>
                    </a:p>
                  </a:txBody>
                  <a:tcPr marL="7620" marR="7620" marT="7620" marB="0" anchor="ctr">
                    <a:lnL>
                      <a:noFill/>
                    </a:lnL>
                    <a:lnR>
                      <a:noFill/>
                    </a:lnR>
                    <a:lnT>
                      <a:noFill/>
                    </a:lnT>
                    <a:lnB>
                      <a:noFill/>
                    </a:lnB>
                    <a:solidFill>
                      <a:srgbClr val="CACAC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3226950906"/>
                  </a:ext>
                </a:extLst>
              </a:tr>
            </a:tbl>
          </a:graphicData>
        </a:graphic>
      </p:graphicFrame>
      <p:graphicFrame>
        <p:nvGraphicFramePr>
          <p:cNvPr id="40" name="Таблица 39">
            <a:extLst>
              <a:ext uri="{FF2B5EF4-FFF2-40B4-BE49-F238E27FC236}">
                <a16:creationId xmlns:a16="http://schemas.microsoft.com/office/drawing/2014/main" id="{76609AD1-F27F-4EA1-94BF-0069DAB703A8}"/>
              </a:ext>
            </a:extLst>
          </p:cNvPr>
          <p:cNvGraphicFramePr>
            <a:graphicFrameLocks noGrp="1"/>
          </p:cNvGraphicFramePr>
          <p:nvPr>
            <p:extLst>
              <p:ext uri="{D42A27DB-BD31-4B8C-83A1-F6EECF244321}">
                <p14:modId xmlns:p14="http://schemas.microsoft.com/office/powerpoint/2010/main" val="2093171398"/>
              </p:ext>
            </p:extLst>
          </p:nvPr>
        </p:nvGraphicFramePr>
        <p:xfrm>
          <a:off x="5469356" y="3829290"/>
          <a:ext cx="3600000" cy="360000"/>
        </p:xfrm>
        <a:graphic>
          <a:graphicData uri="http://schemas.openxmlformats.org/drawingml/2006/table">
            <a:tbl>
              <a:tblPr/>
              <a:tblGrid>
                <a:gridCol w="360000">
                  <a:extLst>
                    <a:ext uri="{9D8B030D-6E8A-4147-A177-3AD203B41FA5}">
                      <a16:colId xmlns:a16="http://schemas.microsoft.com/office/drawing/2014/main" val="2235963698"/>
                    </a:ext>
                  </a:extLst>
                </a:gridCol>
                <a:gridCol w="360000">
                  <a:extLst>
                    <a:ext uri="{9D8B030D-6E8A-4147-A177-3AD203B41FA5}">
                      <a16:colId xmlns:a16="http://schemas.microsoft.com/office/drawing/2014/main" val="3388654834"/>
                    </a:ext>
                  </a:extLst>
                </a:gridCol>
                <a:gridCol w="360000">
                  <a:extLst>
                    <a:ext uri="{9D8B030D-6E8A-4147-A177-3AD203B41FA5}">
                      <a16:colId xmlns:a16="http://schemas.microsoft.com/office/drawing/2014/main" val="1380136845"/>
                    </a:ext>
                  </a:extLst>
                </a:gridCol>
                <a:gridCol w="360000">
                  <a:extLst>
                    <a:ext uri="{9D8B030D-6E8A-4147-A177-3AD203B41FA5}">
                      <a16:colId xmlns:a16="http://schemas.microsoft.com/office/drawing/2014/main" val="1337003693"/>
                    </a:ext>
                  </a:extLst>
                </a:gridCol>
                <a:gridCol w="360000">
                  <a:extLst>
                    <a:ext uri="{9D8B030D-6E8A-4147-A177-3AD203B41FA5}">
                      <a16:colId xmlns:a16="http://schemas.microsoft.com/office/drawing/2014/main" val="2026509096"/>
                    </a:ext>
                  </a:extLst>
                </a:gridCol>
                <a:gridCol w="360000">
                  <a:extLst>
                    <a:ext uri="{9D8B030D-6E8A-4147-A177-3AD203B41FA5}">
                      <a16:colId xmlns:a16="http://schemas.microsoft.com/office/drawing/2014/main" val="3544829963"/>
                    </a:ext>
                  </a:extLst>
                </a:gridCol>
                <a:gridCol w="360000">
                  <a:extLst>
                    <a:ext uri="{9D8B030D-6E8A-4147-A177-3AD203B41FA5}">
                      <a16:colId xmlns:a16="http://schemas.microsoft.com/office/drawing/2014/main" val="3718578551"/>
                    </a:ext>
                  </a:extLst>
                </a:gridCol>
                <a:gridCol w="360000">
                  <a:extLst>
                    <a:ext uri="{9D8B030D-6E8A-4147-A177-3AD203B41FA5}">
                      <a16:colId xmlns:a16="http://schemas.microsoft.com/office/drawing/2014/main" val="2213557187"/>
                    </a:ext>
                  </a:extLst>
                </a:gridCol>
                <a:gridCol w="360000">
                  <a:extLst>
                    <a:ext uri="{9D8B030D-6E8A-4147-A177-3AD203B41FA5}">
                      <a16:colId xmlns:a16="http://schemas.microsoft.com/office/drawing/2014/main" val="691840704"/>
                    </a:ext>
                  </a:extLst>
                </a:gridCol>
                <a:gridCol w="360000">
                  <a:extLst>
                    <a:ext uri="{9D8B030D-6E8A-4147-A177-3AD203B41FA5}">
                      <a16:colId xmlns:a16="http://schemas.microsoft.com/office/drawing/2014/main" val="2849385660"/>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0.85</a:t>
                      </a:r>
                    </a:p>
                  </a:txBody>
                  <a:tcPr marL="7620" marR="7620" marT="7620" marB="0" anchor="ctr">
                    <a:lnL>
                      <a:noFill/>
                    </a:lnL>
                    <a:lnR>
                      <a:noFill/>
                    </a:lnR>
                    <a:lnT>
                      <a:noFill/>
                    </a:lnT>
                    <a:lnB>
                      <a:noFill/>
                    </a:lnB>
                    <a:solidFill>
                      <a:srgbClr val="EAEAEA"/>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3464794258"/>
                  </a:ext>
                </a:extLst>
              </a:tr>
            </a:tbl>
          </a:graphicData>
        </a:graphic>
      </p:graphicFrame>
      <p:graphicFrame>
        <p:nvGraphicFramePr>
          <p:cNvPr id="41" name="Таблица 40">
            <a:extLst>
              <a:ext uri="{FF2B5EF4-FFF2-40B4-BE49-F238E27FC236}">
                <a16:creationId xmlns:a16="http://schemas.microsoft.com/office/drawing/2014/main" id="{B2939557-7019-4818-B169-DE8A6060EEE3}"/>
              </a:ext>
            </a:extLst>
          </p:cNvPr>
          <p:cNvGraphicFramePr>
            <a:graphicFrameLocks noGrp="1"/>
          </p:cNvGraphicFramePr>
          <p:nvPr>
            <p:extLst>
              <p:ext uri="{D42A27DB-BD31-4B8C-83A1-F6EECF244321}">
                <p14:modId xmlns:p14="http://schemas.microsoft.com/office/powerpoint/2010/main" val="3306627203"/>
              </p:ext>
            </p:extLst>
          </p:nvPr>
        </p:nvGraphicFramePr>
        <p:xfrm>
          <a:off x="5469356" y="4260475"/>
          <a:ext cx="3600000" cy="360000"/>
        </p:xfrm>
        <a:graphic>
          <a:graphicData uri="http://schemas.openxmlformats.org/drawingml/2006/table">
            <a:tbl>
              <a:tblPr/>
              <a:tblGrid>
                <a:gridCol w="360000">
                  <a:extLst>
                    <a:ext uri="{9D8B030D-6E8A-4147-A177-3AD203B41FA5}">
                      <a16:colId xmlns:a16="http://schemas.microsoft.com/office/drawing/2014/main" val="93314521"/>
                    </a:ext>
                  </a:extLst>
                </a:gridCol>
                <a:gridCol w="360000">
                  <a:extLst>
                    <a:ext uri="{9D8B030D-6E8A-4147-A177-3AD203B41FA5}">
                      <a16:colId xmlns:a16="http://schemas.microsoft.com/office/drawing/2014/main" val="1109643096"/>
                    </a:ext>
                  </a:extLst>
                </a:gridCol>
                <a:gridCol w="360000">
                  <a:extLst>
                    <a:ext uri="{9D8B030D-6E8A-4147-A177-3AD203B41FA5}">
                      <a16:colId xmlns:a16="http://schemas.microsoft.com/office/drawing/2014/main" val="3929886874"/>
                    </a:ext>
                  </a:extLst>
                </a:gridCol>
                <a:gridCol w="360000">
                  <a:extLst>
                    <a:ext uri="{9D8B030D-6E8A-4147-A177-3AD203B41FA5}">
                      <a16:colId xmlns:a16="http://schemas.microsoft.com/office/drawing/2014/main" val="3340850513"/>
                    </a:ext>
                  </a:extLst>
                </a:gridCol>
                <a:gridCol w="360000">
                  <a:extLst>
                    <a:ext uri="{9D8B030D-6E8A-4147-A177-3AD203B41FA5}">
                      <a16:colId xmlns:a16="http://schemas.microsoft.com/office/drawing/2014/main" val="248683024"/>
                    </a:ext>
                  </a:extLst>
                </a:gridCol>
                <a:gridCol w="360000">
                  <a:extLst>
                    <a:ext uri="{9D8B030D-6E8A-4147-A177-3AD203B41FA5}">
                      <a16:colId xmlns:a16="http://schemas.microsoft.com/office/drawing/2014/main" val="1847284226"/>
                    </a:ext>
                  </a:extLst>
                </a:gridCol>
                <a:gridCol w="360000">
                  <a:extLst>
                    <a:ext uri="{9D8B030D-6E8A-4147-A177-3AD203B41FA5}">
                      <a16:colId xmlns:a16="http://schemas.microsoft.com/office/drawing/2014/main" val="1293621477"/>
                    </a:ext>
                  </a:extLst>
                </a:gridCol>
                <a:gridCol w="360000">
                  <a:extLst>
                    <a:ext uri="{9D8B030D-6E8A-4147-A177-3AD203B41FA5}">
                      <a16:colId xmlns:a16="http://schemas.microsoft.com/office/drawing/2014/main" val="2150447219"/>
                    </a:ext>
                  </a:extLst>
                </a:gridCol>
                <a:gridCol w="360000">
                  <a:extLst>
                    <a:ext uri="{9D8B030D-6E8A-4147-A177-3AD203B41FA5}">
                      <a16:colId xmlns:a16="http://schemas.microsoft.com/office/drawing/2014/main" val="148248449"/>
                    </a:ext>
                  </a:extLst>
                </a:gridCol>
                <a:gridCol w="360000">
                  <a:extLst>
                    <a:ext uri="{9D8B030D-6E8A-4147-A177-3AD203B41FA5}">
                      <a16:colId xmlns:a16="http://schemas.microsoft.com/office/drawing/2014/main" val="3185278655"/>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000000"/>
                          </a:solidFill>
                          <a:effectLst/>
                          <a:latin typeface="Calibri" panose="020F0502020204030204" pitchFamily="34" charset="0"/>
                        </a:rPr>
                        <a:t>0.90</a:t>
                      </a:r>
                    </a:p>
                  </a:txBody>
                  <a:tcPr marL="7620" marR="7620" marT="7620" marB="0" anchor="ctr">
                    <a:lnL>
                      <a:noFill/>
                    </a:lnL>
                    <a:lnR>
                      <a:noFill/>
                    </a:lnR>
                    <a:lnT>
                      <a:noFill/>
                    </a:lnT>
                    <a:lnB>
                      <a:noFill/>
                    </a:lnB>
                    <a:solidFill>
                      <a:srgbClr val="F7F7F7"/>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extLst>
                  <a:ext uri="{0D108BD9-81ED-4DB2-BD59-A6C34878D82A}">
                    <a16:rowId xmlns:a16="http://schemas.microsoft.com/office/drawing/2014/main" val="233272407"/>
                  </a:ext>
                </a:extLst>
              </a:tr>
            </a:tbl>
          </a:graphicData>
        </a:graphic>
      </p:graphicFrame>
      <p:graphicFrame>
        <p:nvGraphicFramePr>
          <p:cNvPr id="42" name="Таблица 41">
            <a:extLst>
              <a:ext uri="{FF2B5EF4-FFF2-40B4-BE49-F238E27FC236}">
                <a16:creationId xmlns:a16="http://schemas.microsoft.com/office/drawing/2014/main" id="{8E1C80CC-BC02-447F-8BD8-8DDDAACF15AB}"/>
              </a:ext>
            </a:extLst>
          </p:cNvPr>
          <p:cNvGraphicFramePr>
            <a:graphicFrameLocks noGrp="1"/>
          </p:cNvGraphicFramePr>
          <p:nvPr>
            <p:extLst>
              <p:ext uri="{D42A27DB-BD31-4B8C-83A1-F6EECF244321}">
                <p14:modId xmlns:p14="http://schemas.microsoft.com/office/powerpoint/2010/main" val="3498354470"/>
              </p:ext>
            </p:extLst>
          </p:nvPr>
        </p:nvGraphicFramePr>
        <p:xfrm>
          <a:off x="5460838" y="4702470"/>
          <a:ext cx="3600000" cy="360000"/>
        </p:xfrm>
        <a:graphic>
          <a:graphicData uri="http://schemas.openxmlformats.org/drawingml/2006/table">
            <a:tbl>
              <a:tblPr/>
              <a:tblGrid>
                <a:gridCol w="360000">
                  <a:extLst>
                    <a:ext uri="{9D8B030D-6E8A-4147-A177-3AD203B41FA5}">
                      <a16:colId xmlns:a16="http://schemas.microsoft.com/office/drawing/2014/main" val="1128244366"/>
                    </a:ext>
                  </a:extLst>
                </a:gridCol>
                <a:gridCol w="360000">
                  <a:extLst>
                    <a:ext uri="{9D8B030D-6E8A-4147-A177-3AD203B41FA5}">
                      <a16:colId xmlns:a16="http://schemas.microsoft.com/office/drawing/2014/main" val="809519686"/>
                    </a:ext>
                  </a:extLst>
                </a:gridCol>
                <a:gridCol w="360000">
                  <a:extLst>
                    <a:ext uri="{9D8B030D-6E8A-4147-A177-3AD203B41FA5}">
                      <a16:colId xmlns:a16="http://schemas.microsoft.com/office/drawing/2014/main" val="2203469698"/>
                    </a:ext>
                  </a:extLst>
                </a:gridCol>
                <a:gridCol w="360000">
                  <a:extLst>
                    <a:ext uri="{9D8B030D-6E8A-4147-A177-3AD203B41FA5}">
                      <a16:colId xmlns:a16="http://schemas.microsoft.com/office/drawing/2014/main" val="1232559356"/>
                    </a:ext>
                  </a:extLst>
                </a:gridCol>
                <a:gridCol w="360000">
                  <a:extLst>
                    <a:ext uri="{9D8B030D-6E8A-4147-A177-3AD203B41FA5}">
                      <a16:colId xmlns:a16="http://schemas.microsoft.com/office/drawing/2014/main" val="3949753057"/>
                    </a:ext>
                  </a:extLst>
                </a:gridCol>
                <a:gridCol w="360000">
                  <a:extLst>
                    <a:ext uri="{9D8B030D-6E8A-4147-A177-3AD203B41FA5}">
                      <a16:colId xmlns:a16="http://schemas.microsoft.com/office/drawing/2014/main" val="3516409292"/>
                    </a:ext>
                  </a:extLst>
                </a:gridCol>
                <a:gridCol w="360000">
                  <a:extLst>
                    <a:ext uri="{9D8B030D-6E8A-4147-A177-3AD203B41FA5}">
                      <a16:colId xmlns:a16="http://schemas.microsoft.com/office/drawing/2014/main" val="3532634189"/>
                    </a:ext>
                  </a:extLst>
                </a:gridCol>
                <a:gridCol w="360000">
                  <a:extLst>
                    <a:ext uri="{9D8B030D-6E8A-4147-A177-3AD203B41FA5}">
                      <a16:colId xmlns:a16="http://schemas.microsoft.com/office/drawing/2014/main" val="3028127697"/>
                    </a:ext>
                  </a:extLst>
                </a:gridCol>
                <a:gridCol w="360000">
                  <a:extLst>
                    <a:ext uri="{9D8B030D-6E8A-4147-A177-3AD203B41FA5}">
                      <a16:colId xmlns:a16="http://schemas.microsoft.com/office/drawing/2014/main" val="2759255202"/>
                    </a:ext>
                  </a:extLst>
                </a:gridCol>
                <a:gridCol w="360000">
                  <a:extLst>
                    <a:ext uri="{9D8B030D-6E8A-4147-A177-3AD203B41FA5}">
                      <a16:colId xmlns:a16="http://schemas.microsoft.com/office/drawing/2014/main" val="3467171258"/>
                    </a:ext>
                  </a:extLst>
                </a:gridCol>
              </a:tblGrid>
              <a:tr h="360000">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0.82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E2E2E2"/>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extLst>
                  <a:ext uri="{0D108BD9-81ED-4DB2-BD59-A6C34878D82A}">
                    <a16:rowId xmlns:a16="http://schemas.microsoft.com/office/drawing/2014/main" val="3772377609"/>
                  </a:ext>
                </a:extLst>
              </a:tr>
            </a:tbl>
          </a:graphicData>
        </a:graphic>
      </p:graphicFrame>
      <p:graphicFrame>
        <p:nvGraphicFramePr>
          <p:cNvPr id="43" name="Таблица 42">
            <a:extLst>
              <a:ext uri="{FF2B5EF4-FFF2-40B4-BE49-F238E27FC236}">
                <a16:creationId xmlns:a16="http://schemas.microsoft.com/office/drawing/2014/main" id="{E857785C-CD26-4BEF-B011-32E550973CD8}"/>
              </a:ext>
            </a:extLst>
          </p:cNvPr>
          <p:cNvGraphicFramePr>
            <a:graphicFrameLocks noGrp="1"/>
          </p:cNvGraphicFramePr>
          <p:nvPr>
            <p:extLst>
              <p:ext uri="{D42A27DB-BD31-4B8C-83A1-F6EECF244321}">
                <p14:modId xmlns:p14="http://schemas.microsoft.com/office/powerpoint/2010/main" val="3652633751"/>
              </p:ext>
            </p:extLst>
          </p:nvPr>
        </p:nvGraphicFramePr>
        <p:xfrm>
          <a:off x="5469356" y="5144465"/>
          <a:ext cx="3600000" cy="360000"/>
        </p:xfrm>
        <a:graphic>
          <a:graphicData uri="http://schemas.openxmlformats.org/drawingml/2006/table">
            <a:tbl>
              <a:tblPr/>
              <a:tblGrid>
                <a:gridCol w="360000">
                  <a:extLst>
                    <a:ext uri="{9D8B030D-6E8A-4147-A177-3AD203B41FA5}">
                      <a16:colId xmlns:a16="http://schemas.microsoft.com/office/drawing/2014/main" val="2528678385"/>
                    </a:ext>
                  </a:extLst>
                </a:gridCol>
                <a:gridCol w="360000">
                  <a:extLst>
                    <a:ext uri="{9D8B030D-6E8A-4147-A177-3AD203B41FA5}">
                      <a16:colId xmlns:a16="http://schemas.microsoft.com/office/drawing/2014/main" val="2347207157"/>
                    </a:ext>
                  </a:extLst>
                </a:gridCol>
                <a:gridCol w="360000">
                  <a:extLst>
                    <a:ext uri="{9D8B030D-6E8A-4147-A177-3AD203B41FA5}">
                      <a16:colId xmlns:a16="http://schemas.microsoft.com/office/drawing/2014/main" val="1849983733"/>
                    </a:ext>
                  </a:extLst>
                </a:gridCol>
                <a:gridCol w="360000">
                  <a:extLst>
                    <a:ext uri="{9D8B030D-6E8A-4147-A177-3AD203B41FA5}">
                      <a16:colId xmlns:a16="http://schemas.microsoft.com/office/drawing/2014/main" val="618196932"/>
                    </a:ext>
                  </a:extLst>
                </a:gridCol>
                <a:gridCol w="360000">
                  <a:extLst>
                    <a:ext uri="{9D8B030D-6E8A-4147-A177-3AD203B41FA5}">
                      <a16:colId xmlns:a16="http://schemas.microsoft.com/office/drawing/2014/main" val="1018404706"/>
                    </a:ext>
                  </a:extLst>
                </a:gridCol>
                <a:gridCol w="360000">
                  <a:extLst>
                    <a:ext uri="{9D8B030D-6E8A-4147-A177-3AD203B41FA5}">
                      <a16:colId xmlns:a16="http://schemas.microsoft.com/office/drawing/2014/main" val="1737930458"/>
                    </a:ext>
                  </a:extLst>
                </a:gridCol>
                <a:gridCol w="360000">
                  <a:extLst>
                    <a:ext uri="{9D8B030D-6E8A-4147-A177-3AD203B41FA5}">
                      <a16:colId xmlns:a16="http://schemas.microsoft.com/office/drawing/2014/main" val="2608313442"/>
                    </a:ext>
                  </a:extLst>
                </a:gridCol>
                <a:gridCol w="360000">
                  <a:extLst>
                    <a:ext uri="{9D8B030D-6E8A-4147-A177-3AD203B41FA5}">
                      <a16:colId xmlns:a16="http://schemas.microsoft.com/office/drawing/2014/main" val="1241227928"/>
                    </a:ext>
                  </a:extLst>
                </a:gridCol>
                <a:gridCol w="360000">
                  <a:extLst>
                    <a:ext uri="{9D8B030D-6E8A-4147-A177-3AD203B41FA5}">
                      <a16:colId xmlns:a16="http://schemas.microsoft.com/office/drawing/2014/main" val="2191262410"/>
                    </a:ext>
                  </a:extLst>
                </a:gridCol>
                <a:gridCol w="360000">
                  <a:extLst>
                    <a:ext uri="{9D8B030D-6E8A-4147-A177-3AD203B41FA5}">
                      <a16:colId xmlns:a16="http://schemas.microsoft.com/office/drawing/2014/main" val="1846353589"/>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71717"/>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a:solidFill>
                            <a:srgbClr val="000000"/>
                          </a:solidFill>
                          <a:effectLst/>
                          <a:latin typeface="Calibri" panose="020F0502020204030204" pitchFamily="34" charset="0"/>
                        </a:rPr>
                        <a:t>0.92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0.02</a:t>
                      </a:r>
                      <a:endParaRPr lang="ru-RU" sz="1100" b="0" i="0" u="none" strike="noStrike" dirty="0">
                        <a:solidFill>
                          <a:srgbClr val="FFFFFF"/>
                        </a:solidFill>
                        <a:effectLst/>
                        <a:latin typeface="Calibri" panose="020F0502020204030204" pitchFamily="34" charset="0"/>
                      </a:endParaRPr>
                    </a:p>
                  </a:txBody>
                  <a:tcPr marL="7620" marR="7620" marT="7620" marB="0" anchor="ctr">
                    <a:lnL>
                      <a:noFill/>
                    </a:lnL>
                    <a:lnR>
                      <a:noFill/>
                    </a:lnR>
                    <a:lnT>
                      <a:noFill/>
                    </a:lnT>
                    <a:lnB>
                      <a:noFill/>
                    </a:lnB>
                    <a:solidFill>
                      <a:srgbClr val="121212"/>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extLst>
                  <a:ext uri="{0D108BD9-81ED-4DB2-BD59-A6C34878D82A}">
                    <a16:rowId xmlns:a16="http://schemas.microsoft.com/office/drawing/2014/main" val="3672137445"/>
                  </a:ext>
                </a:extLst>
              </a:tr>
            </a:tbl>
          </a:graphicData>
        </a:graphic>
      </p:graphicFrame>
      <p:pic>
        <p:nvPicPr>
          <p:cNvPr id="44" name="Рисунок 43">
            <a:extLst>
              <a:ext uri="{FF2B5EF4-FFF2-40B4-BE49-F238E27FC236}">
                <a16:creationId xmlns:a16="http://schemas.microsoft.com/office/drawing/2014/main" id="{73DF3EF1-48A8-45CB-A1C5-7027DEDAEAC5}"/>
              </a:ext>
            </a:extLst>
          </p:cNvPr>
          <p:cNvPicPr>
            <a:picLocks noChangeAspect="1"/>
          </p:cNvPicPr>
          <p:nvPr/>
        </p:nvPicPr>
        <p:blipFill>
          <a:blip r:embed="rId4"/>
          <a:stretch>
            <a:fillRect/>
          </a:stretch>
        </p:blipFill>
        <p:spPr>
          <a:xfrm rot="5400000">
            <a:off x="9426445" y="658734"/>
            <a:ext cx="1772999" cy="180000"/>
          </a:xfrm>
          <a:prstGeom prst="rect">
            <a:avLst/>
          </a:prstGeom>
        </p:spPr>
      </p:pic>
      <p:pic>
        <p:nvPicPr>
          <p:cNvPr id="45" name="Рисунок 44">
            <a:extLst>
              <a:ext uri="{FF2B5EF4-FFF2-40B4-BE49-F238E27FC236}">
                <a16:creationId xmlns:a16="http://schemas.microsoft.com/office/drawing/2014/main" id="{147C7832-6228-44FD-AE33-AA2FE0D6C6D4}"/>
              </a:ext>
            </a:extLst>
          </p:cNvPr>
          <p:cNvPicPr>
            <a:picLocks noChangeAspect="1"/>
          </p:cNvPicPr>
          <p:nvPr/>
        </p:nvPicPr>
        <p:blipFill>
          <a:blip r:embed="rId5"/>
          <a:stretch>
            <a:fillRect/>
          </a:stretch>
        </p:blipFill>
        <p:spPr>
          <a:xfrm rot="5400000">
            <a:off x="9424945" y="2409481"/>
            <a:ext cx="1775998" cy="180000"/>
          </a:xfrm>
          <a:prstGeom prst="rect">
            <a:avLst/>
          </a:prstGeom>
        </p:spPr>
      </p:pic>
      <p:sp>
        <p:nvSpPr>
          <p:cNvPr id="46" name="TextBox 45">
            <a:extLst>
              <a:ext uri="{FF2B5EF4-FFF2-40B4-BE49-F238E27FC236}">
                <a16:creationId xmlns:a16="http://schemas.microsoft.com/office/drawing/2014/main" id="{8B9CF0A6-4AEE-4813-B664-98DECE6D2FEE}"/>
              </a:ext>
            </a:extLst>
          </p:cNvPr>
          <p:cNvSpPr txBox="1"/>
          <p:nvPr/>
        </p:nvSpPr>
        <p:spPr>
          <a:xfrm>
            <a:off x="10141262" y="3242548"/>
            <a:ext cx="343363" cy="369332"/>
          </a:xfrm>
          <a:prstGeom prst="rect">
            <a:avLst/>
          </a:prstGeom>
          <a:noFill/>
        </p:spPr>
        <p:txBody>
          <a:bodyPr wrap="square" rtlCol="0">
            <a:spAutoFit/>
          </a:bodyPr>
          <a:lstStyle/>
          <a:p>
            <a:pPr algn="ctr"/>
            <a:r>
              <a:rPr lang="ru-RU" dirty="0">
                <a:solidFill>
                  <a:schemeClr val="bg1"/>
                </a:solidFill>
              </a:rPr>
              <a:t>…</a:t>
            </a:r>
          </a:p>
        </p:txBody>
      </p:sp>
      <p:pic>
        <p:nvPicPr>
          <p:cNvPr id="47" name="Рисунок 46">
            <a:extLst>
              <a:ext uri="{FF2B5EF4-FFF2-40B4-BE49-F238E27FC236}">
                <a16:creationId xmlns:a16="http://schemas.microsoft.com/office/drawing/2014/main" id="{F6867150-1E73-4DEC-B5FC-4E42E36E0594}"/>
              </a:ext>
            </a:extLst>
          </p:cNvPr>
          <p:cNvPicPr>
            <a:picLocks noChangeAspect="1"/>
          </p:cNvPicPr>
          <p:nvPr/>
        </p:nvPicPr>
        <p:blipFill>
          <a:blip r:embed="rId6"/>
          <a:stretch>
            <a:fillRect/>
          </a:stretch>
        </p:blipFill>
        <p:spPr>
          <a:xfrm rot="5400000">
            <a:off x="9424944" y="4365479"/>
            <a:ext cx="1775998" cy="180000"/>
          </a:xfrm>
          <a:prstGeom prst="rect">
            <a:avLst/>
          </a:prstGeom>
        </p:spPr>
      </p:pic>
      <p:pic>
        <p:nvPicPr>
          <p:cNvPr id="48" name="Рисунок 47">
            <a:extLst>
              <a:ext uri="{FF2B5EF4-FFF2-40B4-BE49-F238E27FC236}">
                <a16:creationId xmlns:a16="http://schemas.microsoft.com/office/drawing/2014/main" id="{B982A1B6-E1B1-4436-8484-2B0E4DFD416F}"/>
              </a:ext>
            </a:extLst>
          </p:cNvPr>
          <p:cNvPicPr>
            <a:picLocks noChangeAspect="1"/>
          </p:cNvPicPr>
          <p:nvPr/>
        </p:nvPicPr>
        <p:blipFill>
          <a:blip r:embed="rId7"/>
          <a:stretch>
            <a:fillRect/>
          </a:stretch>
        </p:blipFill>
        <p:spPr>
          <a:xfrm rot="5400000">
            <a:off x="9424944" y="6124575"/>
            <a:ext cx="1775998" cy="180000"/>
          </a:xfrm>
          <a:prstGeom prst="rect">
            <a:avLst/>
          </a:prstGeom>
        </p:spPr>
      </p:pic>
      <p:sp>
        <p:nvSpPr>
          <p:cNvPr id="49" name="TextBox 48">
            <a:extLst>
              <a:ext uri="{FF2B5EF4-FFF2-40B4-BE49-F238E27FC236}">
                <a16:creationId xmlns:a16="http://schemas.microsoft.com/office/drawing/2014/main" id="{EEC159B4-B5AD-40EB-911A-7B399B3FBEC8}"/>
              </a:ext>
            </a:extLst>
          </p:cNvPr>
          <p:cNvSpPr txBox="1"/>
          <p:nvPr/>
        </p:nvSpPr>
        <p:spPr>
          <a:xfrm>
            <a:off x="10992545" y="3068960"/>
            <a:ext cx="732894" cy="523220"/>
          </a:xfrm>
          <a:prstGeom prst="rect">
            <a:avLst/>
          </a:prstGeom>
          <a:noFill/>
        </p:spPr>
        <p:txBody>
          <a:bodyPr wrap="none" rtlCol="0">
            <a:spAutoFit/>
          </a:bodyPr>
          <a:lstStyle/>
          <a:p>
            <a:pPr algn="ctr"/>
            <a:r>
              <a:rPr lang="ru-RU" sz="2800" dirty="0">
                <a:solidFill>
                  <a:srgbClr val="FF0000"/>
                </a:solidFill>
              </a:rPr>
              <a:t>784</a:t>
            </a:r>
          </a:p>
        </p:txBody>
      </p:sp>
      <p:sp>
        <p:nvSpPr>
          <p:cNvPr id="50" name="Правая фигурная скобка 49">
            <a:extLst>
              <a:ext uri="{FF2B5EF4-FFF2-40B4-BE49-F238E27FC236}">
                <a16:creationId xmlns:a16="http://schemas.microsoft.com/office/drawing/2014/main" id="{E9E9DCD6-A288-43EF-809C-F0D0A75E75BE}"/>
              </a:ext>
            </a:extLst>
          </p:cNvPr>
          <p:cNvSpPr/>
          <p:nvPr/>
        </p:nvSpPr>
        <p:spPr>
          <a:xfrm>
            <a:off x="10340635" y="-196859"/>
            <a:ext cx="340574" cy="6858000"/>
          </a:xfrm>
          <a:prstGeom prst="rightBrace">
            <a:avLst>
              <a:gd name="adj1" fmla="val 93263"/>
              <a:gd name="adj2" fmla="val 50000"/>
            </a:avLst>
          </a:prstGeom>
          <a:ln w="7620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7"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dirty="0">
                <a:solidFill>
                  <a:schemeClr val="bg1"/>
                </a:solidFill>
                <a:latin typeface="Verdana" panose="020B0604030504040204" pitchFamily="34" charset="0"/>
                <a:ea typeface="Verdana" panose="020B0604030504040204" pitchFamily="34" charset="0"/>
              </a:rPr>
              <a:t>Преобразуем входные данные</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8790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6" grpId="0"/>
      <p:bldP spid="49" grpId="0"/>
      <p:bldP spid="5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7"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dirty="0">
                <a:solidFill>
                  <a:schemeClr val="bg1"/>
                </a:solidFill>
                <a:latin typeface="Verdana" panose="020B0604030504040204" pitchFamily="34" charset="0"/>
                <a:ea typeface="Verdana" panose="020B0604030504040204" pitchFamily="34" charset="0"/>
              </a:rPr>
              <a:t>Немного Терминологии</a:t>
            </a:r>
            <a:endParaRPr lang="ru-RU" sz="3200" spc="-1" dirty="0">
              <a:solidFill>
                <a:schemeClr val="bg1"/>
              </a:solidFill>
              <a:latin typeface="Verdana" panose="020B0604030504040204" pitchFamily="34" charset="0"/>
              <a:ea typeface="Verdana" panose="020B0604030504040204" pitchFamily="34" charset="0"/>
            </a:endParaRPr>
          </a:p>
        </p:txBody>
      </p:sp>
      <p:graphicFrame>
        <p:nvGraphicFramePr>
          <p:cNvPr id="29" name="Таблица 28">
            <a:extLst>
              <a:ext uri="{FF2B5EF4-FFF2-40B4-BE49-F238E27FC236}">
                <a16:creationId xmlns:a16="http://schemas.microsoft.com/office/drawing/2014/main" id="{2929CAE2-F86F-4584-8C68-4CC4904EC6D6}"/>
              </a:ext>
            </a:extLst>
          </p:cNvPr>
          <p:cNvGraphicFramePr>
            <a:graphicFrameLocks noGrp="1"/>
          </p:cNvGraphicFramePr>
          <p:nvPr>
            <p:extLst>
              <p:ext uri="{D42A27DB-BD31-4B8C-83A1-F6EECF244321}">
                <p14:modId xmlns:p14="http://schemas.microsoft.com/office/powerpoint/2010/main" val="2946274366"/>
              </p:ext>
            </p:extLst>
          </p:nvPr>
        </p:nvGraphicFramePr>
        <p:xfrm>
          <a:off x="2184353" y="1263482"/>
          <a:ext cx="3600000" cy="360000"/>
        </p:xfrm>
        <a:graphic>
          <a:graphicData uri="http://schemas.openxmlformats.org/drawingml/2006/table">
            <a:tbl>
              <a:tblPr/>
              <a:tblGrid>
                <a:gridCol w="360000">
                  <a:extLst>
                    <a:ext uri="{9D8B030D-6E8A-4147-A177-3AD203B41FA5}">
                      <a16:colId xmlns:a16="http://schemas.microsoft.com/office/drawing/2014/main" val="727050929"/>
                    </a:ext>
                  </a:extLst>
                </a:gridCol>
                <a:gridCol w="360000">
                  <a:extLst>
                    <a:ext uri="{9D8B030D-6E8A-4147-A177-3AD203B41FA5}">
                      <a16:colId xmlns:a16="http://schemas.microsoft.com/office/drawing/2014/main" val="1845854064"/>
                    </a:ext>
                  </a:extLst>
                </a:gridCol>
                <a:gridCol w="360000">
                  <a:extLst>
                    <a:ext uri="{9D8B030D-6E8A-4147-A177-3AD203B41FA5}">
                      <a16:colId xmlns:a16="http://schemas.microsoft.com/office/drawing/2014/main" val="3961297049"/>
                    </a:ext>
                  </a:extLst>
                </a:gridCol>
                <a:gridCol w="360000">
                  <a:extLst>
                    <a:ext uri="{9D8B030D-6E8A-4147-A177-3AD203B41FA5}">
                      <a16:colId xmlns:a16="http://schemas.microsoft.com/office/drawing/2014/main" val="3546899110"/>
                    </a:ext>
                  </a:extLst>
                </a:gridCol>
                <a:gridCol w="360000">
                  <a:extLst>
                    <a:ext uri="{9D8B030D-6E8A-4147-A177-3AD203B41FA5}">
                      <a16:colId xmlns:a16="http://schemas.microsoft.com/office/drawing/2014/main" val="1198384393"/>
                    </a:ext>
                  </a:extLst>
                </a:gridCol>
                <a:gridCol w="360000">
                  <a:extLst>
                    <a:ext uri="{9D8B030D-6E8A-4147-A177-3AD203B41FA5}">
                      <a16:colId xmlns:a16="http://schemas.microsoft.com/office/drawing/2014/main" val="1782967211"/>
                    </a:ext>
                  </a:extLst>
                </a:gridCol>
                <a:gridCol w="360000">
                  <a:extLst>
                    <a:ext uri="{9D8B030D-6E8A-4147-A177-3AD203B41FA5}">
                      <a16:colId xmlns:a16="http://schemas.microsoft.com/office/drawing/2014/main" val="3561024359"/>
                    </a:ext>
                  </a:extLst>
                </a:gridCol>
                <a:gridCol w="360000">
                  <a:extLst>
                    <a:ext uri="{9D8B030D-6E8A-4147-A177-3AD203B41FA5}">
                      <a16:colId xmlns:a16="http://schemas.microsoft.com/office/drawing/2014/main" val="2137395387"/>
                    </a:ext>
                  </a:extLst>
                </a:gridCol>
                <a:gridCol w="360000">
                  <a:extLst>
                    <a:ext uri="{9D8B030D-6E8A-4147-A177-3AD203B41FA5}">
                      <a16:colId xmlns:a16="http://schemas.microsoft.com/office/drawing/2014/main" val="866550837"/>
                    </a:ext>
                  </a:extLst>
                </a:gridCol>
                <a:gridCol w="360000">
                  <a:extLst>
                    <a:ext uri="{9D8B030D-6E8A-4147-A177-3AD203B41FA5}">
                      <a16:colId xmlns:a16="http://schemas.microsoft.com/office/drawing/2014/main" val="413177292"/>
                    </a:ext>
                  </a:extLst>
                </a:gridCol>
              </a:tblGrid>
              <a:tr h="360000">
                <a:tc>
                  <a:txBody>
                    <a:bodyPr/>
                    <a:lstStyle/>
                    <a:p>
                      <a:pPr algn="ctr" fontAlgn="b"/>
                      <a:r>
                        <a:rPr lang="ru-RU" sz="1100" b="0" i="0" u="none" strike="noStrike" dirty="0">
                          <a:solidFill>
                            <a:srgbClr val="FFFFFF"/>
                          </a:solidFill>
                          <a:effectLst/>
                          <a:latin typeface="Calibri" panose="020F0502020204030204" pitchFamily="34" charset="0"/>
                        </a:rPr>
                        <a:t>0.05</a:t>
                      </a:r>
                    </a:p>
                  </a:txBody>
                  <a:tcPr marL="7620" marR="7620" marT="7620" marB="0" anchor="ctr">
                    <a:lnL>
                      <a:noFill/>
                    </a:lnL>
                    <a:lnR>
                      <a:noFill/>
                    </a:lnR>
                    <a:lnT>
                      <a:noFill/>
                    </a:lnT>
                    <a:lnB>
                      <a:noFill/>
                    </a:lnB>
                    <a:solidFill>
                      <a:srgbClr val="1A1A1A"/>
                    </a:solidFill>
                  </a:tcPr>
                </a:tc>
                <a:tc>
                  <a:txBody>
                    <a:bodyPr/>
                    <a:lstStyle/>
                    <a:p>
                      <a:pPr algn="ctr" fontAlgn="b"/>
                      <a:r>
                        <a:rPr lang="ru-RU" sz="1100" b="0" i="0" u="none" strike="noStrike" dirty="0">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a:solidFill>
                            <a:srgbClr val="000000"/>
                          </a:solidFill>
                          <a:effectLst/>
                          <a:latin typeface="Calibri" panose="020F0502020204030204" pitchFamily="34" charset="0"/>
                        </a:rPr>
                        <a:t>0.72</a:t>
                      </a:r>
                      <a:endParaRPr lang="ru-RU" sz="1100" b="0" i="0" u="none" strike="noStrike" dirty="0">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C8C8C8"/>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tc>
                  <a:txBody>
                    <a:bodyPr/>
                    <a:lstStyle/>
                    <a:p>
                      <a:pPr algn="ctr" fontAlgn="b"/>
                      <a:r>
                        <a:rPr lang="ru-RU" sz="1100" b="0" i="0" u="none" strike="noStrike" dirty="0">
                          <a:solidFill>
                            <a:srgbClr val="000000"/>
                          </a:solidFill>
                          <a:effectLst/>
                          <a:latin typeface="Calibri" panose="020F0502020204030204" pitchFamily="34" charset="0"/>
                        </a:rPr>
                        <a:t>0.64</a:t>
                      </a:r>
                    </a:p>
                  </a:txBody>
                  <a:tcPr marL="7620" marR="7620" marT="7620" marB="0" anchor="ctr">
                    <a:lnL>
                      <a:noFill/>
                    </a:lnL>
                    <a:lnR>
                      <a:noFill/>
                    </a:lnR>
                    <a:lnT>
                      <a:noFill/>
                    </a:lnT>
                    <a:lnB>
                      <a:noFill/>
                    </a:lnB>
                    <a:solidFill>
                      <a:srgbClr val="B3B3B3"/>
                    </a:solidFill>
                  </a:tcPr>
                </a:tc>
                <a:tc>
                  <a:txBody>
                    <a:bodyPr/>
                    <a:lstStyle/>
                    <a:p>
                      <a:pPr algn="ctr" fontAlgn="b"/>
                      <a:r>
                        <a:rPr lang="ru-RU" sz="1100" b="0" i="0" u="none" strike="noStrike" dirty="0">
                          <a:solidFill>
                            <a:srgbClr val="000000"/>
                          </a:solidFill>
                          <a:effectLst/>
                          <a:latin typeface="Calibri" panose="020F0502020204030204" pitchFamily="34" charset="0"/>
                        </a:rPr>
                        <a:t>0.54</a:t>
                      </a:r>
                    </a:p>
                  </a:txBody>
                  <a:tcPr marL="7620" marR="7620" marT="7620" marB="0" anchor="ctr">
                    <a:lnL>
                      <a:noFill/>
                    </a:lnL>
                    <a:lnR>
                      <a:noFill/>
                    </a:lnR>
                    <a:lnT>
                      <a:noFill/>
                    </a:lnT>
                    <a:lnB>
                      <a:noFill/>
                    </a:lnB>
                    <a:solidFill>
                      <a:srgbClr val="999999"/>
                    </a:solidFill>
                  </a:tcPr>
                </a:tc>
                <a:tc>
                  <a:txBody>
                    <a:bodyPr/>
                    <a:lstStyle/>
                    <a:p>
                      <a:pPr algn="ctr" fontAlgn="b"/>
                      <a:r>
                        <a:rPr lang="ru-RU" sz="1100" b="0" i="0" u="none" strike="noStrike" dirty="0">
                          <a:solidFill>
                            <a:srgbClr val="000000"/>
                          </a:solidFill>
                          <a:effectLst/>
                          <a:latin typeface="Calibri" panose="020F0502020204030204" pitchFamily="34" charset="0"/>
                        </a:rPr>
                        <a:t>0.93</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dirty="0">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extLst>
                  <a:ext uri="{0D108BD9-81ED-4DB2-BD59-A6C34878D82A}">
                    <a16:rowId xmlns:a16="http://schemas.microsoft.com/office/drawing/2014/main" val="4070820509"/>
                  </a:ext>
                </a:extLst>
              </a:tr>
            </a:tbl>
          </a:graphicData>
        </a:graphic>
      </p:graphicFrame>
      <p:sp>
        <p:nvSpPr>
          <p:cNvPr id="30" name="Овал 29">
            <a:extLst>
              <a:ext uri="{FF2B5EF4-FFF2-40B4-BE49-F238E27FC236}">
                <a16:creationId xmlns:a16="http://schemas.microsoft.com/office/drawing/2014/main" id="{BFB88875-F540-4400-A836-6625BAC27EDC}"/>
              </a:ext>
            </a:extLst>
          </p:cNvPr>
          <p:cNvSpPr/>
          <p:nvPr/>
        </p:nvSpPr>
        <p:spPr>
          <a:xfrm>
            <a:off x="6375993" y="1818796"/>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32" name="Таблица 31">
            <a:extLst>
              <a:ext uri="{FF2B5EF4-FFF2-40B4-BE49-F238E27FC236}">
                <a16:creationId xmlns:a16="http://schemas.microsoft.com/office/drawing/2014/main" id="{1A62830C-A2AC-4CCF-B44D-F420B5E59E5E}"/>
              </a:ext>
            </a:extLst>
          </p:cNvPr>
          <p:cNvGraphicFramePr>
            <a:graphicFrameLocks noGrp="1"/>
          </p:cNvGraphicFramePr>
          <p:nvPr>
            <p:extLst>
              <p:ext uri="{D42A27DB-BD31-4B8C-83A1-F6EECF244321}">
                <p14:modId xmlns:p14="http://schemas.microsoft.com/office/powerpoint/2010/main" val="2534132047"/>
              </p:ext>
            </p:extLst>
          </p:nvPr>
        </p:nvGraphicFramePr>
        <p:xfrm>
          <a:off x="587573" y="2113255"/>
          <a:ext cx="360000" cy="360000"/>
        </p:xfrm>
        <a:graphic>
          <a:graphicData uri="http://schemas.openxmlformats.org/drawingml/2006/table">
            <a:tbl>
              <a:tblPr/>
              <a:tblGrid>
                <a:gridCol w="360000">
                  <a:extLst>
                    <a:ext uri="{9D8B030D-6E8A-4147-A177-3AD203B41FA5}">
                      <a16:colId xmlns:a16="http://schemas.microsoft.com/office/drawing/2014/main" val="2747122748"/>
                    </a:ext>
                  </a:extLst>
                </a:gridCol>
              </a:tblGrid>
              <a:tr h="360000">
                <a:tc>
                  <a:txBody>
                    <a:bodyPr/>
                    <a:lstStyle/>
                    <a:p>
                      <a:pPr algn="ctr" fontAlgn="b"/>
                      <a:r>
                        <a:rPr lang="ru-RU" sz="1100" b="0" i="0" u="none" strike="noStrike" dirty="0">
                          <a:solidFill>
                            <a:srgbClr val="000000"/>
                          </a:solidFill>
                          <a:effectLst/>
                          <a:latin typeface="Calibri" panose="020F0502020204030204" pitchFamily="34" charset="0"/>
                        </a:rPr>
                        <a:t>0.81</a:t>
                      </a:r>
                    </a:p>
                  </a:txBody>
                  <a:tcPr marL="7620" marR="7620" marT="7620" marB="0" anchor="ctr">
                    <a:lnL>
                      <a:noFill/>
                    </a:lnL>
                    <a:lnR>
                      <a:noFill/>
                    </a:lnR>
                    <a:lnT>
                      <a:noFill/>
                    </a:lnT>
                    <a:lnB>
                      <a:noFill/>
                    </a:lnB>
                    <a:solidFill>
                      <a:srgbClr val="DFDFDF"/>
                    </a:solidFill>
                  </a:tcPr>
                </a:tc>
                <a:extLst>
                  <a:ext uri="{0D108BD9-81ED-4DB2-BD59-A6C34878D82A}">
                    <a16:rowId xmlns:a16="http://schemas.microsoft.com/office/drawing/2014/main" val="1772275390"/>
                  </a:ext>
                </a:extLst>
              </a:tr>
            </a:tbl>
          </a:graphicData>
        </a:graphic>
      </p:graphicFrame>
      <p:sp>
        <p:nvSpPr>
          <p:cNvPr id="51" name="TextBox 50">
            <a:extLst>
              <a:ext uri="{FF2B5EF4-FFF2-40B4-BE49-F238E27FC236}">
                <a16:creationId xmlns:a16="http://schemas.microsoft.com/office/drawing/2014/main" id="{96158EFA-8368-4886-9049-AAB06F1233AB}"/>
              </a:ext>
            </a:extLst>
          </p:cNvPr>
          <p:cNvSpPr txBox="1"/>
          <p:nvPr/>
        </p:nvSpPr>
        <p:spPr>
          <a:xfrm>
            <a:off x="1163637" y="1969239"/>
            <a:ext cx="3910046" cy="523220"/>
          </a:xfrm>
          <a:prstGeom prst="rect">
            <a:avLst/>
          </a:prstGeom>
          <a:noFill/>
        </p:spPr>
        <p:txBody>
          <a:bodyPr wrap="none" rtlCol="0">
            <a:spAutoFit/>
          </a:bodyPr>
          <a:lstStyle/>
          <a:p>
            <a:pPr algn="ctr"/>
            <a:r>
              <a:rPr lang="ru-RU" sz="2800" dirty="0">
                <a:solidFill>
                  <a:schemeClr val="bg1"/>
                </a:solidFill>
                <a:latin typeface="Verdana" panose="020B0604030504040204" pitchFamily="34" charset="0"/>
                <a:ea typeface="Verdana" panose="020B0604030504040204" pitchFamily="34" charset="0"/>
              </a:rPr>
              <a:t> уровень активации</a:t>
            </a:r>
          </a:p>
        </p:txBody>
      </p:sp>
      <mc:AlternateContent xmlns:mc="http://schemas.openxmlformats.org/markup-compatibility/2006" xmlns:a14="http://schemas.microsoft.com/office/drawing/2010/main">
        <mc:Choice Requires="a14">
          <p:sp>
            <p:nvSpPr>
              <p:cNvPr id="52" name="Прямоугольник 51">
                <a:extLst>
                  <a:ext uri="{FF2B5EF4-FFF2-40B4-BE49-F238E27FC236}">
                    <a16:creationId xmlns:a16="http://schemas.microsoft.com/office/drawing/2014/main" id="{8C49E97E-AB9D-46BE-B6B6-AC77BF30D66B}"/>
                  </a:ext>
                </a:extLst>
              </p:cNvPr>
              <p:cNvSpPr/>
              <p:nvPr/>
            </p:nvSpPr>
            <p:spPr>
              <a:xfrm>
                <a:off x="7296581" y="1530764"/>
                <a:ext cx="4657942" cy="1384995"/>
              </a:xfrm>
              <a:prstGeom prst="rect">
                <a:avLst/>
              </a:prstGeom>
            </p:spPr>
            <p:txBody>
              <a:bodyPr wrap="none">
                <a:spAutoFit/>
              </a:bodyPr>
              <a:lstStyle/>
              <a:p>
                <a:pPr algn="ctr"/>
                <a:r>
                  <a:rPr lang="ru-RU" sz="2800" dirty="0">
                    <a:solidFill>
                      <a:schemeClr val="bg1"/>
                    </a:solidFill>
                    <a:latin typeface="Verdana" panose="020B0604030504040204" pitchFamily="34" charset="0"/>
                    <a:ea typeface="Verdana" panose="020B0604030504040204" pitchFamily="34" charset="0"/>
                    <a:cs typeface="Times New Roman" panose="02020603050405020304" pitchFamily="18" charset="0"/>
                  </a:rPr>
                  <a:t>Нейрон</a:t>
                </a:r>
              </a:p>
              <a:p>
                <a:r>
                  <a:rPr lang="ru-RU" sz="2800" dirty="0">
                    <a:solidFill>
                      <a:schemeClr val="bg1"/>
                    </a:solidFill>
                    <a:latin typeface="Verdana" panose="020B0604030504040204" pitchFamily="34" charset="0"/>
                    <a:ea typeface="Verdana" panose="020B0604030504040204" pitchFamily="34" charset="0"/>
                    <a:cs typeface="Times New Roman" panose="02020603050405020304" pitchFamily="18" charset="0"/>
                  </a:rPr>
                  <a:t>функция активации</a:t>
                </a:r>
                <a:r>
                  <a:rPr lang="tr-TR" sz="2800" dirty="0">
                    <a:solidFill>
                      <a:schemeClr val="bg1"/>
                    </a:solidFill>
                    <a:latin typeface="Verdana" panose="020B0604030504040204" pitchFamily="34" charset="0"/>
                    <a:ea typeface="Verdana" panose="020B0604030504040204" pitchFamily="34" charset="0"/>
                    <a:cs typeface="Times New Roman" panose="02020603050405020304" pitchFamily="18" charset="0"/>
                  </a:rPr>
                  <a:t> </a:t>
                </a:r>
                <a14:m>
                  <m:oMath xmlns:m="http://schemas.openxmlformats.org/officeDocument/2006/math">
                    <m:r>
                      <a:rPr lang="tr-TR" sz="2800" i="1" dirty="0" smtClean="0">
                        <a:solidFill>
                          <a:schemeClr val="bg1"/>
                        </a:solidFill>
                        <a:latin typeface="Cambria Math" panose="02040503050406030204" pitchFamily="18" charset="0"/>
                        <a:ea typeface="Verdana" panose="020B0604030504040204" pitchFamily="34" charset="0"/>
                        <a:cs typeface="Times New Roman" panose="02020603050405020304" pitchFamily="18" charset="0"/>
                      </a:rPr>
                      <m:t>𝑓</m:t>
                    </m:r>
                    <m:r>
                      <a:rPr lang="tr-TR" sz="2800" i="1" dirty="0" smtClean="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oMath>
                </a14:m>
                <a:r>
                  <a:rPr lang="en-US" sz="2800" dirty="0">
                    <a:latin typeface="Verdana" panose="020B0604030504040204" pitchFamily="34" charset="0"/>
                    <a:ea typeface="Verdana" panose="020B0604030504040204" pitchFamily="34" charset="0"/>
                    <a:cs typeface="Times New Roman" panose="02020603050405020304" pitchFamily="18" charset="0"/>
                  </a:rPr>
                  <a:t> </a:t>
                </a:r>
                <a:endParaRPr lang="ru-RU" sz="2800" dirty="0">
                  <a:latin typeface="Verdana" panose="020B0604030504040204" pitchFamily="34" charset="0"/>
                  <a:ea typeface="Verdana" panose="020B0604030504040204" pitchFamily="34" charset="0"/>
                  <a:cs typeface="Times New Roman" panose="02020603050405020304" pitchFamily="18" charset="0"/>
                </a:endParaRPr>
              </a:p>
              <a:p>
                <a:pPr algn="ctr"/>
                <a:r>
                  <a:rPr lang="ru-RU" sz="2800" b="1" dirty="0">
                    <a:solidFill>
                      <a:schemeClr val="bg1"/>
                    </a:solidFill>
                    <a:latin typeface="Verdana" panose="020B0604030504040204" pitchFamily="34" charset="0"/>
                    <a:ea typeface="Verdana" panose="020B0604030504040204" pitchFamily="34" charset="0"/>
                    <a:cs typeface="Times New Roman" panose="02020603050405020304" pitchFamily="18" charset="0"/>
                  </a:rPr>
                  <a:t>И</a:t>
                </a:r>
                <a:r>
                  <a:rPr lang="ru-RU" sz="2800" dirty="0">
                    <a:solidFill>
                      <a:schemeClr val="bg1"/>
                    </a:solidFill>
                    <a:latin typeface="Verdana" panose="020B0604030504040204" pitchFamily="34" charset="0"/>
                    <a:ea typeface="Verdana" panose="020B0604030504040204" pitchFamily="34" charset="0"/>
                    <a:cs typeface="Times New Roman" panose="02020603050405020304" pitchFamily="18" charset="0"/>
                  </a:rPr>
                  <a:t> сумма входов</a:t>
                </a:r>
              </a:p>
            </p:txBody>
          </p:sp>
        </mc:Choice>
        <mc:Fallback xmlns="">
          <p:sp>
            <p:nvSpPr>
              <p:cNvPr id="52" name="Прямоугольник 51">
                <a:extLst>
                  <a:ext uri="{FF2B5EF4-FFF2-40B4-BE49-F238E27FC236}">
                    <a16:creationId xmlns:a16="http://schemas.microsoft.com/office/drawing/2014/main" id="{8C49E97E-AB9D-46BE-B6B6-AC77BF30D66B}"/>
                  </a:ext>
                </a:extLst>
              </p:cNvPr>
              <p:cNvSpPr>
                <a:spLocks noRot="1" noChangeAspect="1" noMove="1" noResize="1" noEditPoints="1" noAdjustHandles="1" noChangeArrowheads="1" noChangeShapeType="1" noTextEdit="1"/>
              </p:cNvSpPr>
              <p:nvPr/>
            </p:nvSpPr>
            <p:spPr>
              <a:xfrm>
                <a:off x="7296581" y="1530764"/>
                <a:ext cx="4657942" cy="1384995"/>
              </a:xfrm>
              <a:prstGeom prst="rect">
                <a:avLst/>
              </a:prstGeom>
              <a:blipFill>
                <a:blip r:embed="rId4"/>
                <a:stretch>
                  <a:fillRect l="-2749" t="-4405" b="-11454"/>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CFBA78ED-C5F2-44EE-9F00-052E30F50A2B}"/>
              </a:ext>
            </a:extLst>
          </p:cNvPr>
          <p:cNvSpPr/>
          <p:nvPr/>
        </p:nvSpPr>
        <p:spPr>
          <a:xfrm>
            <a:off x="5783297" y="4750326"/>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4" name="Прямая соединительная линия 53">
            <a:extLst>
              <a:ext uri="{FF2B5EF4-FFF2-40B4-BE49-F238E27FC236}">
                <a16:creationId xmlns:a16="http://schemas.microsoft.com/office/drawing/2014/main" id="{5CF73507-AD9D-4F7E-B761-1B4D98FFDBA9}"/>
              </a:ext>
            </a:extLst>
          </p:cNvPr>
          <p:cNvCxnSpPr>
            <a:cxnSpLocks/>
            <a:endCxn id="53" idx="1"/>
          </p:cNvCxnSpPr>
          <p:nvPr/>
        </p:nvCxnSpPr>
        <p:spPr>
          <a:xfrm>
            <a:off x="4751770" y="4485177"/>
            <a:ext cx="1118325" cy="351069"/>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5" name="Прямая соединительная линия 54">
            <a:extLst>
              <a:ext uri="{FF2B5EF4-FFF2-40B4-BE49-F238E27FC236}">
                <a16:creationId xmlns:a16="http://schemas.microsoft.com/office/drawing/2014/main" id="{619FE158-2B8F-4EB9-BCA6-49999E557BEC}"/>
              </a:ext>
            </a:extLst>
          </p:cNvPr>
          <p:cNvCxnSpPr>
            <a:cxnSpLocks/>
            <a:endCxn id="53" idx="3"/>
          </p:cNvCxnSpPr>
          <p:nvPr/>
        </p:nvCxnSpPr>
        <p:spPr>
          <a:xfrm flipV="1">
            <a:off x="4751770" y="5251105"/>
            <a:ext cx="1118325" cy="509166"/>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6" name="Прямая соединительная линия 55">
            <a:extLst>
              <a:ext uri="{FF2B5EF4-FFF2-40B4-BE49-F238E27FC236}">
                <a16:creationId xmlns:a16="http://schemas.microsoft.com/office/drawing/2014/main" id="{C990786C-1A05-4E0F-9054-89022285E4AD}"/>
              </a:ext>
            </a:extLst>
          </p:cNvPr>
          <p:cNvCxnSpPr>
            <a:cxnSpLocks/>
            <a:stCxn id="53" idx="6"/>
          </p:cNvCxnSpPr>
          <p:nvPr/>
        </p:nvCxnSpPr>
        <p:spPr>
          <a:xfrm flipV="1">
            <a:off x="6375993" y="5043675"/>
            <a:ext cx="1031527" cy="1"/>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7" name="Прямая соединительная линия 56">
            <a:extLst>
              <a:ext uri="{FF2B5EF4-FFF2-40B4-BE49-F238E27FC236}">
                <a16:creationId xmlns:a16="http://schemas.microsoft.com/office/drawing/2014/main" id="{810AD422-3191-4A6F-85D1-7A1044ACA733}"/>
              </a:ext>
            </a:extLst>
          </p:cNvPr>
          <p:cNvCxnSpPr>
            <a:cxnSpLocks/>
            <a:endCxn id="53" idx="2"/>
          </p:cNvCxnSpPr>
          <p:nvPr/>
        </p:nvCxnSpPr>
        <p:spPr>
          <a:xfrm>
            <a:off x="4751770" y="5043675"/>
            <a:ext cx="1031527" cy="1"/>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Прямоугольник 57">
                <a:extLst>
                  <a:ext uri="{FF2B5EF4-FFF2-40B4-BE49-F238E27FC236}">
                    <a16:creationId xmlns:a16="http://schemas.microsoft.com/office/drawing/2014/main" id="{9C4198D0-C77C-4BA9-835E-A075745ACC72}"/>
                  </a:ext>
                </a:extLst>
              </p:cNvPr>
              <p:cNvSpPr/>
              <p:nvPr/>
            </p:nvSpPr>
            <p:spPr>
              <a:xfrm>
                <a:off x="7248128" y="4135734"/>
                <a:ext cx="5472608" cy="1815882"/>
              </a:xfrm>
              <a:prstGeom prst="rect">
                <a:avLst/>
              </a:prstGeom>
            </p:spPr>
            <p:txBody>
              <a:bodyPr wrap="square">
                <a:spAutoFit/>
              </a:bodyPr>
              <a:lstStyle/>
              <a:p>
                <a:pPr algn="ctr"/>
                <a:r>
                  <a:rPr lang="ru-RU" sz="2800" b="1" dirty="0">
                    <a:solidFill>
                      <a:schemeClr val="bg1"/>
                    </a:solidFill>
                    <a:latin typeface="Verdana" panose="020B0604030504040204" pitchFamily="34" charset="0"/>
                    <a:ea typeface="Verdana" panose="020B0604030504040204" pitchFamily="34" charset="0"/>
                  </a:rPr>
                  <a:t>Выход</a:t>
                </a:r>
                <a:r>
                  <a:rPr lang="ru-RU" sz="2800" dirty="0">
                    <a:solidFill>
                      <a:schemeClr val="bg1"/>
                    </a:solidFill>
                    <a:latin typeface="Verdana" panose="020B0604030504040204" pitchFamily="34" charset="0"/>
                    <a:ea typeface="Verdana" panose="020B0604030504040204" pitchFamily="34" charset="0"/>
                  </a:rPr>
                  <a:t> </a:t>
                </a:r>
                <a:endParaRPr lang="en-US" sz="2800" dirty="0">
                  <a:solidFill>
                    <a:schemeClr val="bg1"/>
                  </a:solidFill>
                  <a:latin typeface="Verdana" panose="020B0604030504040204" pitchFamily="34" charset="0"/>
                  <a:ea typeface="Verdana" panose="020B0604030504040204" pitchFamily="34" charset="0"/>
                </a:endParaRPr>
              </a:p>
              <a:p>
                <a:pPr algn="ctr"/>
                <a:endParaRPr lang="en-US" sz="2800" dirty="0">
                  <a:solidFill>
                    <a:schemeClr val="bg1"/>
                  </a:solidFill>
                  <a:latin typeface="Verdana" panose="020B0604030504040204" pitchFamily="34" charset="0"/>
                  <a:ea typeface="Verdana" panose="020B0604030504040204" pitchFamily="34" charset="0"/>
                </a:endParaRPr>
              </a:p>
              <a:p>
                <a:pPr algn="ctr"/>
                <a:r>
                  <a:rPr lang="ru-RU" sz="2800" dirty="0">
                    <a:solidFill>
                      <a:schemeClr val="bg1"/>
                    </a:solidFill>
                    <a:latin typeface="Verdana" panose="020B0604030504040204" pitchFamily="34" charset="0"/>
                    <a:ea typeface="Verdana" panose="020B0604030504040204" pitchFamily="34" charset="0"/>
                  </a:rPr>
                  <a:t>Результат Применения</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 </a:t>
                </a:r>
                <a14:m>
                  <m:oMath xmlns:m="http://schemas.openxmlformats.org/officeDocument/2006/math">
                    <m:r>
                      <a:rPr lang="tr-TR"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𝑓</m:t>
                    </m:r>
                    <m:r>
                      <a:rPr lang="tr-TR"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sSub>
                      <m:sSubPr>
                        <m:ctrlP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ctrlPr>
                      </m:sSubPr>
                      <m:e>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𝑥</m:t>
                        </m:r>
                      </m:e>
                      <m: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1</m:t>
                        </m:r>
                      </m:sub>
                    </m:s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sSub>
                      <m:sSubPr>
                        <m:ctrlP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ctrlPr>
                      </m:sSubPr>
                      <m:e>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𝑥</m:t>
                        </m:r>
                      </m:e>
                      <m: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2</m:t>
                        </m:r>
                      </m:sub>
                    </m:s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sSub>
                      <m:sSubPr>
                        <m:ctrlP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ctrlPr>
                      </m:sSubPr>
                      <m:e>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𝑥</m:t>
                        </m:r>
                      </m:e>
                      <m:sub>
                        <m:r>
                          <a:rPr lang="en-US"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3</m:t>
                        </m:r>
                      </m:sub>
                    </m:sSub>
                    <m:r>
                      <a:rPr lang="tr-TR" sz="2800" i="1" dirty="0">
                        <a:solidFill>
                          <a:schemeClr val="bg1"/>
                        </a:solidFill>
                        <a:latin typeface="Cambria Math" panose="02040503050406030204" pitchFamily="18" charset="0"/>
                        <a:ea typeface="Verdana" panose="020B0604030504040204" pitchFamily="34" charset="0"/>
                        <a:cs typeface="Times New Roman" panose="02020603050405020304" pitchFamily="18" charset="0"/>
                      </a:rPr>
                      <m:t>)</m:t>
                    </m:r>
                  </m:oMath>
                </a14:m>
                <a:endParaRPr lang="ru-RU" sz="2800" dirty="0">
                  <a:solidFill>
                    <a:schemeClr val="bg1"/>
                  </a:solidFill>
                  <a:latin typeface="Verdana" panose="020B0604030504040204" pitchFamily="34" charset="0"/>
                  <a:ea typeface="Verdana" panose="020B0604030504040204" pitchFamily="34" charset="0"/>
                </a:endParaRPr>
              </a:p>
            </p:txBody>
          </p:sp>
        </mc:Choice>
        <mc:Fallback xmlns="">
          <p:sp>
            <p:nvSpPr>
              <p:cNvPr id="58" name="Прямоугольник 57">
                <a:extLst>
                  <a:ext uri="{FF2B5EF4-FFF2-40B4-BE49-F238E27FC236}">
                    <a16:creationId xmlns:a16="http://schemas.microsoft.com/office/drawing/2014/main" id="{9C4198D0-C77C-4BA9-835E-A075745ACC72}"/>
                  </a:ext>
                </a:extLst>
              </p:cNvPr>
              <p:cNvSpPr>
                <a:spLocks noRot="1" noChangeAspect="1" noMove="1" noResize="1" noEditPoints="1" noAdjustHandles="1" noChangeArrowheads="1" noChangeShapeType="1" noTextEdit="1"/>
              </p:cNvSpPr>
              <p:nvPr/>
            </p:nvSpPr>
            <p:spPr>
              <a:xfrm>
                <a:off x="7248128" y="4135734"/>
                <a:ext cx="5472608" cy="1815882"/>
              </a:xfrm>
              <a:prstGeom prst="rect">
                <a:avLst/>
              </a:prstGeom>
              <a:blipFill>
                <a:blip r:embed="rId5"/>
                <a:stretch>
                  <a:fillRect t="-335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Прямоугольник 58">
                <a:extLst>
                  <a:ext uri="{FF2B5EF4-FFF2-40B4-BE49-F238E27FC236}">
                    <a16:creationId xmlns:a16="http://schemas.microsoft.com/office/drawing/2014/main" id="{5B10E50B-4652-45DC-AA12-41D62F1B5C16}"/>
                  </a:ext>
                </a:extLst>
              </p:cNvPr>
              <p:cNvSpPr/>
              <p:nvPr/>
            </p:nvSpPr>
            <p:spPr>
              <a:xfrm>
                <a:off x="949037" y="4184829"/>
                <a:ext cx="1991251" cy="1384995"/>
              </a:xfrm>
              <a:prstGeom prst="rect">
                <a:avLst/>
              </a:prstGeom>
            </p:spPr>
            <p:txBody>
              <a:bodyPr wrap="none">
                <a:spAutoFit/>
              </a:bodyPr>
              <a:lstStyle/>
              <a:p>
                <a:pPr algn="ctr"/>
                <a:r>
                  <a:rPr lang="ru-RU" sz="2800" b="1" dirty="0">
                    <a:solidFill>
                      <a:schemeClr val="bg1"/>
                    </a:solidFill>
                    <a:latin typeface="Verdana" panose="020B0604030504040204" pitchFamily="34" charset="0"/>
                    <a:ea typeface="Verdana" panose="020B0604030504040204" pitchFamily="34" charset="0"/>
                  </a:rPr>
                  <a:t>Вход</a:t>
                </a:r>
                <a:r>
                  <a:rPr lang="ru-RU" sz="2800" dirty="0">
                    <a:solidFill>
                      <a:schemeClr val="bg1"/>
                    </a:solidFill>
                    <a:latin typeface="Verdana" panose="020B0604030504040204" pitchFamily="34" charset="0"/>
                    <a:ea typeface="Verdana" panose="020B0604030504040204" pitchFamily="34" charset="0"/>
                  </a:rPr>
                  <a:t> </a:t>
                </a:r>
                <a:endParaRPr lang="en-US" sz="2800" dirty="0">
                  <a:solidFill>
                    <a:schemeClr val="bg1"/>
                  </a:solidFill>
                  <a:latin typeface="Verdana" panose="020B0604030504040204" pitchFamily="34" charset="0"/>
                  <a:ea typeface="Verdana" panose="020B0604030504040204" pitchFamily="34" charset="0"/>
                </a:endParaRPr>
              </a:p>
              <a:p>
                <a:pPr algn="ctr"/>
                <a:endParaRPr lang="ru-RU" sz="2800" dirty="0">
                  <a:solidFill>
                    <a:schemeClr val="bg1"/>
                  </a:solidFill>
                  <a:latin typeface="Verdana" panose="020B0604030504040204" pitchFamily="34" charset="0"/>
                  <a:ea typeface="Verdana" panose="020B0604030504040204" pitchFamily="34" charset="0"/>
                </a:endParaRPr>
              </a:p>
              <a:p>
                <a:pPr algn="ctr"/>
                <a:r>
                  <a:rPr lang="ru-RU" sz="2800" dirty="0">
                    <a:solidFill>
                      <a:schemeClr val="bg1"/>
                    </a:solidFill>
                    <a:latin typeface="Verdana" panose="020B0604030504040204" pitchFamily="34" charset="0"/>
                    <a:ea typeface="Verdana" panose="020B0604030504040204" pitchFamily="34" charset="0"/>
                  </a:rPr>
                  <a:t> Разные </a:t>
                </a:r>
                <a14:m>
                  <m:oMath xmlns:m="http://schemas.openxmlformats.org/officeDocument/2006/math">
                    <m:r>
                      <a:rPr lang="ru-RU" sz="2800" b="1" i="1" dirty="0" smtClean="0">
                        <a:solidFill>
                          <a:schemeClr val="bg1"/>
                        </a:solidFill>
                        <a:latin typeface="Cambria Math" panose="02040503050406030204" pitchFamily="18" charset="0"/>
                      </a:rPr>
                      <m:t>Х</m:t>
                    </m:r>
                  </m:oMath>
                </a14:m>
                <a:endParaRPr lang="ru-RU" sz="2800" b="1" dirty="0">
                  <a:latin typeface="Verdana" panose="020B0604030504040204" pitchFamily="34" charset="0"/>
                  <a:ea typeface="Verdana" panose="020B0604030504040204" pitchFamily="34" charset="0"/>
                </a:endParaRPr>
              </a:p>
            </p:txBody>
          </p:sp>
        </mc:Choice>
        <mc:Fallback xmlns="">
          <p:sp>
            <p:nvSpPr>
              <p:cNvPr id="59" name="Прямоугольник 58">
                <a:extLst>
                  <a:ext uri="{FF2B5EF4-FFF2-40B4-BE49-F238E27FC236}">
                    <a16:creationId xmlns:a16="http://schemas.microsoft.com/office/drawing/2014/main" id="{5B10E50B-4652-45DC-AA12-41D62F1B5C16}"/>
                  </a:ext>
                </a:extLst>
              </p:cNvPr>
              <p:cNvSpPr>
                <a:spLocks noRot="1" noChangeAspect="1" noMove="1" noResize="1" noEditPoints="1" noAdjustHandles="1" noChangeArrowheads="1" noChangeShapeType="1" noTextEdit="1"/>
              </p:cNvSpPr>
              <p:nvPr/>
            </p:nvSpPr>
            <p:spPr>
              <a:xfrm>
                <a:off x="949037" y="4184829"/>
                <a:ext cx="1991251" cy="1384995"/>
              </a:xfrm>
              <a:prstGeom prst="rect">
                <a:avLst/>
              </a:prstGeom>
              <a:blipFill>
                <a:blip r:embed="rId6"/>
                <a:stretch>
                  <a:fillRect t="-4386" b="-10526"/>
                </a:stretch>
              </a:blipFill>
            </p:spPr>
            <p:txBody>
              <a:bodyPr/>
              <a:lstStyle/>
              <a:p>
                <a:r>
                  <a:rPr lang="ru-RU">
                    <a:noFill/>
                  </a:rPr>
                  <a:t> </a:t>
                </a:r>
              </a:p>
            </p:txBody>
          </p:sp>
        </mc:Fallback>
      </mc:AlternateContent>
    </p:spTree>
    <p:extLst>
      <p:ext uri="{BB962C8B-B14F-4D97-AF65-F5344CB8AC3E}">
        <p14:creationId xmlns:p14="http://schemas.microsoft.com/office/powerpoint/2010/main" val="175514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animBg="1"/>
      <p:bldP spid="51" grpId="0"/>
      <p:bldP spid="52" grpId="0"/>
      <p:bldP spid="53" grpId="0" animBg="1"/>
      <p:bldP spid="58"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66" name="TextBox 65">
            <a:extLst>
              <a:ext uri="{FF2B5EF4-FFF2-40B4-BE49-F238E27FC236}">
                <a16:creationId xmlns:a16="http://schemas.microsoft.com/office/drawing/2014/main" id="{22F8AD75-53C7-40C8-A4DA-743E512B76F0}"/>
              </a:ext>
            </a:extLst>
          </p:cNvPr>
          <p:cNvSpPr txBox="1"/>
          <p:nvPr/>
        </p:nvSpPr>
        <p:spPr>
          <a:xfrm>
            <a:off x="8108430" y="2385124"/>
            <a:ext cx="332142" cy="2862322"/>
          </a:xfrm>
          <a:prstGeom prst="rect">
            <a:avLst/>
          </a:prstGeom>
          <a:noFill/>
        </p:spPr>
        <p:txBody>
          <a:bodyPr wrap="none" rtlCol="0">
            <a:spAutoFit/>
          </a:bodyPr>
          <a:lstStyle/>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0</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1</a:t>
            </a:r>
          </a:p>
          <a:p>
            <a:pPr algn="ctr"/>
            <a:r>
              <a:rPr lang="ru-RU">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3</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4</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5</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6</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7</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8</a:t>
            </a:r>
          </a:p>
          <a:p>
            <a:pPr algn="ct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67" name="TextBox 66">
            <a:extLst>
              <a:ext uri="{FF2B5EF4-FFF2-40B4-BE49-F238E27FC236}">
                <a16:creationId xmlns:a16="http://schemas.microsoft.com/office/drawing/2014/main" id="{8ED069C8-7CF6-48ED-8872-E4DEF9CEA865}"/>
              </a:ext>
            </a:extLst>
          </p:cNvPr>
          <p:cNvSpPr txBox="1"/>
          <p:nvPr/>
        </p:nvSpPr>
        <p:spPr>
          <a:xfrm>
            <a:off x="562856" y="3139243"/>
            <a:ext cx="732894" cy="523220"/>
          </a:xfrm>
          <a:prstGeom prst="rect">
            <a:avLst/>
          </a:prstGeom>
          <a:noFill/>
        </p:spPr>
        <p:txBody>
          <a:bodyPr wrap="none" rtlCol="0">
            <a:spAutoFit/>
          </a:bodyPr>
          <a:lstStyle/>
          <a:p>
            <a:pPr algn="ctr"/>
            <a:r>
              <a:rPr lang="en-US" sz="2800" dirty="0">
                <a:solidFill>
                  <a:schemeClr val="bg1"/>
                </a:solidFill>
              </a:rPr>
              <a:t>784</a:t>
            </a:r>
            <a:endParaRPr lang="ru-RU" sz="2800" dirty="0">
              <a:solidFill>
                <a:schemeClr val="bg1"/>
              </a:solidFill>
            </a:endParaRPr>
          </a:p>
        </p:txBody>
      </p:sp>
      <p:pic>
        <p:nvPicPr>
          <p:cNvPr id="97" name="Рисунок 96">
            <a:extLst>
              <a:ext uri="{FF2B5EF4-FFF2-40B4-BE49-F238E27FC236}">
                <a16:creationId xmlns:a16="http://schemas.microsoft.com/office/drawing/2014/main" id="{217CCDE2-00CD-4DF6-9BBF-955F3FE5254F}"/>
              </a:ext>
            </a:extLst>
          </p:cNvPr>
          <p:cNvPicPr>
            <a:picLocks noChangeAspect="1"/>
          </p:cNvPicPr>
          <p:nvPr/>
        </p:nvPicPr>
        <p:blipFill>
          <a:blip r:embed="rId4"/>
          <a:stretch>
            <a:fillRect/>
          </a:stretch>
        </p:blipFill>
        <p:spPr>
          <a:xfrm rot="5400000">
            <a:off x="473466" y="1880057"/>
            <a:ext cx="1775998" cy="180000"/>
          </a:xfrm>
          <a:prstGeom prst="rect">
            <a:avLst/>
          </a:prstGeom>
        </p:spPr>
      </p:pic>
      <p:sp>
        <p:nvSpPr>
          <p:cNvPr id="98" name="TextBox 97">
            <a:extLst>
              <a:ext uri="{FF2B5EF4-FFF2-40B4-BE49-F238E27FC236}">
                <a16:creationId xmlns:a16="http://schemas.microsoft.com/office/drawing/2014/main" id="{DB569634-E3A2-4882-9F83-11013E9C311E}"/>
              </a:ext>
            </a:extLst>
          </p:cNvPr>
          <p:cNvSpPr txBox="1"/>
          <p:nvPr/>
        </p:nvSpPr>
        <p:spPr>
          <a:xfrm>
            <a:off x="1189783" y="2713124"/>
            <a:ext cx="343363" cy="369332"/>
          </a:xfrm>
          <a:prstGeom prst="rect">
            <a:avLst/>
          </a:prstGeom>
          <a:noFill/>
        </p:spPr>
        <p:txBody>
          <a:bodyPr wrap="square" rtlCol="0">
            <a:spAutoFit/>
          </a:bodyPr>
          <a:lstStyle/>
          <a:p>
            <a:pPr algn="ctr"/>
            <a:r>
              <a:rPr lang="ru-RU" dirty="0">
                <a:solidFill>
                  <a:schemeClr val="bg1"/>
                </a:solidFill>
              </a:rPr>
              <a:t>…</a:t>
            </a:r>
          </a:p>
        </p:txBody>
      </p:sp>
      <p:pic>
        <p:nvPicPr>
          <p:cNvPr id="99" name="Рисунок 98">
            <a:extLst>
              <a:ext uri="{FF2B5EF4-FFF2-40B4-BE49-F238E27FC236}">
                <a16:creationId xmlns:a16="http://schemas.microsoft.com/office/drawing/2014/main" id="{4F91918F-AAFE-4E7F-A3BE-05609D7A71FF}"/>
              </a:ext>
            </a:extLst>
          </p:cNvPr>
          <p:cNvPicPr>
            <a:picLocks noChangeAspect="1"/>
          </p:cNvPicPr>
          <p:nvPr/>
        </p:nvPicPr>
        <p:blipFill>
          <a:blip r:embed="rId5"/>
          <a:stretch>
            <a:fillRect/>
          </a:stretch>
        </p:blipFill>
        <p:spPr>
          <a:xfrm rot="5400000">
            <a:off x="473465" y="3836055"/>
            <a:ext cx="1775998" cy="180000"/>
          </a:xfrm>
          <a:prstGeom prst="rect">
            <a:avLst/>
          </a:prstGeom>
        </p:spPr>
      </p:pic>
      <p:pic>
        <p:nvPicPr>
          <p:cNvPr id="100" name="Рисунок 99">
            <a:extLst>
              <a:ext uri="{FF2B5EF4-FFF2-40B4-BE49-F238E27FC236}">
                <a16:creationId xmlns:a16="http://schemas.microsoft.com/office/drawing/2014/main" id="{34F85F07-3F50-41B1-99C4-02448100AF68}"/>
              </a:ext>
            </a:extLst>
          </p:cNvPr>
          <p:cNvPicPr>
            <a:picLocks noChangeAspect="1"/>
          </p:cNvPicPr>
          <p:nvPr/>
        </p:nvPicPr>
        <p:blipFill>
          <a:blip r:embed="rId6"/>
          <a:stretch>
            <a:fillRect/>
          </a:stretch>
        </p:blipFill>
        <p:spPr>
          <a:xfrm rot="5400000">
            <a:off x="473465" y="5595151"/>
            <a:ext cx="1775998" cy="180000"/>
          </a:xfrm>
          <a:prstGeom prst="rect">
            <a:avLst/>
          </a:prstGeom>
        </p:spPr>
      </p:pic>
      <p:sp>
        <p:nvSpPr>
          <p:cNvPr id="101" name="TextBox 100">
            <a:extLst>
              <a:ext uri="{FF2B5EF4-FFF2-40B4-BE49-F238E27FC236}">
                <a16:creationId xmlns:a16="http://schemas.microsoft.com/office/drawing/2014/main" id="{35C6D141-A15F-4B7F-8F4B-922443EC440D}"/>
              </a:ext>
            </a:extLst>
          </p:cNvPr>
          <p:cNvSpPr txBox="1"/>
          <p:nvPr/>
        </p:nvSpPr>
        <p:spPr>
          <a:xfrm>
            <a:off x="9124" y="6334780"/>
            <a:ext cx="2323458" cy="523220"/>
          </a:xfrm>
          <a:prstGeom prst="rect">
            <a:avLst/>
          </a:prstGeom>
          <a:noFill/>
        </p:spPr>
        <p:txBody>
          <a:bodyPr wrap="none" rtlCol="0">
            <a:spAutoFit/>
          </a:bodyPr>
          <a:lstStyle/>
          <a:p>
            <a:pPr algn="ctr"/>
            <a:r>
              <a:rPr lang="ru-RU" sz="2800" dirty="0">
                <a:solidFill>
                  <a:schemeClr val="bg1"/>
                </a:solidFill>
              </a:rPr>
              <a:t>Входной Слой</a:t>
            </a:r>
          </a:p>
        </p:txBody>
      </p:sp>
      <p:sp>
        <p:nvSpPr>
          <p:cNvPr id="102" name="TextBox 101">
            <a:extLst>
              <a:ext uri="{FF2B5EF4-FFF2-40B4-BE49-F238E27FC236}">
                <a16:creationId xmlns:a16="http://schemas.microsoft.com/office/drawing/2014/main" id="{23AF58C9-FEBE-4AD6-8828-334B00F18D47}"/>
              </a:ext>
            </a:extLst>
          </p:cNvPr>
          <p:cNvSpPr txBox="1"/>
          <p:nvPr/>
        </p:nvSpPr>
        <p:spPr>
          <a:xfrm>
            <a:off x="3940632" y="6316228"/>
            <a:ext cx="2903359" cy="523220"/>
          </a:xfrm>
          <a:prstGeom prst="rect">
            <a:avLst/>
          </a:prstGeom>
          <a:noFill/>
        </p:spPr>
        <p:txBody>
          <a:bodyPr wrap="none" rtlCol="0">
            <a:spAutoFit/>
          </a:bodyPr>
          <a:lstStyle/>
          <a:p>
            <a:pPr algn="ctr"/>
            <a:r>
              <a:rPr lang="ru-RU" sz="2800" dirty="0">
                <a:solidFill>
                  <a:schemeClr val="bg1"/>
                </a:solidFill>
              </a:rPr>
              <a:t>Скрытый Слой</a:t>
            </a:r>
            <a:r>
              <a:rPr lang="en-US" sz="2800" dirty="0">
                <a:solidFill>
                  <a:schemeClr val="bg1"/>
                </a:solidFill>
              </a:rPr>
              <a:t>(-</a:t>
            </a:r>
            <a:r>
              <a:rPr lang="ru-RU" sz="2800" dirty="0">
                <a:solidFill>
                  <a:schemeClr val="bg1"/>
                </a:solidFill>
              </a:rPr>
              <a:t>и</a:t>
            </a:r>
            <a:r>
              <a:rPr lang="en-US" sz="2800" dirty="0">
                <a:solidFill>
                  <a:schemeClr val="bg1"/>
                </a:solidFill>
              </a:rPr>
              <a:t>)</a:t>
            </a:r>
            <a:endParaRPr lang="ru-RU" sz="2800" dirty="0">
              <a:solidFill>
                <a:schemeClr val="bg1"/>
              </a:solidFill>
            </a:endParaRPr>
          </a:p>
        </p:txBody>
      </p:sp>
      <p:sp>
        <p:nvSpPr>
          <p:cNvPr id="103" name="TextBox 102">
            <a:extLst>
              <a:ext uri="{FF2B5EF4-FFF2-40B4-BE49-F238E27FC236}">
                <a16:creationId xmlns:a16="http://schemas.microsoft.com/office/drawing/2014/main" id="{B74ABCEE-E1C0-4600-B2F4-4CC6E38813B7}"/>
              </a:ext>
            </a:extLst>
          </p:cNvPr>
          <p:cNvSpPr txBox="1"/>
          <p:nvPr/>
        </p:nvSpPr>
        <p:spPr>
          <a:xfrm>
            <a:off x="6939708" y="5774682"/>
            <a:ext cx="2562305" cy="523220"/>
          </a:xfrm>
          <a:prstGeom prst="rect">
            <a:avLst/>
          </a:prstGeom>
          <a:noFill/>
        </p:spPr>
        <p:txBody>
          <a:bodyPr wrap="none" rtlCol="0">
            <a:spAutoFit/>
          </a:bodyPr>
          <a:lstStyle/>
          <a:p>
            <a:pPr algn="ctr"/>
            <a:r>
              <a:rPr lang="ru-RU" sz="2800" dirty="0">
                <a:solidFill>
                  <a:schemeClr val="bg1"/>
                </a:solidFill>
              </a:rPr>
              <a:t>Выходной Слой</a:t>
            </a:r>
          </a:p>
        </p:txBody>
      </p:sp>
      <p:sp>
        <p:nvSpPr>
          <p:cNvPr id="104" name="TextBox 103">
            <a:extLst>
              <a:ext uri="{FF2B5EF4-FFF2-40B4-BE49-F238E27FC236}">
                <a16:creationId xmlns:a16="http://schemas.microsoft.com/office/drawing/2014/main" id="{3BA6AE2A-07ED-4FA9-B351-53C8254B8A59}"/>
              </a:ext>
            </a:extLst>
          </p:cNvPr>
          <p:cNvSpPr txBox="1"/>
          <p:nvPr/>
        </p:nvSpPr>
        <p:spPr>
          <a:xfrm>
            <a:off x="8354440" y="1949644"/>
            <a:ext cx="2612678" cy="954107"/>
          </a:xfrm>
          <a:prstGeom prst="rect">
            <a:avLst/>
          </a:prstGeom>
          <a:noFill/>
        </p:spPr>
        <p:txBody>
          <a:bodyPr wrap="square" rtlCol="0">
            <a:spAutoFit/>
          </a:bodyPr>
          <a:lstStyle/>
          <a:p>
            <a:pPr algn="ctr"/>
            <a:r>
              <a:rPr lang="ru-RU" sz="2800" dirty="0">
                <a:solidFill>
                  <a:schemeClr val="bg1"/>
                </a:solidFill>
              </a:rPr>
              <a:t>Почему два скрытых слоя?</a:t>
            </a:r>
          </a:p>
        </p:txBody>
      </p:sp>
      <p:sp>
        <p:nvSpPr>
          <p:cNvPr id="105" name="TextBox 104">
            <a:extLst>
              <a:ext uri="{FF2B5EF4-FFF2-40B4-BE49-F238E27FC236}">
                <a16:creationId xmlns:a16="http://schemas.microsoft.com/office/drawing/2014/main" id="{93620919-C5E0-402D-80A5-62D2228C8BAB}"/>
              </a:ext>
            </a:extLst>
          </p:cNvPr>
          <p:cNvSpPr txBox="1"/>
          <p:nvPr/>
        </p:nvSpPr>
        <p:spPr>
          <a:xfrm>
            <a:off x="8434665" y="3239443"/>
            <a:ext cx="2612678" cy="1384995"/>
          </a:xfrm>
          <a:prstGeom prst="rect">
            <a:avLst/>
          </a:prstGeom>
          <a:noFill/>
        </p:spPr>
        <p:txBody>
          <a:bodyPr wrap="square" rtlCol="0">
            <a:spAutoFit/>
          </a:bodyPr>
          <a:lstStyle/>
          <a:p>
            <a:pPr algn="ctr"/>
            <a:r>
              <a:rPr lang="ru-RU" sz="2800" dirty="0">
                <a:solidFill>
                  <a:schemeClr val="bg1"/>
                </a:solidFill>
              </a:rPr>
              <a:t>Почему в скрытых слоях 16 нейронов</a:t>
            </a:r>
            <a:r>
              <a:rPr lang="en-US" sz="2800" dirty="0">
                <a:solidFill>
                  <a:schemeClr val="bg1"/>
                </a:solidFill>
              </a:rPr>
              <a:t>?</a:t>
            </a:r>
            <a:endParaRPr lang="ru-RU" sz="2800" dirty="0">
              <a:solidFill>
                <a:schemeClr val="bg1"/>
              </a:solidFill>
            </a:endParaRPr>
          </a:p>
        </p:txBody>
      </p:sp>
      <p:sp>
        <p:nvSpPr>
          <p:cNvPr id="110" name="TextBox 109">
            <a:extLst>
              <a:ext uri="{FF2B5EF4-FFF2-40B4-BE49-F238E27FC236}">
                <a16:creationId xmlns:a16="http://schemas.microsoft.com/office/drawing/2014/main" id="{1059C699-D368-4A84-908D-7CA5867D5892}"/>
              </a:ext>
            </a:extLst>
          </p:cNvPr>
          <p:cNvSpPr txBox="1"/>
          <p:nvPr/>
        </p:nvSpPr>
        <p:spPr>
          <a:xfrm>
            <a:off x="4046007" y="1707251"/>
            <a:ext cx="550151" cy="523220"/>
          </a:xfrm>
          <a:prstGeom prst="rect">
            <a:avLst/>
          </a:prstGeom>
          <a:noFill/>
        </p:spPr>
        <p:txBody>
          <a:bodyPr wrap="none" rtlCol="0">
            <a:spAutoFit/>
          </a:bodyPr>
          <a:lstStyle/>
          <a:p>
            <a:pPr algn="ctr"/>
            <a:r>
              <a:rPr lang="ru-RU" sz="2800" dirty="0">
                <a:solidFill>
                  <a:schemeClr val="bg1"/>
                </a:solidFill>
              </a:rPr>
              <a:t>16</a:t>
            </a:r>
          </a:p>
        </p:txBody>
      </p:sp>
      <p:sp>
        <p:nvSpPr>
          <p:cNvPr id="111" name="TextBox 110">
            <a:extLst>
              <a:ext uri="{FF2B5EF4-FFF2-40B4-BE49-F238E27FC236}">
                <a16:creationId xmlns:a16="http://schemas.microsoft.com/office/drawing/2014/main" id="{A1CB8C0B-E522-4FE2-B712-46B0AA88E619}"/>
              </a:ext>
            </a:extLst>
          </p:cNvPr>
          <p:cNvSpPr txBox="1"/>
          <p:nvPr/>
        </p:nvSpPr>
        <p:spPr>
          <a:xfrm>
            <a:off x="5778621" y="1707251"/>
            <a:ext cx="550151" cy="523220"/>
          </a:xfrm>
          <a:prstGeom prst="rect">
            <a:avLst/>
          </a:prstGeom>
          <a:noFill/>
        </p:spPr>
        <p:txBody>
          <a:bodyPr wrap="none" rtlCol="0">
            <a:spAutoFit/>
          </a:bodyPr>
          <a:lstStyle/>
          <a:p>
            <a:pPr algn="ctr"/>
            <a:r>
              <a:rPr lang="ru-RU" sz="2800" dirty="0">
                <a:solidFill>
                  <a:schemeClr val="bg1"/>
                </a:solidFill>
              </a:rPr>
              <a:t>16</a:t>
            </a:r>
          </a:p>
        </p:txBody>
      </p:sp>
      <p:sp>
        <p:nvSpPr>
          <p:cNvPr id="116" name="TextBox 115">
            <a:extLst>
              <a:ext uri="{FF2B5EF4-FFF2-40B4-BE49-F238E27FC236}">
                <a16:creationId xmlns:a16="http://schemas.microsoft.com/office/drawing/2014/main" id="{8EB5D9AF-7F7D-4F83-B777-F6656819893B}"/>
              </a:ext>
            </a:extLst>
          </p:cNvPr>
          <p:cNvSpPr txBox="1"/>
          <p:nvPr/>
        </p:nvSpPr>
        <p:spPr>
          <a:xfrm>
            <a:off x="7945784" y="1903477"/>
            <a:ext cx="550151" cy="523220"/>
          </a:xfrm>
          <a:prstGeom prst="rect">
            <a:avLst/>
          </a:prstGeom>
          <a:noFill/>
        </p:spPr>
        <p:txBody>
          <a:bodyPr wrap="none" rtlCol="0">
            <a:spAutoFit/>
          </a:bodyPr>
          <a:lstStyle/>
          <a:p>
            <a:pPr algn="ctr"/>
            <a:r>
              <a:rPr lang="ru-RU" sz="2800" dirty="0">
                <a:solidFill>
                  <a:schemeClr val="bg1"/>
                </a:solidFill>
              </a:rPr>
              <a:t>10</a:t>
            </a:r>
          </a:p>
        </p:txBody>
      </p:sp>
      <p:sp>
        <p:nvSpPr>
          <p:cNvPr id="117" name="TextBox 116">
            <a:extLst>
              <a:ext uri="{FF2B5EF4-FFF2-40B4-BE49-F238E27FC236}">
                <a16:creationId xmlns:a16="http://schemas.microsoft.com/office/drawing/2014/main" id="{1881DB4B-3F57-4D59-BCEF-ECF6EB5960E6}"/>
              </a:ext>
            </a:extLst>
          </p:cNvPr>
          <p:cNvSpPr txBox="1"/>
          <p:nvPr/>
        </p:nvSpPr>
        <p:spPr>
          <a:xfrm>
            <a:off x="7104112" y="6237312"/>
            <a:ext cx="4300665" cy="523220"/>
          </a:xfrm>
          <a:prstGeom prst="rect">
            <a:avLst/>
          </a:prstGeom>
          <a:noFill/>
        </p:spPr>
        <p:txBody>
          <a:bodyPr wrap="none" rtlCol="0">
            <a:spAutoFit/>
          </a:bodyPr>
          <a:lstStyle/>
          <a:p>
            <a:pPr algn="ctr"/>
            <a:r>
              <a:rPr lang="en-US" sz="2800" b="1">
                <a:solidFill>
                  <a:schemeClr val="bg1"/>
                </a:solidFill>
              </a:rPr>
              <a:t>Feedforward</a:t>
            </a:r>
            <a:r>
              <a:rPr lang="ru-RU" sz="2800" b="1">
                <a:solidFill>
                  <a:schemeClr val="bg1"/>
                </a:solidFill>
              </a:rPr>
              <a:t> Прямая связь</a:t>
            </a:r>
            <a:endParaRPr lang="ru-RU" sz="2800" b="1" dirty="0">
              <a:solidFill>
                <a:schemeClr val="bg1"/>
              </a:solidFill>
            </a:endParaRPr>
          </a:p>
        </p:txBody>
      </p:sp>
      <p:sp>
        <p:nvSpPr>
          <p:cNvPr id="112"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Структура  Нейронной Сети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6" name="Рисунок 5">
            <a:extLst>
              <a:ext uri="{FF2B5EF4-FFF2-40B4-BE49-F238E27FC236}">
                <a16:creationId xmlns:a16="http://schemas.microsoft.com/office/drawing/2014/main" id="{9E11789B-7BD3-446B-A964-860A244D3E96}"/>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8736" t="7623" r="26966" b="21458"/>
          <a:stretch/>
        </p:blipFill>
        <p:spPr>
          <a:xfrm>
            <a:off x="2266238" y="682672"/>
            <a:ext cx="6008263" cy="6322535"/>
          </a:xfrm>
          <a:prstGeom prst="rect">
            <a:avLst/>
          </a:prstGeom>
        </p:spPr>
      </p:pic>
      <p:sp>
        <p:nvSpPr>
          <p:cNvPr id="107" name="Овал 106">
            <a:extLst>
              <a:ext uri="{FF2B5EF4-FFF2-40B4-BE49-F238E27FC236}">
                <a16:creationId xmlns:a16="http://schemas.microsoft.com/office/drawing/2014/main" id="{4C154DD2-EB99-4F38-BFBE-4488EDBD047B}"/>
              </a:ext>
            </a:extLst>
          </p:cNvPr>
          <p:cNvSpPr/>
          <p:nvPr/>
        </p:nvSpPr>
        <p:spPr>
          <a:xfrm>
            <a:off x="2279576" y="656712"/>
            <a:ext cx="180000" cy="180000"/>
          </a:xfrm>
          <a:prstGeom prst="ellipse">
            <a:avLst/>
          </a:prstGeom>
          <a:solidFill>
            <a:srgbClr val="00B050"/>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8" name="Овал 107">
            <a:extLst>
              <a:ext uri="{FF2B5EF4-FFF2-40B4-BE49-F238E27FC236}">
                <a16:creationId xmlns:a16="http://schemas.microsoft.com/office/drawing/2014/main" id="{CC34F757-6671-4FAD-84AB-BBF40F14931D}"/>
              </a:ext>
            </a:extLst>
          </p:cNvPr>
          <p:cNvSpPr/>
          <p:nvPr/>
        </p:nvSpPr>
        <p:spPr>
          <a:xfrm>
            <a:off x="4195082" y="2168880"/>
            <a:ext cx="180000" cy="180000"/>
          </a:xfrm>
          <a:prstGeom prst="ellipse">
            <a:avLst/>
          </a:prstGeom>
          <a:solidFill>
            <a:schemeClr val="accent5">
              <a:lumMod val="75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9" name="Овал 108">
            <a:extLst>
              <a:ext uri="{FF2B5EF4-FFF2-40B4-BE49-F238E27FC236}">
                <a16:creationId xmlns:a16="http://schemas.microsoft.com/office/drawing/2014/main" id="{714C422C-DDEE-4002-9B91-3C2A085FA80F}"/>
              </a:ext>
            </a:extLst>
          </p:cNvPr>
          <p:cNvSpPr/>
          <p:nvPr/>
        </p:nvSpPr>
        <p:spPr>
          <a:xfrm>
            <a:off x="6092733" y="2128703"/>
            <a:ext cx="180000" cy="180000"/>
          </a:xfrm>
          <a:prstGeom prst="ellipse">
            <a:avLst/>
          </a:prstGeom>
          <a:solidFill>
            <a:schemeClr val="accent5">
              <a:lumMod val="75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6" name="Овал 105">
            <a:extLst>
              <a:ext uri="{FF2B5EF4-FFF2-40B4-BE49-F238E27FC236}">
                <a16:creationId xmlns:a16="http://schemas.microsoft.com/office/drawing/2014/main" id="{BB4D2599-D830-4B74-9415-210283A4DC33}"/>
              </a:ext>
            </a:extLst>
          </p:cNvPr>
          <p:cNvSpPr/>
          <p:nvPr/>
        </p:nvSpPr>
        <p:spPr>
          <a:xfrm>
            <a:off x="8004232" y="2492896"/>
            <a:ext cx="180000" cy="180000"/>
          </a:xfrm>
          <a:prstGeom prst="ellipse">
            <a:avLst/>
          </a:prstGeom>
          <a:solidFill>
            <a:srgbClr val="C0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93532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1.45833E-6 2.96296E-6 L -0.00052 0.8912 " pathEditMode="relative" rAng="0" ptsTypes="AA">
                                      <p:cBhvr>
                                        <p:cTn id="42" dur="3000" fill="hold"/>
                                        <p:tgtEl>
                                          <p:spTgt spid="107"/>
                                        </p:tgtEl>
                                        <p:attrNameLst>
                                          <p:attrName>ppt_x</p:attrName>
                                          <p:attrName>ppt_y</p:attrName>
                                        </p:attrNameLst>
                                      </p:cBhvr>
                                      <p:rCtr x="-52" y="44699"/>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1" nodeType="clickEffect">
                                  <p:stCondLst>
                                    <p:cond delay="0"/>
                                  </p:stCondLst>
                                  <p:childTnLst>
                                    <p:animMotion origin="layout" path="M -2.29167E-6 1.85185E-6 L 0.00091 0.46481 " pathEditMode="relative" rAng="0" ptsTypes="AA">
                                      <p:cBhvr>
                                        <p:cTn id="50" dur="3000" fill="hold"/>
                                        <p:tgtEl>
                                          <p:spTgt spid="108"/>
                                        </p:tgtEl>
                                        <p:attrNameLst>
                                          <p:attrName>ppt_x</p:attrName>
                                          <p:attrName>ppt_y</p:attrName>
                                        </p:attrNameLst>
                                      </p:cBhvr>
                                      <p:rCtr x="39" y="23241"/>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1" nodeType="clickEffect">
                                  <p:stCondLst>
                                    <p:cond delay="0"/>
                                  </p:stCondLst>
                                  <p:childTnLst>
                                    <p:animMotion origin="layout" path="M -1.25E-6 3.7037E-7 L -0.00117 0.47083 " pathEditMode="relative" rAng="0" ptsTypes="AA">
                                      <p:cBhvr>
                                        <p:cTn id="58" dur="3000" fill="hold"/>
                                        <p:tgtEl>
                                          <p:spTgt spid="109"/>
                                        </p:tgtEl>
                                        <p:attrNameLst>
                                          <p:attrName>ppt_x</p:attrName>
                                          <p:attrName>ppt_y</p:attrName>
                                        </p:attrNameLst>
                                      </p:cBhvr>
                                      <p:rCtr x="-65" y="23542"/>
                                    </p:animMotion>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1" nodeType="clickEffect">
                                  <p:stCondLst>
                                    <p:cond delay="0"/>
                                  </p:stCondLst>
                                  <p:childTnLst>
                                    <p:animMotion origin="layout" path="M -2.08333E-6 -3.7037E-7 L 0.0013 0.36366 " pathEditMode="relative" rAng="0" ptsTypes="AA">
                                      <p:cBhvr>
                                        <p:cTn id="66" dur="3000" fill="hold"/>
                                        <p:tgtEl>
                                          <p:spTgt spid="106"/>
                                        </p:tgtEl>
                                        <p:attrNameLst>
                                          <p:attrName>ppt_x</p:attrName>
                                          <p:attrName>ppt_y</p:attrName>
                                        </p:attrNameLst>
                                      </p:cBhvr>
                                      <p:rCtr x="65" y="18171"/>
                                    </p:animMotion>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6" grpId="0"/>
      <p:bldP spid="98" grpId="0"/>
      <p:bldP spid="101" grpId="0"/>
      <p:bldP spid="102" grpId="0"/>
      <p:bldP spid="103" grpId="0"/>
      <p:bldP spid="104" grpId="0"/>
      <p:bldP spid="105" grpId="0"/>
      <p:bldP spid="117" grpId="0"/>
      <p:bldP spid="107" grpId="0" animBg="1"/>
      <p:bldP spid="107" grpId="1" animBg="1"/>
      <p:bldP spid="108" grpId="0" animBg="1"/>
      <p:bldP spid="108" grpId="1" animBg="1"/>
      <p:bldP spid="109" grpId="0" animBg="1"/>
      <p:bldP spid="109" grpId="1" animBg="1"/>
      <p:bldP spid="106" grpId="0" animBg="1"/>
      <p:bldP spid="10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TextBox 15">
            <a:extLst>
              <a:ext uri="{FF2B5EF4-FFF2-40B4-BE49-F238E27FC236}">
                <a16:creationId xmlns:a16="http://schemas.microsoft.com/office/drawing/2014/main" id="{94581963-62FC-4D41-98F8-169A118FBE34}"/>
              </a:ext>
            </a:extLst>
          </p:cNvPr>
          <p:cNvSpPr txBox="1"/>
          <p:nvPr/>
        </p:nvSpPr>
        <p:spPr>
          <a:xfrm>
            <a:off x="2207568" y="1628800"/>
            <a:ext cx="445955" cy="5016758"/>
          </a:xfrm>
          <a:prstGeom prst="rect">
            <a:avLst/>
          </a:prstGeom>
          <a:noFill/>
        </p:spPr>
        <p:txBody>
          <a:bodyPr wrap="none" rtlCol="0">
            <a:spAutoFit/>
          </a:bodyPr>
          <a:lstStyle/>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0</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a:p>
            <a:pPr algn="ctr"/>
            <a:r>
              <a:rPr lang="ru-RU" sz="320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4</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5</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6</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7</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8</a:t>
            </a:r>
          </a:p>
          <a:p>
            <a:pPr algn="ct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17" name="Прямоугольник 16">
            <a:extLst>
              <a:ext uri="{FF2B5EF4-FFF2-40B4-BE49-F238E27FC236}">
                <a16:creationId xmlns:a16="http://schemas.microsoft.com/office/drawing/2014/main" id="{8FA233E8-FCC2-4D62-B5D8-596F9A015560}"/>
              </a:ext>
            </a:extLst>
          </p:cNvPr>
          <p:cNvSpPr/>
          <p:nvPr/>
        </p:nvSpPr>
        <p:spPr>
          <a:xfrm>
            <a:off x="3808856" y="2098385"/>
            <a:ext cx="625492" cy="923330"/>
          </a:xfrm>
          <a:prstGeom prst="rect">
            <a:avLst/>
          </a:prstGeom>
        </p:spPr>
        <p:txBody>
          <a:bodyPr wrap="none">
            <a:spAutoFit/>
          </a:bodyPr>
          <a:lstStyle/>
          <a:p>
            <a:pPr algn="ctr"/>
            <a:r>
              <a:rPr lang="ru-RU" sz="5400" dirty="0">
                <a:solidFill>
                  <a:schemeClr val="bg1"/>
                </a:solidFill>
                <a:latin typeface="Verdana" panose="020B0604030504040204" pitchFamily="34" charset="0"/>
                <a:ea typeface="Verdana" panose="020B0604030504040204" pitchFamily="34" charset="0"/>
                <a:cs typeface="Verdana" panose="020B0604030504040204" pitchFamily="34" charset="0"/>
              </a:rPr>
              <a:t>8</a:t>
            </a:r>
          </a:p>
        </p:txBody>
      </p:sp>
      <p:sp>
        <p:nvSpPr>
          <p:cNvPr id="18" name="Овал 17">
            <a:extLst>
              <a:ext uri="{FF2B5EF4-FFF2-40B4-BE49-F238E27FC236}">
                <a16:creationId xmlns:a16="http://schemas.microsoft.com/office/drawing/2014/main" id="{9AC72891-7970-41DB-8725-1D7650262AD2}"/>
              </a:ext>
            </a:extLst>
          </p:cNvPr>
          <p:cNvSpPr/>
          <p:nvPr/>
        </p:nvSpPr>
        <p:spPr>
          <a:xfrm>
            <a:off x="4937018" y="2055307"/>
            <a:ext cx="504056" cy="43204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84AEB08C-F539-46E0-9D17-3C695FEE70F7}"/>
              </a:ext>
            </a:extLst>
          </p:cNvPr>
          <p:cNvSpPr/>
          <p:nvPr/>
        </p:nvSpPr>
        <p:spPr>
          <a:xfrm>
            <a:off x="6425243" y="2461370"/>
            <a:ext cx="504056" cy="432049"/>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19">
            <a:extLst>
              <a:ext uri="{FF2B5EF4-FFF2-40B4-BE49-F238E27FC236}">
                <a16:creationId xmlns:a16="http://schemas.microsoft.com/office/drawing/2014/main" id="{DA60D57E-B000-4E58-BA76-84901052C7A3}"/>
              </a:ext>
            </a:extLst>
          </p:cNvPr>
          <p:cNvSpPr/>
          <p:nvPr/>
        </p:nvSpPr>
        <p:spPr>
          <a:xfrm>
            <a:off x="4560346" y="1901025"/>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a:extLst>
              <a:ext uri="{FF2B5EF4-FFF2-40B4-BE49-F238E27FC236}">
                <a16:creationId xmlns:a16="http://schemas.microsoft.com/office/drawing/2014/main" id="{499EE534-D0BF-414D-948D-0FA792125456}"/>
              </a:ext>
            </a:extLst>
          </p:cNvPr>
          <p:cNvSpPr/>
          <p:nvPr/>
        </p:nvSpPr>
        <p:spPr>
          <a:xfrm>
            <a:off x="5989551" y="1879796"/>
            <a:ext cx="1379107"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a:extLst>
              <a:ext uri="{FF2B5EF4-FFF2-40B4-BE49-F238E27FC236}">
                <a16:creationId xmlns:a16="http://schemas.microsoft.com/office/drawing/2014/main" id="{1E454C7C-91A1-45C7-8104-18A0F8036A2A}"/>
              </a:ext>
            </a:extLst>
          </p:cNvPr>
          <p:cNvSpPr/>
          <p:nvPr/>
        </p:nvSpPr>
        <p:spPr>
          <a:xfrm>
            <a:off x="3771288" y="3411567"/>
            <a:ext cx="625492" cy="923330"/>
          </a:xfrm>
          <a:prstGeom prst="rect">
            <a:avLst/>
          </a:prstGeom>
        </p:spPr>
        <p:txBody>
          <a:bodyPr wrap="none">
            <a:spAutoFit/>
          </a:bodyPr>
          <a:lstStyle/>
          <a:p>
            <a:pPr algn="ctr"/>
            <a:r>
              <a:rPr lang="ru-RU" sz="5400"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23" name="Овал 22">
            <a:extLst>
              <a:ext uri="{FF2B5EF4-FFF2-40B4-BE49-F238E27FC236}">
                <a16:creationId xmlns:a16="http://schemas.microsoft.com/office/drawing/2014/main" id="{6FD66A1D-FEAD-48BF-83A2-195E90A81B73}"/>
              </a:ext>
            </a:extLst>
          </p:cNvPr>
          <p:cNvSpPr/>
          <p:nvPr/>
        </p:nvSpPr>
        <p:spPr>
          <a:xfrm>
            <a:off x="4937018" y="3358223"/>
            <a:ext cx="504056" cy="43204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a:extLst>
              <a:ext uri="{FF2B5EF4-FFF2-40B4-BE49-F238E27FC236}">
                <a16:creationId xmlns:a16="http://schemas.microsoft.com/office/drawing/2014/main" id="{136222FF-8E6B-426B-82C1-FE9E586E6DC8}"/>
              </a:ext>
            </a:extLst>
          </p:cNvPr>
          <p:cNvSpPr/>
          <p:nvPr/>
        </p:nvSpPr>
        <p:spPr>
          <a:xfrm>
            <a:off x="4560346" y="3214207"/>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Прямоугольник 24">
            <a:extLst>
              <a:ext uri="{FF2B5EF4-FFF2-40B4-BE49-F238E27FC236}">
                <a16:creationId xmlns:a16="http://schemas.microsoft.com/office/drawing/2014/main" id="{8813F011-7401-4092-A2DE-8FC0377B218D}"/>
              </a:ext>
            </a:extLst>
          </p:cNvPr>
          <p:cNvSpPr/>
          <p:nvPr/>
        </p:nvSpPr>
        <p:spPr>
          <a:xfrm>
            <a:off x="5951984" y="3192978"/>
            <a:ext cx="1379106"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6" name="Прямая соединительная линия 25">
            <a:extLst>
              <a:ext uri="{FF2B5EF4-FFF2-40B4-BE49-F238E27FC236}">
                <a16:creationId xmlns:a16="http://schemas.microsoft.com/office/drawing/2014/main" id="{2F3D7769-F405-4CAD-BFF5-E05E0ED2D32C}"/>
              </a:ext>
            </a:extLst>
          </p:cNvPr>
          <p:cNvCxnSpPr>
            <a:cxnSpLocks/>
          </p:cNvCxnSpPr>
          <p:nvPr/>
        </p:nvCxnSpPr>
        <p:spPr>
          <a:xfrm flipH="1">
            <a:off x="6569979" y="3753323"/>
            <a:ext cx="216023" cy="343002"/>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Прямоугольник 26">
            <a:extLst>
              <a:ext uri="{FF2B5EF4-FFF2-40B4-BE49-F238E27FC236}">
                <a16:creationId xmlns:a16="http://schemas.microsoft.com/office/drawing/2014/main" id="{6FDCE92A-A7F5-41D0-A07A-C1DFEEEDCE03}"/>
              </a:ext>
            </a:extLst>
          </p:cNvPr>
          <p:cNvSpPr/>
          <p:nvPr/>
        </p:nvSpPr>
        <p:spPr>
          <a:xfrm>
            <a:off x="3771288" y="5052271"/>
            <a:ext cx="625492" cy="923330"/>
          </a:xfrm>
          <a:prstGeom prst="rect">
            <a:avLst/>
          </a:prstGeom>
        </p:spPr>
        <p:txBody>
          <a:bodyPr wrap="none">
            <a:spAutoFit/>
          </a:bodyPr>
          <a:lstStyle/>
          <a:p>
            <a:pPr algn="ctr"/>
            <a:r>
              <a:rPr lang="ru-RU" sz="5400" dirty="0">
                <a:solidFill>
                  <a:schemeClr val="bg1"/>
                </a:solidFill>
                <a:latin typeface="Verdana" panose="020B0604030504040204" pitchFamily="34" charset="0"/>
                <a:ea typeface="Verdana" panose="020B0604030504040204" pitchFamily="34" charset="0"/>
                <a:cs typeface="Verdana" panose="020B0604030504040204" pitchFamily="34" charset="0"/>
              </a:rPr>
              <a:t>7</a:t>
            </a:r>
          </a:p>
        </p:txBody>
      </p:sp>
      <p:sp>
        <p:nvSpPr>
          <p:cNvPr id="28" name="Прямоугольник 27">
            <a:extLst>
              <a:ext uri="{FF2B5EF4-FFF2-40B4-BE49-F238E27FC236}">
                <a16:creationId xmlns:a16="http://schemas.microsoft.com/office/drawing/2014/main" id="{DBAE9AC8-57C8-45EA-8630-82F133732758}"/>
              </a:ext>
            </a:extLst>
          </p:cNvPr>
          <p:cNvSpPr/>
          <p:nvPr/>
        </p:nvSpPr>
        <p:spPr>
          <a:xfrm>
            <a:off x="4560346" y="4854911"/>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рямоугольник 28">
            <a:extLst>
              <a:ext uri="{FF2B5EF4-FFF2-40B4-BE49-F238E27FC236}">
                <a16:creationId xmlns:a16="http://schemas.microsoft.com/office/drawing/2014/main" id="{5EB24BB5-574C-4841-A166-96DAD3E8949A}"/>
              </a:ext>
            </a:extLst>
          </p:cNvPr>
          <p:cNvSpPr/>
          <p:nvPr/>
        </p:nvSpPr>
        <p:spPr>
          <a:xfrm>
            <a:off x="5951984" y="4833682"/>
            <a:ext cx="1379106"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0" name="Прямая соединительная линия 29">
            <a:extLst>
              <a:ext uri="{FF2B5EF4-FFF2-40B4-BE49-F238E27FC236}">
                <a16:creationId xmlns:a16="http://schemas.microsoft.com/office/drawing/2014/main" id="{41987B88-63AB-476C-932C-8F68F2D2F241}"/>
              </a:ext>
            </a:extLst>
          </p:cNvPr>
          <p:cNvCxnSpPr>
            <a:cxnSpLocks/>
          </p:cNvCxnSpPr>
          <p:nvPr/>
        </p:nvCxnSpPr>
        <p:spPr>
          <a:xfrm flipH="1">
            <a:off x="6533526" y="5460009"/>
            <a:ext cx="216022" cy="35872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Прямоугольник 30">
            <a:extLst>
              <a:ext uri="{FF2B5EF4-FFF2-40B4-BE49-F238E27FC236}">
                <a16:creationId xmlns:a16="http://schemas.microsoft.com/office/drawing/2014/main" id="{536AA562-14C6-4677-8BCA-91DA7649C9F6}"/>
              </a:ext>
            </a:extLst>
          </p:cNvPr>
          <p:cNvSpPr/>
          <p:nvPr/>
        </p:nvSpPr>
        <p:spPr>
          <a:xfrm>
            <a:off x="7835948" y="4802117"/>
            <a:ext cx="1379106"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2" name="Прямая соединительная линия 31">
            <a:extLst>
              <a:ext uri="{FF2B5EF4-FFF2-40B4-BE49-F238E27FC236}">
                <a16:creationId xmlns:a16="http://schemas.microsoft.com/office/drawing/2014/main" id="{33EE23E6-AEAC-4FDA-8C2F-4F4DB664D833}"/>
              </a:ext>
            </a:extLst>
          </p:cNvPr>
          <p:cNvCxnSpPr>
            <a:cxnSpLocks/>
          </p:cNvCxnSpPr>
          <p:nvPr/>
        </p:nvCxnSpPr>
        <p:spPr>
          <a:xfrm flipH="1">
            <a:off x="5060099" y="5052271"/>
            <a:ext cx="482249"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B893ECC3-F61B-4EE0-B9D1-1733BEA97D50}"/>
              </a:ext>
            </a:extLst>
          </p:cNvPr>
          <p:cNvCxnSpPr>
            <a:cxnSpLocks/>
          </p:cNvCxnSpPr>
          <p:nvPr/>
        </p:nvCxnSpPr>
        <p:spPr>
          <a:xfrm flipH="1">
            <a:off x="8682164" y="5022355"/>
            <a:ext cx="267640" cy="341756"/>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34"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Почему это может сработать?</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9999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animBg="1"/>
      <p:bldP spid="19" grpId="0" animBg="1"/>
      <p:bldP spid="20" grpId="0" animBg="1"/>
      <p:bldP spid="21" grpId="0" animBg="1"/>
      <p:bldP spid="22" grpId="0"/>
      <p:bldP spid="23" grpId="0" animBg="1"/>
      <p:bldP spid="24" grpId="0" animBg="1"/>
      <p:bldP spid="25" grpId="0" animBg="1"/>
      <p:bldP spid="27" grpId="0"/>
      <p:bldP spid="28" grpId="0" animBg="1"/>
      <p:bldP spid="29"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83" name="TextBox 82">
            <a:extLst>
              <a:ext uri="{FF2B5EF4-FFF2-40B4-BE49-F238E27FC236}">
                <a16:creationId xmlns:a16="http://schemas.microsoft.com/office/drawing/2014/main" id="{9E89005B-1D44-4598-A1E2-B3D018E46A2B}"/>
              </a:ext>
            </a:extLst>
          </p:cNvPr>
          <p:cNvSpPr txBox="1"/>
          <p:nvPr/>
        </p:nvSpPr>
        <p:spPr>
          <a:xfrm>
            <a:off x="9349433" y="1911036"/>
            <a:ext cx="412293" cy="4401205"/>
          </a:xfrm>
          <a:prstGeom prst="rect">
            <a:avLst/>
          </a:prstGeom>
          <a:noFill/>
        </p:spPr>
        <p:txBody>
          <a:bodyPr wrap="none" rtlCol="0">
            <a:spAutoFit/>
          </a:bodyPr>
          <a:lstStyle/>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0</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a:p>
            <a:pPr algn="ctr"/>
            <a:r>
              <a:rPr lang="ru-RU" sz="280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4</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5</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6</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7</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8</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101" name="TextBox 100">
            <a:extLst>
              <a:ext uri="{FF2B5EF4-FFF2-40B4-BE49-F238E27FC236}">
                <a16:creationId xmlns:a16="http://schemas.microsoft.com/office/drawing/2014/main" id="{52F6EB8A-29F4-454C-937C-5AB727F09825}"/>
              </a:ext>
            </a:extLst>
          </p:cNvPr>
          <p:cNvSpPr txBox="1"/>
          <p:nvPr/>
        </p:nvSpPr>
        <p:spPr>
          <a:xfrm>
            <a:off x="6984945" y="4195639"/>
            <a:ext cx="343363" cy="523220"/>
          </a:xfrm>
          <a:prstGeom prst="rect">
            <a:avLst/>
          </a:prstGeom>
          <a:noFill/>
        </p:spPr>
        <p:txBody>
          <a:bodyPr wrap="square" rtlCol="0">
            <a:spAutoFit/>
          </a:bodyPr>
          <a:lstStyle/>
          <a:p>
            <a:pPr algn="ctr"/>
            <a:r>
              <a:rPr lang="ru-RU" sz="2800" dirty="0">
                <a:solidFill>
                  <a:schemeClr val="bg1"/>
                </a:solidFill>
              </a:rPr>
              <a:t>…</a:t>
            </a:r>
          </a:p>
        </p:txBody>
      </p:sp>
      <p:pic>
        <p:nvPicPr>
          <p:cNvPr id="102" name="Рисунок 101">
            <a:extLst>
              <a:ext uri="{FF2B5EF4-FFF2-40B4-BE49-F238E27FC236}">
                <a16:creationId xmlns:a16="http://schemas.microsoft.com/office/drawing/2014/main" id="{54639293-DC86-4C04-876B-605B8452146F}"/>
              </a:ext>
            </a:extLst>
          </p:cNvPr>
          <p:cNvPicPr>
            <a:picLocks noChangeAspect="1"/>
          </p:cNvPicPr>
          <p:nvPr/>
        </p:nvPicPr>
        <p:blipFill>
          <a:blip r:embed="rId4"/>
          <a:stretch>
            <a:fillRect/>
          </a:stretch>
        </p:blipFill>
        <p:spPr>
          <a:xfrm>
            <a:off x="6774370" y="1567660"/>
            <a:ext cx="739268" cy="660183"/>
          </a:xfrm>
          <a:prstGeom prst="rect">
            <a:avLst/>
          </a:prstGeom>
        </p:spPr>
      </p:pic>
      <p:pic>
        <p:nvPicPr>
          <p:cNvPr id="103" name="Рисунок 102">
            <a:extLst>
              <a:ext uri="{FF2B5EF4-FFF2-40B4-BE49-F238E27FC236}">
                <a16:creationId xmlns:a16="http://schemas.microsoft.com/office/drawing/2014/main" id="{1907D288-A076-451F-9783-52FEE88FE54B}"/>
              </a:ext>
            </a:extLst>
          </p:cNvPr>
          <p:cNvPicPr>
            <a:picLocks noChangeAspect="1"/>
          </p:cNvPicPr>
          <p:nvPr/>
        </p:nvPicPr>
        <p:blipFill>
          <a:blip r:embed="rId5"/>
          <a:stretch>
            <a:fillRect/>
          </a:stretch>
        </p:blipFill>
        <p:spPr>
          <a:xfrm>
            <a:off x="6757269" y="2286297"/>
            <a:ext cx="773899" cy="635585"/>
          </a:xfrm>
          <a:prstGeom prst="rect">
            <a:avLst/>
          </a:prstGeom>
        </p:spPr>
      </p:pic>
      <p:pic>
        <p:nvPicPr>
          <p:cNvPr id="104" name="Рисунок 103">
            <a:extLst>
              <a:ext uri="{FF2B5EF4-FFF2-40B4-BE49-F238E27FC236}">
                <a16:creationId xmlns:a16="http://schemas.microsoft.com/office/drawing/2014/main" id="{8D7D2F20-E37D-4137-B932-B7DED44312EA}"/>
              </a:ext>
            </a:extLst>
          </p:cNvPr>
          <p:cNvPicPr>
            <a:picLocks noChangeAspect="1"/>
          </p:cNvPicPr>
          <p:nvPr/>
        </p:nvPicPr>
        <p:blipFill>
          <a:blip r:embed="rId6"/>
          <a:stretch>
            <a:fillRect/>
          </a:stretch>
        </p:blipFill>
        <p:spPr>
          <a:xfrm>
            <a:off x="6782087" y="3082359"/>
            <a:ext cx="749081" cy="612015"/>
          </a:xfrm>
          <a:prstGeom prst="rect">
            <a:avLst/>
          </a:prstGeom>
        </p:spPr>
      </p:pic>
      <p:pic>
        <p:nvPicPr>
          <p:cNvPr id="105" name="Рисунок 104">
            <a:extLst>
              <a:ext uri="{FF2B5EF4-FFF2-40B4-BE49-F238E27FC236}">
                <a16:creationId xmlns:a16="http://schemas.microsoft.com/office/drawing/2014/main" id="{CAFE50BD-F3D8-44EA-88EC-F48D69DC79EB}"/>
              </a:ext>
            </a:extLst>
          </p:cNvPr>
          <p:cNvPicPr>
            <a:picLocks noChangeAspect="1"/>
          </p:cNvPicPr>
          <p:nvPr/>
        </p:nvPicPr>
        <p:blipFill>
          <a:blip r:embed="rId7"/>
          <a:stretch>
            <a:fillRect/>
          </a:stretch>
        </p:blipFill>
        <p:spPr>
          <a:xfrm>
            <a:off x="6773842" y="3721317"/>
            <a:ext cx="751545" cy="694011"/>
          </a:xfrm>
          <a:prstGeom prst="rect">
            <a:avLst/>
          </a:prstGeom>
        </p:spPr>
      </p:pic>
      <p:pic>
        <p:nvPicPr>
          <p:cNvPr id="106" name="Рисунок 105">
            <a:extLst>
              <a:ext uri="{FF2B5EF4-FFF2-40B4-BE49-F238E27FC236}">
                <a16:creationId xmlns:a16="http://schemas.microsoft.com/office/drawing/2014/main" id="{0AEEB600-CA31-4A3D-A2E0-9DA961ADBDC6}"/>
              </a:ext>
            </a:extLst>
          </p:cNvPr>
          <p:cNvPicPr>
            <a:picLocks noChangeAspect="1"/>
          </p:cNvPicPr>
          <p:nvPr/>
        </p:nvPicPr>
        <p:blipFill>
          <a:blip r:embed="rId8"/>
          <a:stretch>
            <a:fillRect/>
          </a:stretch>
        </p:blipFill>
        <p:spPr>
          <a:xfrm>
            <a:off x="6752265" y="4699125"/>
            <a:ext cx="751545" cy="614028"/>
          </a:xfrm>
          <a:prstGeom prst="rect">
            <a:avLst/>
          </a:prstGeom>
        </p:spPr>
      </p:pic>
      <p:pic>
        <p:nvPicPr>
          <p:cNvPr id="107" name="Рисунок 106">
            <a:extLst>
              <a:ext uri="{FF2B5EF4-FFF2-40B4-BE49-F238E27FC236}">
                <a16:creationId xmlns:a16="http://schemas.microsoft.com/office/drawing/2014/main" id="{D7963637-DAC3-4049-9041-D451A552BC9B}"/>
              </a:ext>
            </a:extLst>
          </p:cNvPr>
          <p:cNvPicPr>
            <a:picLocks noChangeAspect="1"/>
          </p:cNvPicPr>
          <p:nvPr/>
        </p:nvPicPr>
        <p:blipFill>
          <a:blip r:embed="rId4"/>
          <a:stretch>
            <a:fillRect/>
          </a:stretch>
        </p:blipFill>
        <p:spPr>
          <a:xfrm>
            <a:off x="6752265" y="5371682"/>
            <a:ext cx="739268" cy="660183"/>
          </a:xfrm>
          <a:prstGeom prst="rect">
            <a:avLst/>
          </a:prstGeom>
        </p:spPr>
      </p:pic>
      <p:pic>
        <p:nvPicPr>
          <p:cNvPr id="108" name="Рисунок 107">
            <a:extLst>
              <a:ext uri="{FF2B5EF4-FFF2-40B4-BE49-F238E27FC236}">
                <a16:creationId xmlns:a16="http://schemas.microsoft.com/office/drawing/2014/main" id="{71465398-5958-4129-9E49-D392CAEE9733}"/>
              </a:ext>
            </a:extLst>
          </p:cNvPr>
          <p:cNvPicPr>
            <a:picLocks noChangeAspect="1"/>
          </p:cNvPicPr>
          <p:nvPr/>
        </p:nvPicPr>
        <p:blipFill>
          <a:blip r:embed="rId5"/>
          <a:stretch>
            <a:fillRect/>
          </a:stretch>
        </p:blipFill>
        <p:spPr>
          <a:xfrm>
            <a:off x="6735164" y="6090319"/>
            <a:ext cx="773899" cy="635585"/>
          </a:xfrm>
          <a:prstGeom prst="rect">
            <a:avLst/>
          </a:prstGeom>
        </p:spPr>
      </p:pic>
      <p:sp>
        <p:nvSpPr>
          <p:cNvPr id="109" name="Прямоугольник 108">
            <a:extLst>
              <a:ext uri="{FF2B5EF4-FFF2-40B4-BE49-F238E27FC236}">
                <a16:creationId xmlns:a16="http://schemas.microsoft.com/office/drawing/2014/main" id="{473A6FBB-4345-441D-A6E2-D5A4260CEFD7}"/>
              </a:ext>
            </a:extLst>
          </p:cNvPr>
          <p:cNvSpPr/>
          <p:nvPr/>
        </p:nvSpPr>
        <p:spPr>
          <a:xfrm>
            <a:off x="6840686" y="5431585"/>
            <a:ext cx="288032" cy="413894"/>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0" name="Прямоугольник 109">
            <a:extLst>
              <a:ext uri="{FF2B5EF4-FFF2-40B4-BE49-F238E27FC236}">
                <a16:creationId xmlns:a16="http://schemas.microsoft.com/office/drawing/2014/main" id="{4A3069BD-D025-48E5-99CC-D4A30BDA296C}"/>
              </a:ext>
            </a:extLst>
          </p:cNvPr>
          <p:cNvSpPr/>
          <p:nvPr/>
        </p:nvSpPr>
        <p:spPr>
          <a:xfrm>
            <a:off x="6821951" y="6247552"/>
            <a:ext cx="288032" cy="413894"/>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1" name="TextBox 110">
            <a:extLst>
              <a:ext uri="{FF2B5EF4-FFF2-40B4-BE49-F238E27FC236}">
                <a16:creationId xmlns:a16="http://schemas.microsoft.com/office/drawing/2014/main" id="{D294145A-625F-41EE-818C-FBE2643FAB6D}"/>
              </a:ext>
            </a:extLst>
          </p:cNvPr>
          <p:cNvSpPr txBox="1"/>
          <p:nvPr/>
        </p:nvSpPr>
        <p:spPr>
          <a:xfrm>
            <a:off x="285671" y="2459239"/>
            <a:ext cx="756938" cy="1446550"/>
          </a:xfrm>
          <a:prstGeom prst="rect">
            <a:avLst/>
          </a:prstGeom>
          <a:noFill/>
        </p:spPr>
        <p:txBody>
          <a:bodyPr wrap="none" rtlCol="0">
            <a:spAutoFit/>
          </a:bodyPr>
          <a:lstStyle/>
          <a:p>
            <a:pPr algn="ctr"/>
            <a:r>
              <a:rPr lang="ru-RU" sz="8800" dirty="0">
                <a:solidFill>
                  <a:schemeClr val="bg1"/>
                </a:solidFill>
              </a:rPr>
              <a:t>8</a:t>
            </a:r>
          </a:p>
        </p:txBody>
      </p:sp>
      <p:sp>
        <p:nvSpPr>
          <p:cNvPr id="115"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a:t>
            </a:r>
            <a:r>
              <a:rPr lang="ru-RU" sz="3200" b="1" i="1" dirty="0">
                <a:solidFill>
                  <a:schemeClr val="bg1"/>
                </a:solidFill>
                <a:latin typeface="Verdana" panose="020B0604030504040204" pitchFamily="34" charset="0"/>
                <a:ea typeface="Verdana" panose="020B0604030504040204" pitchFamily="34" charset="0"/>
              </a:rPr>
              <a:t>должен</a:t>
            </a:r>
            <a:r>
              <a:rPr lang="ru-RU" sz="3200" b="1" dirty="0">
                <a:solidFill>
                  <a:schemeClr val="bg1"/>
                </a:solidFill>
                <a:latin typeface="Verdana" panose="020B0604030504040204" pitchFamily="34" charset="0"/>
                <a:ea typeface="Verdana" panose="020B0604030504040204" pitchFamily="34" charset="0"/>
              </a:rPr>
              <a:t> делать второй слой?</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17" name="Рисунок 116">
            <a:extLst>
              <a:ext uri="{FF2B5EF4-FFF2-40B4-BE49-F238E27FC236}">
                <a16:creationId xmlns:a16="http://schemas.microsoft.com/office/drawing/2014/main" id="{586DD808-3DE9-487C-8068-CB313454060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38496" t="11059" r="38041" b="33315"/>
          <a:stretch/>
        </p:blipFill>
        <p:spPr>
          <a:xfrm>
            <a:off x="1061132" y="238944"/>
            <a:ext cx="5569325" cy="6719819"/>
          </a:xfrm>
          <a:prstGeom prst="rect">
            <a:avLst/>
          </a:prstGeom>
        </p:spPr>
      </p:pic>
      <p:sp>
        <p:nvSpPr>
          <p:cNvPr id="112" name="Овал 111">
            <a:extLst>
              <a:ext uri="{FF2B5EF4-FFF2-40B4-BE49-F238E27FC236}">
                <a16:creationId xmlns:a16="http://schemas.microsoft.com/office/drawing/2014/main" id="{AEDB2594-07C1-44B1-BB42-722B310FD3D5}"/>
              </a:ext>
            </a:extLst>
          </p:cNvPr>
          <p:cNvSpPr/>
          <p:nvPr/>
        </p:nvSpPr>
        <p:spPr>
          <a:xfrm>
            <a:off x="6305284" y="1722481"/>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Овал 112">
            <a:extLst>
              <a:ext uri="{FF2B5EF4-FFF2-40B4-BE49-F238E27FC236}">
                <a16:creationId xmlns:a16="http://schemas.microsoft.com/office/drawing/2014/main" id="{63EDF60F-9033-4CC9-BE01-FBDD682560E5}"/>
              </a:ext>
            </a:extLst>
          </p:cNvPr>
          <p:cNvSpPr/>
          <p:nvPr/>
        </p:nvSpPr>
        <p:spPr>
          <a:xfrm>
            <a:off x="6302315" y="2108144"/>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8" name="Рисунок 117">
            <a:extLst>
              <a:ext uri="{FF2B5EF4-FFF2-40B4-BE49-F238E27FC236}">
                <a16:creationId xmlns:a16="http://schemas.microsoft.com/office/drawing/2014/main" id="{163A889E-6202-4E58-824B-5412BE7D02F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66515" t="26135" r="25080" b="41040"/>
          <a:stretch/>
        </p:blipFill>
        <p:spPr>
          <a:xfrm>
            <a:off x="7651962" y="1815305"/>
            <a:ext cx="2262604" cy="4496936"/>
          </a:xfrm>
          <a:prstGeom prst="rect">
            <a:avLst/>
          </a:prstGeom>
        </p:spPr>
      </p:pic>
      <p:sp>
        <p:nvSpPr>
          <p:cNvPr id="114" name="Овал 113">
            <a:extLst>
              <a:ext uri="{FF2B5EF4-FFF2-40B4-BE49-F238E27FC236}">
                <a16:creationId xmlns:a16="http://schemas.microsoft.com/office/drawing/2014/main" id="{1159AC20-05E4-492F-BF9A-ACEAEA21C811}"/>
              </a:ext>
            </a:extLst>
          </p:cNvPr>
          <p:cNvSpPr/>
          <p:nvPr/>
        </p:nvSpPr>
        <p:spPr>
          <a:xfrm>
            <a:off x="9060386" y="5517232"/>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884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1" grpId="0"/>
      <p:bldP spid="112" grpId="0" animBg="1"/>
      <p:bldP spid="113" grpId="0" animBg="1"/>
      <p:bldP spid="1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15" name="Овал 114">
            <a:extLst>
              <a:ext uri="{FF2B5EF4-FFF2-40B4-BE49-F238E27FC236}">
                <a16:creationId xmlns:a16="http://schemas.microsoft.com/office/drawing/2014/main" id="{344FA674-C6D8-4F2C-88DA-F08A8B33A2CD}"/>
              </a:ext>
            </a:extLst>
          </p:cNvPr>
          <p:cNvSpPr/>
          <p:nvPr/>
        </p:nvSpPr>
        <p:spPr>
          <a:xfrm>
            <a:off x="1627051" y="2284468"/>
            <a:ext cx="504056" cy="432048"/>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6" name="Прямоугольник 115">
            <a:extLst>
              <a:ext uri="{FF2B5EF4-FFF2-40B4-BE49-F238E27FC236}">
                <a16:creationId xmlns:a16="http://schemas.microsoft.com/office/drawing/2014/main" id="{8DD1344E-A37C-490E-B141-BCCECC4D9F95}"/>
              </a:ext>
            </a:extLst>
          </p:cNvPr>
          <p:cNvSpPr/>
          <p:nvPr/>
        </p:nvSpPr>
        <p:spPr>
          <a:xfrm>
            <a:off x="1250379" y="2130186"/>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7" name="Прямоугольник 116">
            <a:extLst>
              <a:ext uri="{FF2B5EF4-FFF2-40B4-BE49-F238E27FC236}">
                <a16:creationId xmlns:a16="http://schemas.microsoft.com/office/drawing/2014/main" id="{419BF718-B36F-4F5F-ABC0-3E130BCB7C17}"/>
              </a:ext>
            </a:extLst>
          </p:cNvPr>
          <p:cNvSpPr/>
          <p:nvPr/>
        </p:nvSpPr>
        <p:spPr>
          <a:xfrm>
            <a:off x="3368302" y="2139299"/>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8" name="Прямоугольник 117">
            <a:extLst>
              <a:ext uri="{FF2B5EF4-FFF2-40B4-BE49-F238E27FC236}">
                <a16:creationId xmlns:a16="http://schemas.microsoft.com/office/drawing/2014/main" id="{79F270D8-8F30-4052-AF5B-B7D19783DBF7}"/>
              </a:ext>
            </a:extLst>
          </p:cNvPr>
          <p:cNvSpPr/>
          <p:nvPr/>
        </p:nvSpPr>
        <p:spPr>
          <a:xfrm>
            <a:off x="4932388" y="2139299"/>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9" name="Прямоугольник 118">
            <a:extLst>
              <a:ext uri="{FF2B5EF4-FFF2-40B4-BE49-F238E27FC236}">
                <a16:creationId xmlns:a16="http://schemas.microsoft.com/office/drawing/2014/main" id="{6C85BA58-4483-4423-8DDB-188947395F76}"/>
              </a:ext>
            </a:extLst>
          </p:cNvPr>
          <p:cNvSpPr/>
          <p:nvPr/>
        </p:nvSpPr>
        <p:spPr>
          <a:xfrm>
            <a:off x="6496474" y="2122939"/>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0" name="Прямоугольник 119">
            <a:extLst>
              <a:ext uri="{FF2B5EF4-FFF2-40B4-BE49-F238E27FC236}">
                <a16:creationId xmlns:a16="http://schemas.microsoft.com/office/drawing/2014/main" id="{6083D78E-352B-45DB-90F7-94D0FF18AE1E}"/>
              </a:ext>
            </a:extLst>
          </p:cNvPr>
          <p:cNvSpPr/>
          <p:nvPr/>
        </p:nvSpPr>
        <p:spPr>
          <a:xfrm>
            <a:off x="8060560" y="2122836"/>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1" name="Дуга 120">
            <a:extLst>
              <a:ext uri="{FF2B5EF4-FFF2-40B4-BE49-F238E27FC236}">
                <a16:creationId xmlns:a16="http://schemas.microsoft.com/office/drawing/2014/main" id="{DC88CA6C-8967-4775-BB9C-6902BAAAD4C7}"/>
              </a:ext>
            </a:extLst>
          </p:cNvPr>
          <p:cNvSpPr/>
          <p:nvPr/>
        </p:nvSpPr>
        <p:spPr>
          <a:xfrm>
            <a:off x="4001878" y="2269311"/>
            <a:ext cx="504056" cy="447205"/>
          </a:xfrm>
          <a:prstGeom prst="arc">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2" name="Дуга 121">
            <a:extLst>
              <a:ext uri="{FF2B5EF4-FFF2-40B4-BE49-F238E27FC236}">
                <a16:creationId xmlns:a16="http://schemas.microsoft.com/office/drawing/2014/main" id="{C4080460-2F07-450F-857B-B5E397C00FD4}"/>
              </a:ext>
            </a:extLst>
          </p:cNvPr>
          <p:cNvSpPr/>
          <p:nvPr/>
        </p:nvSpPr>
        <p:spPr>
          <a:xfrm rot="10800000">
            <a:off x="6873146" y="2280360"/>
            <a:ext cx="504056" cy="447205"/>
          </a:xfrm>
          <a:prstGeom prst="arc">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3" name="Дуга 122">
            <a:extLst>
              <a:ext uri="{FF2B5EF4-FFF2-40B4-BE49-F238E27FC236}">
                <a16:creationId xmlns:a16="http://schemas.microsoft.com/office/drawing/2014/main" id="{DD448CCA-6EA9-4CE1-A982-DDE77F896D18}"/>
              </a:ext>
            </a:extLst>
          </p:cNvPr>
          <p:cNvSpPr/>
          <p:nvPr/>
        </p:nvSpPr>
        <p:spPr>
          <a:xfrm rot="5579169">
            <a:off x="5470625" y="2240628"/>
            <a:ext cx="504056" cy="447205"/>
          </a:xfrm>
          <a:prstGeom prst="arc">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4" name="Дуга 123">
            <a:extLst>
              <a:ext uri="{FF2B5EF4-FFF2-40B4-BE49-F238E27FC236}">
                <a16:creationId xmlns:a16="http://schemas.microsoft.com/office/drawing/2014/main" id="{16EBA0CC-5A96-4FD8-9777-26A3A20E8680}"/>
              </a:ext>
            </a:extLst>
          </p:cNvPr>
          <p:cNvSpPr/>
          <p:nvPr/>
        </p:nvSpPr>
        <p:spPr>
          <a:xfrm rot="16200000">
            <a:off x="8494628" y="2276889"/>
            <a:ext cx="504056" cy="447205"/>
          </a:xfrm>
          <a:prstGeom prst="arc">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5" name="Овал 124">
            <a:extLst>
              <a:ext uri="{FF2B5EF4-FFF2-40B4-BE49-F238E27FC236}">
                <a16:creationId xmlns:a16="http://schemas.microsoft.com/office/drawing/2014/main" id="{63B6607B-E974-41A5-8C86-82C1EBD4F7D9}"/>
              </a:ext>
            </a:extLst>
          </p:cNvPr>
          <p:cNvSpPr/>
          <p:nvPr/>
        </p:nvSpPr>
        <p:spPr>
          <a:xfrm>
            <a:off x="1659099" y="3770470"/>
            <a:ext cx="504056" cy="4320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6" name="Прямоугольник 125">
            <a:extLst>
              <a:ext uri="{FF2B5EF4-FFF2-40B4-BE49-F238E27FC236}">
                <a16:creationId xmlns:a16="http://schemas.microsoft.com/office/drawing/2014/main" id="{B283291B-7F28-451E-B009-AAC193803FA0}"/>
              </a:ext>
            </a:extLst>
          </p:cNvPr>
          <p:cNvSpPr/>
          <p:nvPr/>
        </p:nvSpPr>
        <p:spPr>
          <a:xfrm>
            <a:off x="1282427" y="3616188"/>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7" name="Прямоугольник 126">
            <a:extLst>
              <a:ext uri="{FF2B5EF4-FFF2-40B4-BE49-F238E27FC236}">
                <a16:creationId xmlns:a16="http://schemas.microsoft.com/office/drawing/2014/main" id="{87F873E9-5191-4B68-A608-A4154A18A846}"/>
              </a:ext>
            </a:extLst>
          </p:cNvPr>
          <p:cNvSpPr/>
          <p:nvPr/>
        </p:nvSpPr>
        <p:spPr>
          <a:xfrm>
            <a:off x="3368302" y="3569688"/>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8" name="Прямоугольник 127">
            <a:extLst>
              <a:ext uri="{FF2B5EF4-FFF2-40B4-BE49-F238E27FC236}">
                <a16:creationId xmlns:a16="http://schemas.microsoft.com/office/drawing/2014/main" id="{31F9B00C-4DDD-4B78-8C45-C3DE53501CA7}"/>
              </a:ext>
            </a:extLst>
          </p:cNvPr>
          <p:cNvSpPr/>
          <p:nvPr/>
        </p:nvSpPr>
        <p:spPr>
          <a:xfrm>
            <a:off x="4932388" y="3569688"/>
            <a:ext cx="1257401"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9" name="Дуга 128">
            <a:extLst>
              <a:ext uri="{FF2B5EF4-FFF2-40B4-BE49-F238E27FC236}">
                <a16:creationId xmlns:a16="http://schemas.microsoft.com/office/drawing/2014/main" id="{9E62242E-50D4-4658-85D5-09BE8D651FB3}"/>
              </a:ext>
            </a:extLst>
          </p:cNvPr>
          <p:cNvSpPr/>
          <p:nvPr/>
        </p:nvSpPr>
        <p:spPr>
          <a:xfrm>
            <a:off x="4001878" y="3699700"/>
            <a:ext cx="504056" cy="447205"/>
          </a:xfrm>
          <a:prstGeom prst="arc">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30" name="Дуга 129">
            <a:extLst>
              <a:ext uri="{FF2B5EF4-FFF2-40B4-BE49-F238E27FC236}">
                <a16:creationId xmlns:a16="http://schemas.microsoft.com/office/drawing/2014/main" id="{1E304A0E-6BEB-4DBD-A25A-852DB43CEF39}"/>
              </a:ext>
            </a:extLst>
          </p:cNvPr>
          <p:cNvSpPr/>
          <p:nvPr/>
        </p:nvSpPr>
        <p:spPr>
          <a:xfrm rot="5579169">
            <a:off x="5470625" y="3671017"/>
            <a:ext cx="504056" cy="447205"/>
          </a:xfrm>
          <a:prstGeom prst="arc">
            <a:avLst/>
          </a:prstGeom>
          <a:ln w="571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31" name="Прямоугольник 130">
            <a:extLst>
              <a:ext uri="{FF2B5EF4-FFF2-40B4-BE49-F238E27FC236}">
                <a16:creationId xmlns:a16="http://schemas.microsoft.com/office/drawing/2014/main" id="{D94BF6D1-62BC-4E24-951C-BCC02B170386}"/>
              </a:ext>
            </a:extLst>
          </p:cNvPr>
          <p:cNvSpPr/>
          <p:nvPr/>
        </p:nvSpPr>
        <p:spPr>
          <a:xfrm>
            <a:off x="1627051" y="3713704"/>
            <a:ext cx="324310" cy="633488"/>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2" name="Прямоугольник 131">
            <a:extLst>
              <a:ext uri="{FF2B5EF4-FFF2-40B4-BE49-F238E27FC236}">
                <a16:creationId xmlns:a16="http://schemas.microsoft.com/office/drawing/2014/main" id="{00A253CF-68E3-47B0-9D98-6FED31C8DFE6}"/>
              </a:ext>
            </a:extLst>
          </p:cNvPr>
          <p:cNvSpPr/>
          <p:nvPr/>
        </p:nvSpPr>
        <p:spPr>
          <a:xfrm>
            <a:off x="1253680" y="5085480"/>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3" name="Прямая соединительная линия 132">
            <a:extLst>
              <a:ext uri="{FF2B5EF4-FFF2-40B4-BE49-F238E27FC236}">
                <a16:creationId xmlns:a16="http://schemas.microsoft.com/office/drawing/2014/main" id="{8A1A7FC9-75EC-4F2F-B853-A22656F812BF}"/>
              </a:ext>
            </a:extLst>
          </p:cNvPr>
          <p:cNvCxnSpPr>
            <a:cxnSpLocks/>
          </p:cNvCxnSpPr>
          <p:nvPr/>
        </p:nvCxnSpPr>
        <p:spPr>
          <a:xfrm flipH="1">
            <a:off x="1803759" y="5217415"/>
            <a:ext cx="482249"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34" name="Прямоугольник 133">
            <a:extLst>
              <a:ext uri="{FF2B5EF4-FFF2-40B4-BE49-F238E27FC236}">
                <a16:creationId xmlns:a16="http://schemas.microsoft.com/office/drawing/2014/main" id="{E5C579FA-8213-44E7-81D6-FBE636108929}"/>
              </a:ext>
            </a:extLst>
          </p:cNvPr>
          <p:cNvSpPr/>
          <p:nvPr/>
        </p:nvSpPr>
        <p:spPr>
          <a:xfrm>
            <a:off x="5087888" y="5013176"/>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5" name="Прямая соединительная линия 134">
            <a:extLst>
              <a:ext uri="{FF2B5EF4-FFF2-40B4-BE49-F238E27FC236}">
                <a16:creationId xmlns:a16="http://schemas.microsoft.com/office/drawing/2014/main" id="{F90C4168-5BBF-4C00-86D1-0C531A9F187A}"/>
              </a:ext>
            </a:extLst>
          </p:cNvPr>
          <p:cNvCxnSpPr>
            <a:cxnSpLocks/>
          </p:cNvCxnSpPr>
          <p:nvPr/>
        </p:nvCxnSpPr>
        <p:spPr>
          <a:xfrm flipH="1" flipV="1">
            <a:off x="5587642" y="5210536"/>
            <a:ext cx="180143" cy="6879"/>
          </a:xfrm>
          <a:prstGeom prst="line">
            <a:avLst/>
          </a:prstGeom>
          <a:ln w="571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6" name="Прямоугольник 135">
            <a:extLst>
              <a:ext uri="{FF2B5EF4-FFF2-40B4-BE49-F238E27FC236}">
                <a16:creationId xmlns:a16="http://schemas.microsoft.com/office/drawing/2014/main" id="{111D938C-D080-4123-8982-78C9438F2554}"/>
              </a:ext>
            </a:extLst>
          </p:cNvPr>
          <p:cNvSpPr/>
          <p:nvPr/>
        </p:nvSpPr>
        <p:spPr>
          <a:xfrm>
            <a:off x="3368302" y="5000077"/>
            <a:ext cx="1219833" cy="1120690"/>
          </a:xfrm>
          <a:prstGeom prst="rect">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37" name="Прямая соединительная линия 136">
            <a:extLst>
              <a:ext uri="{FF2B5EF4-FFF2-40B4-BE49-F238E27FC236}">
                <a16:creationId xmlns:a16="http://schemas.microsoft.com/office/drawing/2014/main" id="{79A65802-785E-45B4-9D13-86F95D438BFE}"/>
              </a:ext>
            </a:extLst>
          </p:cNvPr>
          <p:cNvCxnSpPr>
            <a:cxnSpLocks/>
          </p:cNvCxnSpPr>
          <p:nvPr/>
        </p:nvCxnSpPr>
        <p:spPr>
          <a:xfrm flipH="1">
            <a:off x="4183609" y="5197437"/>
            <a:ext cx="166696" cy="0"/>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Почему это может сработать?</a:t>
            </a:r>
            <a:r>
              <a:rPr lang="en-US" sz="3200" b="1" dirty="0">
                <a:solidFill>
                  <a:schemeClr val="bg1"/>
                </a:solidFill>
                <a:latin typeface="Verdana" panose="020B0604030504040204" pitchFamily="34" charset="0"/>
                <a:ea typeface="Verdana" panose="020B0604030504040204" pitchFamily="34" charset="0"/>
              </a:rPr>
              <a:t> (</a:t>
            </a:r>
            <a:r>
              <a:rPr lang="ru-RU" sz="3200" b="1" dirty="0">
                <a:solidFill>
                  <a:schemeClr val="bg1"/>
                </a:solidFill>
                <a:latin typeface="Verdana" panose="020B0604030504040204" pitchFamily="34" charset="0"/>
                <a:ea typeface="Verdana" panose="020B0604030504040204" pitchFamily="34" charset="0"/>
              </a:rPr>
              <a:t>часть</a:t>
            </a:r>
            <a:r>
              <a:rPr lang="en-US" sz="3200" b="1" dirty="0">
                <a:solidFill>
                  <a:schemeClr val="bg1"/>
                </a:solidFill>
                <a:latin typeface="Verdana" panose="020B0604030504040204" pitchFamily="34" charset="0"/>
                <a:ea typeface="Verdana" panose="020B0604030504040204" pitchFamily="34" charset="0"/>
              </a:rPr>
              <a:t> 2)</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0757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4" grpId="0" animBg="1"/>
      <p:bldP spid="1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19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80" name="TextBox 79">
            <a:extLst>
              <a:ext uri="{FF2B5EF4-FFF2-40B4-BE49-F238E27FC236}">
                <a16:creationId xmlns:a16="http://schemas.microsoft.com/office/drawing/2014/main" id="{ED4797F4-85DB-4F20-B2DA-F21944A48202}"/>
              </a:ext>
            </a:extLst>
          </p:cNvPr>
          <p:cNvSpPr txBox="1"/>
          <p:nvPr/>
        </p:nvSpPr>
        <p:spPr>
          <a:xfrm>
            <a:off x="9482837" y="1959715"/>
            <a:ext cx="412293" cy="4401205"/>
          </a:xfrm>
          <a:prstGeom prst="rect">
            <a:avLst/>
          </a:prstGeom>
          <a:noFill/>
        </p:spPr>
        <p:txBody>
          <a:bodyPr wrap="none" rtlCol="0">
            <a:spAutoFit/>
          </a:bodyPr>
          <a:lstStyle/>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0</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a:p>
            <a:pPr algn="ctr"/>
            <a:r>
              <a:rPr lang="ru-RU" sz="2800">
                <a:solidFill>
                  <a:schemeClr val="bg1"/>
                </a:solidFill>
                <a:latin typeface="Verdana" panose="020B0604030504040204" pitchFamily="34" charset="0"/>
                <a:ea typeface="Verdana" panose="020B0604030504040204" pitchFamily="34" charset="0"/>
                <a:cs typeface="Verdana" panose="020B0604030504040204" pitchFamily="34" charset="0"/>
              </a:rPr>
              <a:t>2</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4</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5</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6</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7</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8</a:t>
            </a:r>
          </a:p>
          <a:p>
            <a:pPr algn="ct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9</a:t>
            </a:r>
          </a:p>
        </p:txBody>
      </p:sp>
      <p:sp>
        <p:nvSpPr>
          <p:cNvPr id="92" name="TextBox 91">
            <a:extLst>
              <a:ext uri="{FF2B5EF4-FFF2-40B4-BE49-F238E27FC236}">
                <a16:creationId xmlns:a16="http://schemas.microsoft.com/office/drawing/2014/main" id="{AF6F0B60-1884-4B76-92E7-D86F7C6004D6}"/>
              </a:ext>
            </a:extLst>
          </p:cNvPr>
          <p:cNvSpPr txBox="1"/>
          <p:nvPr/>
        </p:nvSpPr>
        <p:spPr>
          <a:xfrm>
            <a:off x="7200173" y="4107245"/>
            <a:ext cx="343363" cy="523220"/>
          </a:xfrm>
          <a:prstGeom prst="rect">
            <a:avLst/>
          </a:prstGeom>
          <a:noFill/>
        </p:spPr>
        <p:txBody>
          <a:bodyPr wrap="square" rtlCol="0">
            <a:spAutoFit/>
          </a:bodyPr>
          <a:lstStyle/>
          <a:p>
            <a:pPr algn="ctr"/>
            <a:r>
              <a:rPr lang="ru-RU" sz="2800" dirty="0">
                <a:solidFill>
                  <a:schemeClr val="bg1"/>
                </a:solidFill>
              </a:rPr>
              <a:t>…</a:t>
            </a:r>
          </a:p>
        </p:txBody>
      </p:sp>
      <p:pic>
        <p:nvPicPr>
          <p:cNvPr id="93" name="Рисунок 92">
            <a:extLst>
              <a:ext uri="{FF2B5EF4-FFF2-40B4-BE49-F238E27FC236}">
                <a16:creationId xmlns:a16="http://schemas.microsoft.com/office/drawing/2014/main" id="{72471337-ABAD-41E2-8347-D7D229120044}"/>
              </a:ext>
            </a:extLst>
          </p:cNvPr>
          <p:cNvPicPr>
            <a:picLocks noChangeAspect="1"/>
          </p:cNvPicPr>
          <p:nvPr/>
        </p:nvPicPr>
        <p:blipFill>
          <a:blip r:embed="rId4"/>
          <a:stretch>
            <a:fillRect/>
          </a:stretch>
        </p:blipFill>
        <p:spPr>
          <a:xfrm>
            <a:off x="6989598" y="1479266"/>
            <a:ext cx="739268" cy="660183"/>
          </a:xfrm>
          <a:prstGeom prst="rect">
            <a:avLst/>
          </a:prstGeom>
        </p:spPr>
      </p:pic>
      <p:pic>
        <p:nvPicPr>
          <p:cNvPr id="94" name="Рисунок 93">
            <a:extLst>
              <a:ext uri="{FF2B5EF4-FFF2-40B4-BE49-F238E27FC236}">
                <a16:creationId xmlns:a16="http://schemas.microsoft.com/office/drawing/2014/main" id="{85E6523F-36DC-451E-B3A6-D4C7F5942D0A}"/>
              </a:ext>
            </a:extLst>
          </p:cNvPr>
          <p:cNvPicPr>
            <a:picLocks noChangeAspect="1"/>
          </p:cNvPicPr>
          <p:nvPr/>
        </p:nvPicPr>
        <p:blipFill>
          <a:blip r:embed="rId5"/>
          <a:stretch>
            <a:fillRect/>
          </a:stretch>
        </p:blipFill>
        <p:spPr>
          <a:xfrm>
            <a:off x="6972497" y="2197903"/>
            <a:ext cx="773899" cy="635585"/>
          </a:xfrm>
          <a:prstGeom prst="rect">
            <a:avLst/>
          </a:prstGeom>
        </p:spPr>
      </p:pic>
      <p:pic>
        <p:nvPicPr>
          <p:cNvPr id="95" name="Рисунок 94">
            <a:extLst>
              <a:ext uri="{FF2B5EF4-FFF2-40B4-BE49-F238E27FC236}">
                <a16:creationId xmlns:a16="http://schemas.microsoft.com/office/drawing/2014/main" id="{ABCB0AAA-E44C-4546-8C59-D54C25E424F9}"/>
              </a:ext>
            </a:extLst>
          </p:cNvPr>
          <p:cNvPicPr>
            <a:picLocks noChangeAspect="1"/>
          </p:cNvPicPr>
          <p:nvPr/>
        </p:nvPicPr>
        <p:blipFill>
          <a:blip r:embed="rId6"/>
          <a:stretch>
            <a:fillRect/>
          </a:stretch>
        </p:blipFill>
        <p:spPr>
          <a:xfrm>
            <a:off x="6997315" y="2993965"/>
            <a:ext cx="749081" cy="612015"/>
          </a:xfrm>
          <a:prstGeom prst="rect">
            <a:avLst/>
          </a:prstGeom>
        </p:spPr>
      </p:pic>
      <p:pic>
        <p:nvPicPr>
          <p:cNvPr id="96" name="Рисунок 95">
            <a:extLst>
              <a:ext uri="{FF2B5EF4-FFF2-40B4-BE49-F238E27FC236}">
                <a16:creationId xmlns:a16="http://schemas.microsoft.com/office/drawing/2014/main" id="{0F37B8AB-302B-4D86-8570-6904BD00AA45}"/>
              </a:ext>
            </a:extLst>
          </p:cNvPr>
          <p:cNvPicPr>
            <a:picLocks noChangeAspect="1"/>
          </p:cNvPicPr>
          <p:nvPr/>
        </p:nvPicPr>
        <p:blipFill>
          <a:blip r:embed="rId7"/>
          <a:stretch>
            <a:fillRect/>
          </a:stretch>
        </p:blipFill>
        <p:spPr>
          <a:xfrm>
            <a:off x="6989070" y="3632923"/>
            <a:ext cx="751545" cy="694011"/>
          </a:xfrm>
          <a:prstGeom prst="rect">
            <a:avLst/>
          </a:prstGeom>
        </p:spPr>
      </p:pic>
      <p:pic>
        <p:nvPicPr>
          <p:cNvPr id="97" name="Рисунок 96">
            <a:extLst>
              <a:ext uri="{FF2B5EF4-FFF2-40B4-BE49-F238E27FC236}">
                <a16:creationId xmlns:a16="http://schemas.microsoft.com/office/drawing/2014/main" id="{0FB5553C-67B6-44C8-A795-E281BB92C49F}"/>
              </a:ext>
            </a:extLst>
          </p:cNvPr>
          <p:cNvPicPr>
            <a:picLocks noChangeAspect="1"/>
          </p:cNvPicPr>
          <p:nvPr/>
        </p:nvPicPr>
        <p:blipFill>
          <a:blip r:embed="rId8"/>
          <a:stretch>
            <a:fillRect/>
          </a:stretch>
        </p:blipFill>
        <p:spPr>
          <a:xfrm>
            <a:off x="6967493" y="4610731"/>
            <a:ext cx="751545" cy="614028"/>
          </a:xfrm>
          <a:prstGeom prst="rect">
            <a:avLst/>
          </a:prstGeom>
        </p:spPr>
      </p:pic>
      <p:pic>
        <p:nvPicPr>
          <p:cNvPr id="98" name="Рисунок 97">
            <a:extLst>
              <a:ext uri="{FF2B5EF4-FFF2-40B4-BE49-F238E27FC236}">
                <a16:creationId xmlns:a16="http://schemas.microsoft.com/office/drawing/2014/main" id="{9EF432A4-9076-4168-AD75-FBD0376A9614}"/>
              </a:ext>
            </a:extLst>
          </p:cNvPr>
          <p:cNvPicPr>
            <a:picLocks noChangeAspect="1"/>
          </p:cNvPicPr>
          <p:nvPr/>
        </p:nvPicPr>
        <p:blipFill>
          <a:blip r:embed="rId4"/>
          <a:stretch>
            <a:fillRect/>
          </a:stretch>
        </p:blipFill>
        <p:spPr>
          <a:xfrm>
            <a:off x="6967493" y="5283288"/>
            <a:ext cx="739268" cy="660183"/>
          </a:xfrm>
          <a:prstGeom prst="rect">
            <a:avLst/>
          </a:prstGeom>
        </p:spPr>
      </p:pic>
      <p:pic>
        <p:nvPicPr>
          <p:cNvPr id="99" name="Рисунок 98">
            <a:extLst>
              <a:ext uri="{FF2B5EF4-FFF2-40B4-BE49-F238E27FC236}">
                <a16:creationId xmlns:a16="http://schemas.microsoft.com/office/drawing/2014/main" id="{8D9DAB83-EC02-41BC-ACE9-C8B3095C3F12}"/>
              </a:ext>
            </a:extLst>
          </p:cNvPr>
          <p:cNvPicPr>
            <a:picLocks noChangeAspect="1"/>
          </p:cNvPicPr>
          <p:nvPr/>
        </p:nvPicPr>
        <p:blipFill>
          <a:blip r:embed="rId5"/>
          <a:stretch>
            <a:fillRect/>
          </a:stretch>
        </p:blipFill>
        <p:spPr>
          <a:xfrm>
            <a:off x="6950392" y="6001925"/>
            <a:ext cx="773899" cy="635585"/>
          </a:xfrm>
          <a:prstGeom prst="rect">
            <a:avLst/>
          </a:prstGeom>
        </p:spPr>
      </p:pic>
      <p:sp>
        <p:nvSpPr>
          <p:cNvPr id="100" name="Прямоугольник 99">
            <a:extLst>
              <a:ext uri="{FF2B5EF4-FFF2-40B4-BE49-F238E27FC236}">
                <a16:creationId xmlns:a16="http://schemas.microsoft.com/office/drawing/2014/main" id="{805C1CB6-29AD-4F79-B546-ADA472514E21}"/>
              </a:ext>
            </a:extLst>
          </p:cNvPr>
          <p:cNvSpPr/>
          <p:nvPr/>
        </p:nvSpPr>
        <p:spPr>
          <a:xfrm>
            <a:off x="7055914" y="5343191"/>
            <a:ext cx="288032" cy="413894"/>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1" name="Прямоугольник 100">
            <a:extLst>
              <a:ext uri="{FF2B5EF4-FFF2-40B4-BE49-F238E27FC236}">
                <a16:creationId xmlns:a16="http://schemas.microsoft.com/office/drawing/2014/main" id="{E59F4AC1-07A7-486C-9AA3-BFB7C72388C7}"/>
              </a:ext>
            </a:extLst>
          </p:cNvPr>
          <p:cNvSpPr/>
          <p:nvPr/>
        </p:nvSpPr>
        <p:spPr>
          <a:xfrm>
            <a:off x="7037179" y="6159158"/>
            <a:ext cx="288032" cy="413894"/>
          </a:xfrm>
          <a:prstGeom prst="rect">
            <a:avLst/>
          </a:prstGeom>
          <a:solidFill>
            <a:srgbClr val="272827"/>
          </a:solidFill>
          <a:ln>
            <a:solidFill>
              <a:srgbClr val="272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2" name="TextBox 101">
            <a:extLst>
              <a:ext uri="{FF2B5EF4-FFF2-40B4-BE49-F238E27FC236}">
                <a16:creationId xmlns:a16="http://schemas.microsoft.com/office/drawing/2014/main" id="{C3AA5F53-1B11-40C8-8E3A-BC6E7D23FEC5}"/>
              </a:ext>
            </a:extLst>
          </p:cNvPr>
          <p:cNvSpPr txBox="1"/>
          <p:nvPr/>
        </p:nvSpPr>
        <p:spPr>
          <a:xfrm>
            <a:off x="315215" y="2840536"/>
            <a:ext cx="756938" cy="1446550"/>
          </a:xfrm>
          <a:prstGeom prst="rect">
            <a:avLst/>
          </a:prstGeom>
          <a:noFill/>
        </p:spPr>
        <p:txBody>
          <a:bodyPr wrap="none" rtlCol="0">
            <a:spAutoFit/>
          </a:bodyPr>
          <a:lstStyle/>
          <a:p>
            <a:pPr algn="ctr"/>
            <a:r>
              <a:rPr lang="ru-RU" sz="8800" dirty="0">
                <a:solidFill>
                  <a:schemeClr val="bg1"/>
                </a:solidFill>
              </a:rPr>
              <a:t>8</a:t>
            </a:r>
          </a:p>
        </p:txBody>
      </p:sp>
      <p:pic>
        <p:nvPicPr>
          <p:cNvPr id="105" name="Рисунок 104">
            <a:extLst>
              <a:ext uri="{FF2B5EF4-FFF2-40B4-BE49-F238E27FC236}">
                <a16:creationId xmlns:a16="http://schemas.microsoft.com/office/drawing/2014/main" id="{26FF3002-8C1F-413B-91BD-4FE84DC87639}"/>
              </a:ext>
            </a:extLst>
          </p:cNvPr>
          <p:cNvPicPr>
            <a:picLocks noChangeAspect="1"/>
          </p:cNvPicPr>
          <p:nvPr/>
        </p:nvPicPr>
        <p:blipFill>
          <a:blip r:embed="rId9"/>
          <a:stretch>
            <a:fillRect/>
          </a:stretch>
        </p:blipFill>
        <p:spPr>
          <a:xfrm>
            <a:off x="4918341" y="5999221"/>
            <a:ext cx="427856" cy="372291"/>
          </a:xfrm>
          <a:prstGeom prst="rect">
            <a:avLst/>
          </a:prstGeom>
        </p:spPr>
      </p:pic>
      <p:pic>
        <p:nvPicPr>
          <p:cNvPr id="106" name="Рисунок 105">
            <a:extLst>
              <a:ext uri="{FF2B5EF4-FFF2-40B4-BE49-F238E27FC236}">
                <a16:creationId xmlns:a16="http://schemas.microsoft.com/office/drawing/2014/main" id="{0339AECF-4CD8-45B1-9E51-ABD9F45A7C2C}"/>
              </a:ext>
            </a:extLst>
          </p:cNvPr>
          <p:cNvPicPr>
            <a:picLocks noChangeAspect="1"/>
          </p:cNvPicPr>
          <p:nvPr/>
        </p:nvPicPr>
        <p:blipFill>
          <a:blip r:embed="rId10"/>
          <a:stretch>
            <a:fillRect/>
          </a:stretch>
        </p:blipFill>
        <p:spPr>
          <a:xfrm>
            <a:off x="4933632" y="3189977"/>
            <a:ext cx="442432" cy="395102"/>
          </a:xfrm>
          <a:prstGeom prst="rect">
            <a:avLst/>
          </a:prstGeom>
        </p:spPr>
      </p:pic>
      <p:pic>
        <p:nvPicPr>
          <p:cNvPr id="107" name="Рисунок 106">
            <a:extLst>
              <a:ext uri="{FF2B5EF4-FFF2-40B4-BE49-F238E27FC236}">
                <a16:creationId xmlns:a16="http://schemas.microsoft.com/office/drawing/2014/main" id="{D737CAF7-730A-48D6-B07F-3C58E158380D}"/>
              </a:ext>
            </a:extLst>
          </p:cNvPr>
          <p:cNvPicPr>
            <a:picLocks noChangeAspect="1"/>
          </p:cNvPicPr>
          <p:nvPr/>
        </p:nvPicPr>
        <p:blipFill>
          <a:blip r:embed="rId11"/>
          <a:stretch>
            <a:fillRect/>
          </a:stretch>
        </p:blipFill>
        <p:spPr>
          <a:xfrm>
            <a:off x="4930376" y="3666238"/>
            <a:ext cx="442432" cy="395102"/>
          </a:xfrm>
          <a:prstGeom prst="rect">
            <a:avLst/>
          </a:prstGeom>
        </p:spPr>
      </p:pic>
      <p:pic>
        <p:nvPicPr>
          <p:cNvPr id="108" name="Рисунок 107">
            <a:extLst>
              <a:ext uri="{FF2B5EF4-FFF2-40B4-BE49-F238E27FC236}">
                <a16:creationId xmlns:a16="http://schemas.microsoft.com/office/drawing/2014/main" id="{61FF5465-B3D9-4F34-9218-281735AB5756}"/>
              </a:ext>
            </a:extLst>
          </p:cNvPr>
          <p:cNvPicPr>
            <a:picLocks noChangeAspect="1"/>
          </p:cNvPicPr>
          <p:nvPr/>
        </p:nvPicPr>
        <p:blipFill>
          <a:blip r:embed="rId12"/>
          <a:stretch>
            <a:fillRect/>
          </a:stretch>
        </p:blipFill>
        <p:spPr>
          <a:xfrm>
            <a:off x="4942410" y="4137686"/>
            <a:ext cx="426520" cy="382876"/>
          </a:xfrm>
          <a:prstGeom prst="rect">
            <a:avLst/>
          </a:prstGeom>
        </p:spPr>
      </p:pic>
      <p:pic>
        <p:nvPicPr>
          <p:cNvPr id="109" name="Рисунок 108">
            <a:extLst>
              <a:ext uri="{FF2B5EF4-FFF2-40B4-BE49-F238E27FC236}">
                <a16:creationId xmlns:a16="http://schemas.microsoft.com/office/drawing/2014/main" id="{B06895D7-73AD-4B87-8F01-2433C0398AEA}"/>
              </a:ext>
            </a:extLst>
          </p:cNvPr>
          <p:cNvPicPr>
            <a:picLocks noChangeAspect="1"/>
          </p:cNvPicPr>
          <p:nvPr/>
        </p:nvPicPr>
        <p:blipFill>
          <a:blip r:embed="rId13"/>
          <a:stretch>
            <a:fillRect/>
          </a:stretch>
        </p:blipFill>
        <p:spPr>
          <a:xfrm>
            <a:off x="4930376" y="4534090"/>
            <a:ext cx="416657" cy="372291"/>
          </a:xfrm>
          <a:prstGeom prst="rect">
            <a:avLst/>
          </a:prstGeom>
        </p:spPr>
      </p:pic>
      <p:pic>
        <p:nvPicPr>
          <p:cNvPr id="110" name="Рисунок 109">
            <a:extLst>
              <a:ext uri="{FF2B5EF4-FFF2-40B4-BE49-F238E27FC236}">
                <a16:creationId xmlns:a16="http://schemas.microsoft.com/office/drawing/2014/main" id="{A0CCDFA5-8B41-4947-8872-8307CEB6B472}"/>
              </a:ext>
            </a:extLst>
          </p:cNvPr>
          <p:cNvPicPr>
            <a:picLocks noChangeAspect="1"/>
          </p:cNvPicPr>
          <p:nvPr/>
        </p:nvPicPr>
        <p:blipFill>
          <a:blip r:embed="rId9"/>
          <a:stretch>
            <a:fillRect/>
          </a:stretch>
        </p:blipFill>
        <p:spPr>
          <a:xfrm rot="5400000">
            <a:off x="4902252" y="2213036"/>
            <a:ext cx="420343" cy="388164"/>
          </a:xfrm>
          <a:prstGeom prst="rect">
            <a:avLst/>
          </a:prstGeom>
        </p:spPr>
      </p:pic>
      <p:pic>
        <p:nvPicPr>
          <p:cNvPr id="111" name="Рисунок 110">
            <a:extLst>
              <a:ext uri="{FF2B5EF4-FFF2-40B4-BE49-F238E27FC236}">
                <a16:creationId xmlns:a16="http://schemas.microsoft.com/office/drawing/2014/main" id="{EF46FD9B-DC04-4943-95B2-C72E02428E5E}"/>
              </a:ext>
            </a:extLst>
          </p:cNvPr>
          <p:cNvPicPr>
            <a:picLocks noChangeAspect="1"/>
          </p:cNvPicPr>
          <p:nvPr/>
        </p:nvPicPr>
        <p:blipFill>
          <a:blip r:embed="rId9"/>
          <a:stretch>
            <a:fillRect/>
          </a:stretch>
        </p:blipFill>
        <p:spPr>
          <a:xfrm rot="16200000">
            <a:off x="4885432" y="1694941"/>
            <a:ext cx="427856" cy="395102"/>
          </a:xfrm>
          <a:prstGeom prst="rect">
            <a:avLst/>
          </a:prstGeom>
        </p:spPr>
      </p:pic>
      <p:sp>
        <p:nvSpPr>
          <p:cNvPr id="115"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Что </a:t>
            </a:r>
            <a:r>
              <a:rPr lang="ru-RU" sz="3200" b="1" i="1" dirty="0">
                <a:solidFill>
                  <a:schemeClr val="bg1"/>
                </a:solidFill>
                <a:latin typeface="Verdana" panose="020B0604030504040204" pitchFamily="34" charset="0"/>
                <a:ea typeface="Verdana" panose="020B0604030504040204" pitchFamily="34" charset="0"/>
              </a:rPr>
              <a:t>должен</a:t>
            </a:r>
            <a:r>
              <a:rPr lang="ru-RU" sz="3200" b="1" dirty="0">
                <a:solidFill>
                  <a:schemeClr val="bg1"/>
                </a:solidFill>
                <a:latin typeface="Verdana" panose="020B0604030504040204" pitchFamily="34" charset="0"/>
                <a:ea typeface="Verdana" panose="020B0604030504040204" pitchFamily="34" charset="0"/>
              </a:rPr>
              <a:t> делать первый слой?</a:t>
            </a:r>
            <a:endParaRPr lang="ru-RU" sz="3200" dirty="0">
              <a:solidFill>
                <a:schemeClr val="bg1"/>
              </a:solidFill>
              <a:latin typeface="Verdana" panose="020B0604030504040204" pitchFamily="34" charset="0"/>
              <a:ea typeface="Verdana" panose="020B0604030504040204" pitchFamily="34" charset="0"/>
            </a:endParaRPr>
          </a:p>
        </p:txBody>
      </p:sp>
      <p:sp>
        <p:nvSpPr>
          <p:cNvPr id="116" name="Заголовок 1"/>
          <p:cNvSpPr txBox="1">
            <a:spLocks/>
          </p:cNvSpPr>
          <p:nvPr/>
        </p:nvSpPr>
        <p:spPr>
          <a:xfrm>
            <a:off x="1199456" y="764704"/>
            <a:ext cx="9649072"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apple-system"/>
            </a:endParaRPr>
          </a:p>
        </p:txBody>
      </p:sp>
      <p:pic>
        <p:nvPicPr>
          <p:cNvPr id="118" name="Рисунок 117">
            <a:extLst>
              <a:ext uri="{FF2B5EF4-FFF2-40B4-BE49-F238E27FC236}">
                <a16:creationId xmlns:a16="http://schemas.microsoft.com/office/drawing/2014/main" id="{08112F4C-596F-4766-A55B-F8A1DBA11B48}"/>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66515" t="26135" r="27589" b="41040"/>
          <a:stretch/>
        </p:blipFill>
        <p:spPr>
          <a:xfrm>
            <a:off x="7871844" y="1791007"/>
            <a:ext cx="1587115" cy="4496936"/>
          </a:xfrm>
          <a:prstGeom prst="rect">
            <a:avLst/>
          </a:prstGeom>
        </p:spPr>
      </p:pic>
      <p:pic>
        <p:nvPicPr>
          <p:cNvPr id="119" name="Рисунок 118">
            <a:extLst>
              <a:ext uri="{FF2B5EF4-FFF2-40B4-BE49-F238E27FC236}">
                <a16:creationId xmlns:a16="http://schemas.microsoft.com/office/drawing/2014/main" id="{CB3BBEE2-22AB-463E-8654-527242AE9C5D}"/>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59119" t="23891" r="36641" b="38011"/>
          <a:stretch/>
        </p:blipFill>
        <p:spPr>
          <a:xfrm>
            <a:off x="5663043" y="1459739"/>
            <a:ext cx="1132332" cy="5177265"/>
          </a:xfrm>
          <a:prstGeom prst="rect">
            <a:avLst/>
          </a:prstGeom>
        </p:spPr>
      </p:pic>
      <p:sp>
        <p:nvSpPr>
          <p:cNvPr id="114" name="Овал 113">
            <a:extLst>
              <a:ext uri="{FF2B5EF4-FFF2-40B4-BE49-F238E27FC236}">
                <a16:creationId xmlns:a16="http://schemas.microsoft.com/office/drawing/2014/main" id="{CAA8D185-3533-4A4F-8813-DCBE07318C85}"/>
              </a:ext>
            </a:extLst>
          </p:cNvPr>
          <p:cNvSpPr/>
          <p:nvPr/>
        </p:nvSpPr>
        <p:spPr>
          <a:xfrm>
            <a:off x="6094993" y="1433847"/>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0" name="Рисунок 119">
            <a:extLst>
              <a:ext uri="{FF2B5EF4-FFF2-40B4-BE49-F238E27FC236}">
                <a16:creationId xmlns:a16="http://schemas.microsoft.com/office/drawing/2014/main" id="{07B4ECA2-B77E-4642-821A-A0727ACDACDC}"/>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38496" t="20420" r="47968" b="36348"/>
          <a:stretch/>
        </p:blipFill>
        <p:spPr>
          <a:xfrm>
            <a:off x="1004065" y="828137"/>
            <a:ext cx="3723700" cy="6052748"/>
          </a:xfrm>
          <a:prstGeom prst="rect">
            <a:avLst/>
          </a:prstGeom>
        </p:spPr>
      </p:pic>
      <p:sp>
        <p:nvSpPr>
          <p:cNvPr id="121" name="TextBox 120">
            <a:extLst>
              <a:ext uri="{FF2B5EF4-FFF2-40B4-BE49-F238E27FC236}">
                <a16:creationId xmlns:a16="http://schemas.microsoft.com/office/drawing/2014/main" id="{B789F611-7B4C-4451-96F9-1B90D44149D8}"/>
              </a:ext>
            </a:extLst>
          </p:cNvPr>
          <p:cNvSpPr txBox="1"/>
          <p:nvPr/>
        </p:nvSpPr>
        <p:spPr>
          <a:xfrm>
            <a:off x="4935057" y="2520924"/>
            <a:ext cx="343363" cy="523220"/>
          </a:xfrm>
          <a:prstGeom prst="rect">
            <a:avLst/>
          </a:prstGeom>
          <a:noFill/>
        </p:spPr>
        <p:txBody>
          <a:bodyPr wrap="square" rtlCol="0">
            <a:spAutoFit/>
          </a:bodyPr>
          <a:lstStyle/>
          <a:p>
            <a:pPr algn="ctr"/>
            <a:r>
              <a:rPr lang="ru-RU" sz="2800" dirty="0">
                <a:solidFill>
                  <a:schemeClr val="bg1"/>
                </a:solidFill>
              </a:rPr>
              <a:t>…</a:t>
            </a:r>
          </a:p>
        </p:txBody>
      </p:sp>
      <p:sp>
        <p:nvSpPr>
          <p:cNvPr id="122" name="TextBox 121">
            <a:extLst>
              <a:ext uri="{FF2B5EF4-FFF2-40B4-BE49-F238E27FC236}">
                <a16:creationId xmlns:a16="http://schemas.microsoft.com/office/drawing/2014/main" id="{4A8C33CF-29E0-41EC-A5C9-C9F06A17E62E}"/>
              </a:ext>
            </a:extLst>
          </p:cNvPr>
          <p:cNvSpPr txBox="1"/>
          <p:nvPr/>
        </p:nvSpPr>
        <p:spPr>
          <a:xfrm>
            <a:off x="4936482" y="5292201"/>
            <a:ext cx="343363" cy="523220"/>
          </a:xfrm>
          <a:prstGeom prst="rect">
            <a:avLst/>
          </a:prstGeom>
          <a:noFill/>
        </p:spPr>
        <p:txBody>
          <a:bodyPr wrap="square" rtlCol="0">
            <a:spAutoFit/>
          </a:bodyPr>
          <a:lstStyle/>
          <a:p>
            <a:pPr algn="ctr"/>
            <a:r>
              <a:rPr lang="ru-RU" sz="2800" dirty="0">
                <a:solidFill>
                  <a:schemeClr val="bg1"/>
                </a:solidFill>
              </a:rPr>
              <a:t>…</a:t>
            </a:r>
          </a:p>
        </p:txBody>
      </p:sp>
      <p:sp>
        <p:nvSpPr>
          <p:cNvPr id="103" name="Овал 102">
            <a:extLst>
              <a:ext uri="{FF2B5EF4-FFF2-40B4-BE49-F238E27FC236}">
                <a16:creationId xmlns:a16="http://schemas.microsoft.com/office/drawing/2014/main" id="{3471E767-8A5A-48D4-BFA0-5DB484CA6EF2}"/>
              </a:ext>
            </a:extLst>
          </p:cNvPr>
          <p:cNvSpPr/>
          <p:nvPr/>
        </p:nvSpPr>
        <p:spPr>
          <a:xfrm>
            <a:off x="4066502" y="3347583"/>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4" name="Овал 103">
            <a:extLst>
              <a:ext uri="{FF2B5EF4-FFF2-40B4-BE49-F238E27FC236}">
                <a16:creationId xmlns:a16="http://schemas.microsoft.com/office/drawing/2014/main" id="{BB68A6DB-D954-4F58-9580-2852A8ECEB16}"/>
              </a:ext>
            </a:extLst>
          </p:cNvPr>
          <p:cNvSpPr/>
          <p:nvPr/>
        </p:nvSpPr>
        <p:spPr>
          <a:xfrm>
            <a:off x="4053312" y="3721076"/>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2" name="Овал 111">
            <a:extLst>
              <a:ext uri="{FF2B5EF4-FFF2-40B4-BE49-F238E27FC236}">
                <a16:creationId xmlns:a16="http://schemas.microsoft.com/office/drawing/2014/main" id="{DD639125-701D-4E50-824C-FF904A1FF8A2}"/>
              </a:ext>
            </a:extLst>
          </p:cNvPr>
          <p:cNvSpPr/>
          <p:nvPr/>
        </p:nvSpPr>
        <p:spPr>
          <a:xfrm>
            <a:off x="4089782" y="4047995"/>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3" name="Овал 112">
            <a:extLst>
              <a:ext uri="{FF2B5EF4-FFF2-40B4-BE49-F238E27FC236}">
                <a16:creationId xmlns:a16="http://schemas.microsoft.com/office/drawing/2014/main" id="{A2D748C0-1F7A-4F1F-B438-8EB58C4718E8}"/>
              </a:ext>
            </a:extLst>
          </p:cNvPr>
          <p:cNvSpPr/>
          <p:nvPr/>
        </p:nvSpPr>
        <p:spPr>
          <a:xfrm>
            <a:off x="4078851" y="4369745"/>
            <a:ext cx="252000" cy="2520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35011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2" grpId="0"/>
      <p:bldP spid="114" grpId="0" animBg="1"/>
      <p:bldP spid="103" grpId="0" animBg="1"/>
      <p:bldP spid="104" grpId="0" animBg="1"/>
      <p:bldP spid="112"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0" name="Picture 2">
            <a:extLst>
              <a:ext uri="{FF2B5EF4-FFF2-40B4-BE49-F238E27FC236}">
                <a16:creationId xmlns:a16="http://schemas.microsoft.com/office/drawing/2014/main" id="{E1A89972-363F-4391-8BC0-154EF6DC0C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Прямая соединительная линия 11">
            <a:extLst>
              <a:ext uri="{FF2B5EF4-FFF2-40B4-BE49-F238E27FC236}">
                <a16:creationId xmlns:a16="http://schemas.microsoft.com/office/drawing/2014/main" id="{E235AC55-2B6F-4178-8775-4065DE601CAD}"/>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Заголовок 1">
            <a:extLst>
              <a:ext uri="{FF2B5EF4-FFF2-40B4-BE49-F238E27FC236}">
                <a16:creationId xmlns:a16="http://schemas.microsoft.com/office/drawing/2014/main" id="{709FAC4F-9B29-4A22-85F0-904987582936}"/>
              </a:ext>
            </a:extLst>
          </p:cNvPr>
          <p:cNvSpPr txBox="1">
            <a:spLocks/>
          </p:cNvSpPr>
          <p:nvPr/>
        </p:nvSpPr>
        <p:spPr>
          <a:xfrm>
            <a:off x="1919536" y="873070"/>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FF40A0EF-10C8-4E89-985F-3C99E1B8D260}"/>
              </a:ext>
            </a:extLst>
          </p:cNvPr>
          <p:cNvSpPr txBox="1"/>
          <p:nvPr/>
        </p:nvSpPr>
        <p:spPr>
          <a:xfrm>
            <a:off x="623392" y="813822"/>
            <a:ext cx="9793088" cy="6001643"/>
          </a:xfrm>
          <a:prstGeom prst="rect">
            <a:avLst/>
          </a:prstGeom>
          <a:noFill/>
        </p:spPr>
        <p:txBody>
          <a:bodyPr wrap="square" rtlCol="0">
            <a:spAutoFit/>
          </a:bodyPr>
          <a:lstStyle/>
          <a:p>
            <a:r>
              <a:rPr lang="ru-RU" sz="2800" dirty="0">
                <a:solidFill>
                  <a:schemeClr val="bg1"/>
                </a:solidFill>
                <a:latin typeface="Verdana" panose="020B0604030504040204" pitchFamily="34" charset="0"/>
                <a:ea typeface="Verdana" panose="020B0604030504040204" pitchFamily="34" charset="0"/>
              </a:rPr>
              <a:t>Коррекция артефактов изображений</a:t>
            </a:r>
          </a:p>
          <a:p>
            <a:pPr marL="914400" lvl="1" indent="-4572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Коррекция яркости</a:t>
            </a:r>
            <a:endParaRPr lang="en-US" sz="2000" dirty="0">
              <a:solidFill>
                <a:schemeClr val="bg1"/>
              </a:solidFill>
              <a:latin typeface="Verdana" panose="020B0604030504040204" pitchFamily="34" charset="0"/>
              <a:ea typeface="Verdana" panose="020B0604030504040204" pitchFamily="34" charset="0"/>
            </a:endParaRPr>
          </a:p>
          <a:p>
            <a:pPr marL="914400" lvl="1" indent="-4572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Шумы на изображении</a:t>
            </a:r>
          </a:p>
          <a:p>
            <a:r>
              <a:rPr lang="ru-RU" sz="2800" dirty="0">
                <a:solidFill>
                  <a:schemeClr val="bg1"/>
                </a:solidFill>
                <a:latin typeface="Verdana" panose="020B0604030504040204" pitchFamily="34" charset="0"/>
                <a:ea typeface="Verdana" panose="020B0604030504040204" pitchFamily="34" charset="0"/>
              </a:rPr>
              <a:t>Фильтры и Свертка</a:t>
            </a:r>
          </a:p>
          <a:p>
            <a:pPr marL="914400" lvl="1" indent="-4572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Свертки дают разную информацию в зависимости от весов</a:t>
            </a:r>
          </a:p>
          <a:p>
            <a:r>
              <a:rPr lang="ru-RU" sz="2800" dirty="0">
                <a:solidFill>
                  <a:schemeClr val="bg1"/>
                </a:solidFill>
                <a:latin typeface="Verdana" panose="020B0604030504040204" pitchFamily="34" charset="0"/>
                <a:ea typeface="Verdana" panose="020B0604030504040204" pitchFamily="34" charset="0"/>
              </a:rPr>
              <a:t>Бинаризация</a:t>
            </a:r>
          </a:p>
          <a:p>
            <a:pPr marL="914400" lvl="1" indent="-4572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Пороговая Бинаризация, Неполная Пороговая Бинаризация</a:t>
            </a:r>
          </a:p>
          <a:p>
            <a:r>
              <a:rPr lang="ru-RU" sz="2800" dirty="0">
                <a:solidFill>
                  <a:schemeClr val="bg1"/>
                </a:solidFill>
                <a:latin typeface="Verdana" panose="020B0604030504040204" pitchFamily="34" charset="0"/>
                <a:ea typeface="Verdana" panose="020B0604030504040204" pitchFamily="34" charset="0"/>
              </a:rPr>
              <a:t>Поиск границ </a:t>
            </a:r>
          </a:p>
          <a:p>
            <a:pPr marL="914400" lvl="1" indent="-4572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Опять производные + Свёртки</a:t>
            </a:r>
            <a:endParaRPr lang="ru-RU" sz="2800" dirty="0">
              <a:solidFill>
                <a:schemeClr val="bg1"/>
              </a:solidFill>
              <a:latin typeface="Verdana" panose="020B0604030504040204" pitchFamily="34" charset="0"/>
              <a:ea typeface="Verdana" panose="020B0604030504040204" pitchFamily="34" charset="0"/>
            </a:endParaRPr>
          </a:p>
          <a:p>
            <a:r>
              <a:rPr lang="ru-RU" sz="2800" dirty="0">
                <a:solidFill>
                  <a:schemeClr val="bg1"/>
                </a:solidFill>
                <a:latin typeface="Verdana" panose="020B0604030504040204" pitchFamily="34" charset="0"/>
                <a:ea typeface="Verdana" panose="020B0604030504040204" pitchFamily="34" charset="0"/>
              </a:rPr>
              <a:t>Сегментация</a:t>
            </a:r>
          </a:p>
          <a:p>
            <a:pPr marL="914400" lvl="1" indent="-457200">
              <a:buFont typeface="Arial" panose="020B0604020202020204" pitchFamily="34" charset="0"/>
              <a:buChar char="•"/>
            </a:pPr>
            <a:r>
              <a:rPr lang="en-US" sz="2000" dirty="0">
                <a:solidFill>
                  <a:schemeClr val="bg1"/>
                </a:solidFill>
                <a:latin typeface="Verdana" panose="020B0604030504040204" pitchFamily="34" charset="0"/>
                <a:ea typeface="Verdana" panose="020B0604030504040204" pitchFamily="34" charset="0"/>
              </a:rPr>
              <a:t>Watershed</a:t>
            </a:r>
          </a:p>
          <a:p>
            <a:r>
              <a:rPr lang="ru-RU" sz="2800" dirty="0">
                <a:solidFill>
                  <a:schemeClr val="bg1"/>
                </a:solidFill>
                <a:latin typeface="Verdana" panose="020B0604030504040204" pitchFamily="34" charset="0"/>
                <a:ea typeface="Verdana" panose="020B0604030504040204" pitchFamily="34" charset="0"/>
              </a:rPr>
              <a:t>Поиск по шаблону</a:t>
            </a:r>
          </a:p>
          <a:p>
            <a:pPr marL="914400" lvl="1" indent="-45720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rPr>
              <a:t>Методы через разницу и через умножение</a:t>
            </a:r>
          </a:p>
          <a:p>
            <a:r>
              <a:rPr lang="ru-RU" sz="2800" dirty="0">
                <a:solidFill>
                  <a:schemeClr val="bg1"/>
                </a:solidFill>
                <a:latin typeface="Verdana" panose="020B0604030504040204" pitchFamily="34" charset="0"/>
                <a:ea typeface="Verdana" panose="020B0604030504040204" pitchFamily="34" charset="0"/>
              </a:rPr>
              <a:t>Признаки изображений</a:t>
            </a:r>
            <a:endParaRPr lang="en-US" sz="2800" dirty="0">
              <a:solidFill>
                <a:schemeClr val="bg1"/>
              </a:solidFill>
              <a:latin typeface="Verdana" panose="020B0604030504040204" pitchFamily="34" charset="0"/>
              <a:ea typeface="Verdana" panose="020B0604030504040204" pitchFamily="34" charset="0"/>
            </a:endParaRPr>
          </a:p>
          <a:p>
            <a:pPr marL="914400" lvl="1" indent="-457200">
              <a:buFont typeface="Arial" panose="020B0604020202020204" pitchFamily="34" charset="0"/>
              <a:buChar char="•"/>
            </a:pPr>
            <a:r>
              <a:rPr lang="ru-RU" sz="2000" dirty="0" err="1">
                <a:solidFill>
                  <a:schemeClr val="bg1"/>
                </a:solidFill>
                <a:latin typeface="Verdana" panose="020B0604030504040204" pitchFamily="34" charset="0"/>
                <a:ea typeface="Verdana" panose="020B0604030504040204" pitchFamily="34" charset="0"/>
              </a:rPr>
              <a:t>Old</a:t>
            </a:r>
            <a:r>
              <a:rPr lang="ru-RU" sz="2000" dirty="0">
                <a:solidFill>
                  <a:schemeClr val="bg1"/>
                </a:solidFill>
                <a:latin typeface="Verdana" panose="020B0604030504040204" pitchFamily="34" charset="0"/>
                <a:ea typeface="Verdana" panose="020B0604030504040204" pitchFamily="34" charset="0"/>
              </a:rPr>
              <a:t> </a:t>
            </a:r>
            <a:r>
              <a:rPr lang="ru-RU" sz="2000" dirty="0" err="1">
                <a:solidFill>
                  <a:schemeClr val="bg1"/>
                </a:solidFill>
                <a:latin typeface="Verdana" panose="020B0604030504040204" pitchFamily="34" charset="0"/>
                <a:ea typeface="Verdana" panose="020B0604030504040204" pitchFamily="34" charset="0"/>
              </a:rPr>
              <a:t>School</a:t>
            </a:r>
            <a:r>
              <a:rPr lang="ru-RU" sz="2000" dirty="0">
                <a:solidFill>
                  <a:schemeClr val="bg1"/>
                </a:solidFill>
                <a:latin typeface="Verdana" panose="020B0604030504040204" pitchFamily="34" charset="0"/>
                <a:ea typeface="Verdana" panose="020B0604030504040204" pitchFamily="34" charset="0"/>
              </a:rPr>
              <a:t> - ищем углы на изображениях</a:t>
            </a:r>
          </a:p>
          <a:p>
            <a:pPr marL="914400" lvl="1" indent="-457200">
              <a:buFont typeface="Arial" panose="020B0604020202020204" pitchFamily="34" charset="0"/>
              <a:buChar char="•"/>
            </a:pPr>
            <a:r>
              <a:rPr lang="ru-RU" sz="2000" dirty="0" err="1">
                <a:solidFill>
                  <a:schemeClr val="bg1"/>
                </a:solidFill>
                <a:latin typeface="Verdana" panose="020B0604030504040204" pitchFamily="34" charset="0"/>
                <a:ea typeface="Verdana" panose="020B0604030504040204" pitchFamily="34" charset="0"/>
              </a:rPr>
              <a:t>Old</a:t>
            </a:r>
            <a:r>
              <a:rPr lang="ru-RU" sz="2000" dirty="0">
                <a:solidFill>
                  <a:schemeClr val="bg1"/>
                </a:solidFill>
                <a:latin typeface="Verdana" panose="020B0604030504040204" pitchFamily="34" charset="0"/>
                <a:ea typeface="Verdana" panose="020B0604030504040204" pitchFamily="34" charset="0"/>
              </a:rPr>
              <a:t> </a:t>
            </a:r>
            <a:r>
              <a:rPr lang="ru-RU" sz="2000" dirty="0" err="1">
                <a:solidFill>
                  <a:schemeClr val="bg1"/>
                </a:solidFill>
                <a:latin typeface="Verdana" panose="020B0604030504040204" pitchFamily="34" charset="0"/>
                <a:ea typeface="Verdana" panose="020B0604030504040204" pitchFamily="34" charset="0"/>
              </a:rPr>
              <a:t>School</a:t>
            </a:r>
            <a:r>
              <a:rPr lang="ru-RU" sz="2000" dirty="0">
                <a:solidFill>
                  <a:schemeClr val="bg1"/>
                </a:solidFill>
                <a:latin typeface="Verdana" panose="020B0604030504040204" pitchFamily="34" charset="0"/>
                <a:ea typeface="Verdana" panose="020B0604030504040204" pitchFamily="34" charset="0"/>
              </a:rPr>
              <a:t> – признаки на фильтрах Хаара</a:t>
            </a:r>
          </a:p>
        </p:txBody>
      </p:sp>
      <p:sp>
        <p:nvSpPr>
          <p:cNvPr id="15" name="Заголовок 1">
            <a:extLst>
              <a:ext uri="{FF2B5EF4-FFF2-40B4-BE49-F238E27FC236}">
                <a16:creationId xmlns:a16="http://schemas.microsoft.com/office/drawing/2014/main" id="{4284B33E-4FF8-47CA-A8F1-4E0DC78F32C1}"/>
              </a:ext>
            </a:extLst>
          </p:cNvPr>
          <p:cNvSpPr>
            <a:spLocks noGrp="1"/>
          </p:cNvSpPr>
          <p:nvPr>
            <p:ph type="title"/>
          </p:nvPr>
        </p:nvSpPr>
        <p:spPr>
          <a:xfrm>
            <a:off x="1991544" y="41867"/>
            <a:ext cx="79208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В предыдущей серии</a:t>
            </a:r>
          </a:p>
        </p:txBody>
      </p:sp>
    </p:spTree>
    <p:extLst>
      <p:ext uri="{BB962C8B-B14F-4D97-AF65-F5344CB8AC3E}">
        <p14:creationId xmlns:p14="http://schemas.microsoft.com/office/powerpoint/2010/main" val="2841076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6" name="Овал 45">
            <a:extLst>
              <a:ext uri="{FF2B5EF4-FFF2-40B4-BE49-F238E27FC236}">
                <a16:creationId xmlns:a16="http://schemas.microsoft.com/office/drawing/2014/main" id="{BDB0A34F-B4F0-4719-9BE1-1A2143E80623}"/>
              </a:ext>
            </a:extLst>
          </p:cNvPr>
          <p:cNvSpPr/>
          <p:nvPr/>
        </p:nvSpPr>
        <p:spPr>
          <a:xfrm>
            <a:off x="3907465" y="1418515"/>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7" name="Прямая соединительная линия 46">
            <a:extLst>
              <a:ext uri="{FF2B5EF4-FFF2-40B4-BE49-F238E27FC236}">
                <a16:creationId xmlns:a16="http://schemas.microsoft.com/office/drawing/2014/main" id="{B92BE3AA-D17D-4774-AAFC-4AC8EA8CC1DE}"/>
              </a:ext>
            </a:extLst>
          </p:cNvPr>
          <p:cNvCxnSpPr>
            <a:cxnSpLocks/>
          </p:cNvCxnSpPr>
          <p:nvPr/>
        </p:nvCxnSpPr>
        <p:spPr>
          <a:xfrm>
            <a:off x="4150998" y="2581868"/>
            <a:ext cx="720080" cy="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E06BFF2-9072-406B-90E4-777A0FC96982}"/>
                  </a:ext>
                </a:extLst>
              </p:cNvPr>
              <p:cNvSpPr txBox="1"/>
              <p:nvPr/>
            </p:nvSpPr>
            <p:spPr>
              <a:xfrm>
                <a:off x="4699553" y="1324016"/>
                <a:ext cx="7632848" cy="684033"/>
              </a:xfrm>
              <a:prstGeom prst="rect">
                <a:avLst/>
              </a:prstGeom>
              <a:noFill/>
            </p:spPr>
            <p:txBody>
              <a:bodyPr wrap="square" rtlCol="0">
                <a:spAutoFit/>
              </a:bodyPr>
              <a:lstStyle/>
              <a:p>
                <a:pPr algn="ctr"/>
                <a14:m>
                  <m:oMath xmlns:m="http://schemas.openxmlformats.org/officeDocument/2006/math">
                    <m:sSubSup>
                      <m:sSubSupPr>
                        <m:ctrlPr>
                          <a:rPr lang="en-US" sz="2800" i="1" smtClean="0">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𝑗</m:t>
                        </m:r>
                      </m:sub>
                      <m:sup>
                        <m:d>
                          <m:dPr>
                            <m:ctrlPr>
                              <a:rPr lang="en-US" sz="2800" i="1">
                                <a:solidFill>
                                  <a:schemeClr val="bg1"/>
                                </a:solidFill>
                                <a:latin typeface="Cambria Math" panose="02040503050406030204" pitchFamily="18" charset="0"/>
                              </a:rPr>
                            </m:ctrlPr>
                          </m:dPr>
                          <m:e>
                            <m:r>
                              <m:rPr>
                                <m:sty m:val="p"/>
                              </m:rPr>
                              <a:rPr lang="en-US" sz="2800" b="0" i="0" smtClean="0">
                                <a:solidFill>
                                  <a:schemeClr val="bg1"/>
                                </a:solidFill>
                                <a:latin typeface="Cambria Math" panose="02040503050406030204" pitchFamily="18" charset="0"/>
                              </a:rPr>
                              <m:t>n</m:t>
                            </m:r>
                          </m:e>
                        </m:d>
                      </m:sup>
                    </m:sSubSup>
                    <m:r>
                      <a:rPr lang="en-US" sz="2800" i="1">
                        <a:solidFill>
                          <a:schemeClr val="bg1"/>
                        </a:solidFill>
                        <a:latin typeface="Cambria Math" panose="02040503050406030204" pitchFamily="18" charset="0"/>
                      </a:rPr>
                      <m:t> </m:t>
                    </m:r>
                  </m:oMath>
                </a14:m>
                <a:r>
                  <a:rPr lang="ru-RU" sz="2800" dirty="0">
                    <a:solidFill>
                      <a:schemeClr val="bg1"/>
                    </a:solidFill>
                  </a:rPr>
                  <a:t>сумма (по </a:t>
                </a:r>
                <a14:m>
                  <m:oMath xmlns:m="http://schemas.openxmlformats.org/officeDocument/2006/math">
                    <m:r>
                      <a:rPr lang="en-US" sz="2800" i="1" dirty="0">
                        <a:solidFill>
                          <a:schemeClr val="bg1"/>
                        </a:solidFill>
                        <a:latin typeface="Cambria Math" panose="02040503050406030204" pitchFamily="18" charset="0"/>
                      </a:rPr>
                      <m:t>𝑖</m:t>
                    </m:r>
                  </m:oMath>
                </a14:m>
                <a:r>
                  <a:rPr lang="ru-RU" sz="2800" dirty="0">
                    <a:solidFill>
                      <a:schemeClr val="bg1"/>
                    </a:solidFill>
                  </a:rPr>
                  <a:t>) всех входных нейронов </a:t>
                </a:r>
                <a14:m>
                  <m:oMath xmlns:m="http://schemas.openxmlformats.org/officeDocument/2006/math">
                    <m:sSubSup>
                      <m:sSubSupPr>
                        <m:ctrlPr>
                          <a:rPr lang="en-US" sz="2800" b="0" i="1" smtClean="0">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𝑖</m:t>
                        </m:r>
                      </m:sub>
                      <m:sup>
                        <m:d>
                          <m:dPr>
                            <m:ctrlPr>
                              <a:rPr lang="en-US" sz="2800" b="0" i="1" smtClean="0">
                                <a:solidFill>
                                  <a:schemeClr val="bg1"/>
                                </a:solidFill>
                                <a:latin typeface="Cambria Math" panose="02040503050406030204" pitchFamily="18" charset="0"/>
                              </a:rPr>
                            </m:ctrlPr>
                          </m:dPr>
                          <m:e>
                            <m:r>
                              <m:rPr>
                                <m:sty m:val="p"/>
                              </m:rPr>
                              <a:rPr lang="en-US" sz="2800" b="0" i="0" smtClean="0">
                                <a:solidFill>
                                  <a:schemeClr val="bg1"/>
                                </a:solidFill>
                                <a:latin typeface="Cambria Math" panose="02040503050406030204" pitchFamily="18" charset="0"/>
                              </a:rPr>
                              <m:t>n</m:t>
                            </m:r>
                            <m:r>
                              <a:rPr lang="ru-RU" sz="2800" b="0" i="0" smtClean="0">
                                <a:solidFill>
                                  <a:schemeClr val="bg1"/>
                                </a:solidFill>
                                <a:latin typeface="Cambria Math" panose="02040503050406030204" pitchFamily="18" charset="0"/>
                              </a:rPr>
                              <m:t>−1</m:t>
                            </m:r>
                          </m:e>
                        </m:d>
                      </m:sup>
                    </m:sSubSup>
                  </m:oMath>
                </a14:m>
                <a:endParaRPr lang="ru-RU" sz="2800" baseline="-25000" dirty="0">
                  <a:solidFill>
                    <a:schemeClr val="bg1"/>
                  </a:solidFill>
                </a:endParaRPr>
              </a:p>
            </p:txBody>
          </p:sp>
        </mc:Choice>
        <mc:Fallback xmlns="">
          <p:sp>
            <p:nvSpPr>
              <p:cNvPr id="49" name="TextBox 48">
                <a:extLst>
                  <a:ext uri="{FF2B5EF4-FFF2-40B4-BE49-F238E27FC236}">
                    <a16:creationId xmlns:a16="http://schemas.microsoft.com/office/drawing/2014/main" id="{4E06BFF2-9072-406B-90E4-777A0FC96982}"/>
                  </a:ext>
                </a:extLst>
              </p:cNvPr>
              <p:cNvSpPr txBox="1">
                <a:spLocks noRot="1" noChangeAspect="1" noMove="1" noResize="1" noEditPoints="1" noAdjustHandles="1" noChangeArrowheads="1" noChangeShapeType="1" noTextEdit="1"/>
              </p:cNvSpPr>
              <p:nvPr/>
            </p:nvSpPr>
            <p:spPr>
              <a:xfrm>
                <a:off x="4699553" y="1324016"/>
                <a:ext cx="7632848" cy="684033"/>
              </a:xfrm>
              <a:prstGeom prst="rect">
                <a:avLst/>
              </a:prstGeom>
              <a:blipFill>
                <a:blip r:embed="rId4"/>
                <a:stretch>
                  <a:fillRect b="-1517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0" name="Прямоугольник 49">
                <a:extLst>
                  <a:ext uri="{FF2B5EF4-FFF2-40B4-BE49-F238E27FC236}">
                    <a16:creationId xmlns:a16="http://schemas.microsoft.com/office/drawing/2014/main" id="{986433B0-A91A-48F2-B2CA-3F80C47C662A}"/>
                  </a:ext>
                </a:extLst>
              </p:cNvPr>
              <p:cNvSpPr/>
              <p:nvPr/>
            </p:nvSpPr>
            <p:spPr>
              <a:xfrm>
                <a:off x="5490252" y="2310800"/>
                <a:ext cx="4811895" cy="542136"/>
              </a:xfrm>
              <a:prstGeom prst="rect">
                <a:avLst/>
              </a:prstGeom>
            </p:spPr>
            <p:txBody>
              <a:bodyPr wrap="none">
                <a:spAutoFit/>
              </a:bodyPr>
              <a:lstStyle/>
              <a:p>
                <a:pPr algn="ctr"/>
                <a:r>
                  <a:rPr lang="ru-RU" sz="2800" dirty="0">
                    <a:solidFill>
                      <a:schemeClr val="bg1"/>
                    </a:solidFill>
                  </a:rPr>
                  <a:t>не только связь, но и веса </a:t>
                </a:r>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𝑤</m:t>
                        </m:r>
                      </m:e>
                      <m:sub>
                        <m:r>
                          <a:rPr lang="en-US" sz="2800" b="0" i="1" smtClean="0">
                            <a:solidFill>
                              <a:schemeClr val="bg1"/>
                            </a:solidFill>
                            <a:latin typeface="Cambria Math" panose="02040503050406030204" pitchFamily="18" charset="0"/>
                          </a:rPr>
                          <m:t>𝑛</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𝑖</m:t>
                        </m:r>
                      </m:sub>
                    </m:sSub>
                  </m:oMath>
                </a14:m>
                <a:endParaRPr lang="ru-RU" sz="2800" baseline="-25000" dirty="0">
                  <a:solidFill>
                    <a:schemeClr val="bg1"/>
                  </a:solidFill>
                </a:endParaRPr>
              </a:p>
            </p:txBody>
          </p:sp>
        </mc:Choice>
        <mc:Fallback xmlns="">
          <p:sp>
            <p:nvSpPr>
              <p:cNvPr id="50" name="Прямоугольник 49">
                <a:extLst>
                  <a:ext uri="{FF2B5EF4-FFF2-40B4-BE49-F238E27FC236}">
                    <a16:creationId xmlns:a16="http://schemas.microsoft.com/office/drawing/2014/main" id="{986433B0-A91A-48F2-B2CA-3F80C47C662A}"/>
                  </a:ext>
                </a:extLst>
              </p:cNvPr>
              <p:cNvSpPr>
                <a:spLocks noRot="1" noChangeAspect="1" noMove="1" noResize="1" noEditPoints="1" noAdjustHandles="1" noChangeArrowheads="1" noChangeShapeType="1" noTextEdit="1"/>
              </p:cNvSpPr>
              <p:nvPr/>
            </p:nvSpPr>
            <p:spPr>
              <a:xfrm>
                <a:off x="5490252" y="2310800"/>
                <a:ext cx="4811895" cy="542136"/>
              </a:xfrm>
              <a:prstGeom prst="rect">
                <a:avLst/>
              </a:prstGeom>
              <a:blipFill>
                <a:blip r:embed="rId5"/>
                <a:stretch>
                  <a:fillRect l="-2281" t="-10112" b="-280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a:extLst>
                  <a:ext uri="{FF2B5EF4-FFF2-40B4-BE49-F238E27FC236}">
                    <a16:creationId xmlns:a16="http://schemas.microsoft.com/office/drawing/2014/main" id="{36BB785C-6E61-4FAB-88C4-037344890128}"/>
                  </a:ext>
                </a:extLst>
              </p:cNvPr>
              <p:cNvSpPr/>
              <p:nvPr/>
            </p:nvSpPr>
            <p:spPr>
              <a:xfrm>
                <a:off x="3791744" y="4149080"/>
                <a:ext cx="4183068" cy="1384995"/>
              </a:xfrm>
              <a:prstGeom prst="rect">
                <a:avLst/>
              </a:prstGeom>
            </p:spPr>
            <p:txBody>
              <a:bodyPr wrap="none">
                <a:spAutoFit/>
              </a:bodyPr>
              <a:lstStyle/>
              <a:p>
                <a14:m>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𝑏</m:t>
                        </m:r>
                      </m:e>
                      <m:sub>
                        <m:r>
                          <a:rPr lang="en-US" sz="2800" b="0" i="1" smtClean="0">
                            <a:solidFill>
                              <a:schemeClr val="bg1"/>
                            </a:solidFill>
                            <a:latin typeface="Cambria Math" panose="02040503050406030204" pitchFamily="18" charset="0"/>
                          </a:rPr>
                          <m:t>𝑛</m:t>
                        </m:r>
                      </m:sub>
                    </m:sSub>
                  </m:oMath>
                </a14:m>
                <a:r>
                  <a:rPr lang="en-US" sz="2800" dirty="0">
                    <a:solidFill>
                      <a:schemeClr val="bg1"/>
                    </a:solidFill>
                  </a:rPr>
                  <a:t> </a:t>
                </a:r>
                <a:r>
                  <a:rPr lang="ru-RU" sz="2800" dirty="0">
                    <a:solidFill>
                      <a:schemeClr val="bg1"/>
                    </a:solidFill>
                  </a:rPr>
                  <a:t>значит </a:t>
                </a:r>
                <a:r>
                  <a:rPr lang="en-US" sz="2800" dirty="0">
                    <a:solidFill>
                      <a:schemeClr val="bg1"/>
                    </a:solidFill>
                  </a:rPr>
                  <a:t>“bias” </a:t>
                </a:r>
              </a:p>
              <a:p>
                <a:r>
                  <a:rPr lang="en-US" sz="2800" dirty="0">
                    <a:solidFill>
                      <a:schemeClr val="bg1"/>
                    </a:solidFill>
                  </a:rPr>
                  <a:t>(</a:t>
                </a:r>
                <a:r>
                  <a:rPr lang="ru-RU" sz="2800" dirty="0">
                    <a:solidFill>
                      <a:schemeClr val="bg1"/>
                    </a:solidFill>
                  </a:rPr>
                  <a:t>предвзятость, смещение)</a:t>
                </a:r>
                <a:endParaRPr lang="en-US" sz="2800" dirty="0">
                  <a:solidFill>
                    <a:schemeClr val="bg1"/>
                  </a:solidFill>
                </a:endParaRPr>
              </a:p>
              <a:p>
                <a:r>
                  <a:rPr lang="ru-RU" sz="2800" dirty="0">
                    <a:solidFill>
                      <a:schemeClr val="bg1"/>
                    </a:solidFill>
                  </a:rPr>
                  <a:t>Независимый элемент</a:t>
                </a:r>
              </a:p>
            </p:txBody>
          </p:sp>
        </mc:Choice>
        <mc:Fallback xmlns="">
          <p:sp>
            <p:nvSpPr>
              <p:cNvPr id="5" name="Прямоугольник 4">
                <a:extLst>
                  <a:ext uri="{FF2B5EF4-FFF2-40B4-BE49-F238E27FC236}">
                    <a16:creationId xmlns:a16="http://schemas.microsoft.com/office/drawing/2014/main" id="{36BB785C-6E61-4FAB-88C4-037344890128}"/>
                  </a:ext>
                </a:extLst>
              </p:cNvPr>
              <p:cNvSpPr>
                <a:spLocks noRot="1" noChangeAspect="1" noMove="1" noResize="1" noEditPoints="1" noAdjustHandles="1" noChangeArrowheads="1" noChangeShapeType="1" noTextEdit="1"/>
              </p:cNvSpPr>
              <p:nvPr/>
            </p:nvSpPr>
            <p:spPr>
              <a:xfrm>
                <a:off x="3791744" y="4149080"/>
                <a:ext cx="4183068" cy="1384995"/>
              </a:xfrm>
              <a:prstGeom prst="rect">
                <a:avLst/>
              </a:prstGeom>
              <a:blipFill>
                <a:blip r:embed="rId7"/>
                <a:stretch>
                  <a:fillRect l="-2915" t="-4405" r="-1895" b="-1189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a:extLst>
                  <a:ext uri="{FF2B5EF4-FFF2-40B4-BE49-F238E27FC236}">
                    <a16:creationId xmlns:a16="http://schemas.microsoft.com/office/drawing/2014/main" id="{9D53543F-532E-441F-8110-FA49C10E1F38}"/>
                  </a:ext>
                </a:extLst>
              </p:cNvPr>
              <p:cNvSpPr/>
              <p:nvPr/>
            </p:nvSpPr>
            <p:spPr>
              <a:xfrm>
                <a:off x="3128057" y="3523740"/>
                <a:ext cx="1035475" cy="768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a:solidFill>
                                <a:schemeClr val="bg1"/>
                              </a:solidFill>
                              <a:latin typeface="Cambria Math" panose="02040503050406030204" pitchFamily="18" charset="0"/>
                            </a:rPr>
                          </m:ctrlPr>
                        </m:sSubSupPr>
                        <m:e>
                          <m:r>
                            <m:rPr>
                              <m:sty m:val="p"/>
                            </m:rPr>
                            <a:rPr lang="en-US" sz="3200" smtClean="0">
                              <a:solidFill>
                                <a:schemeClr val="bg1"/>
                              </a:solidFill>
                              <a:latin typeface="Cambria Math" panose="02040503050406030204" pitchFamily="18" charset="0"/>
                            </a:rPr>
                            <m:t>x</m:t>
                          </m:r>
                        </m:e>
                        <m:sub>
                          <m:r>
                            <a:rPr lang="en-US" sz="3200" i="1">
                              <a:solidFill>
                                <a:schemeClr val="bg1"/>
                              </a:solidFill>
                              <a:latin typeface="Cambria Math" panose="02040503050406030204" pitchFamily="18" charset="0"/>
                            </a:rPr>
                            <m:t>𝑗</m:t>
                          </m:r>
                        </m:sub>
                        <m:sup>
                          <m:d>
                            <m:dPr>
                              <m:ctrlPr>
                                <a:rPr lang="en-US" sz="3200" i="1">
                                  <a:solidFill>
                                    <a:schemeClr val="bg1"/>
                                  </a:solidFill>
                                  <a:latin typeface="Cambria Math" panose="02040503050406030204" pitchFamily="18" charset="0"/>
                                </a:rPr>
                              </m:ctrlPr>
                            </m:dPr>
                            <m:e>
                              <m:r>
                                <m:rPr>
                                  <m:sty m:val="p"/>
                                </m:rPr>
                                <a:rPr lang="en-US" sz="3200">
                                  <a:solidFill>
                                    <a:schemeClr val="bg1"/>
                                  </a:solidFill>
                                  <a:latin typeface="Cambria Math" panose="02040503050406030204" pitchFamily="18" charset="0"/>
                                </a:rPr>
                                <m:t>n</m:t>
                              </m:r>
                            </m:e>
                          </m:d>
                        </m:sup>
                      </m:sSubSup>
                      <m:r>
                        <a:rPr lang="en-US" sz="3200" i="1">
                          <a:solidFill>
                            <a:schemeClr val="bg1"/>
                          </a:solidFill>
                          <a:latin typeface="Cambria Math" panose="02040503050406030204" pitchFamily="18" charset="0"/>
                        </a:rPr>
                        <m:t> </m:t>
                      </m:r>
                    </m:oMath>
                  </m:oMathPara>
                </a14:m>
                <a:endParaRPr lang="ru-RU" sz="3200" dirty="0"/>
              </a:p>
            </p:txBody>
          </p:sp>
        </mc:Choice>
        <mc:Fallback xmlns="">
          <p:sp>
            <p:nvSpPr>
              <p:cNvPr id="6" name="Прямоугольник 5">
                <a:extLst>
                  <a:ext uri="{FF2B5EF4-FFF2-40B4-BE49-F238E27FC236}">
                    <a16:creationId xmlns:a16="http://schemas.microsoft.com/office/drawing/2014/main" id="{9D53543F-532E-441F-8110-FA49C10E1F38}"/>
                  </a:ext>
                </a:extLst>
              </p:cNvPr>
              <p:cNvSpPr>
                <a:spLocks noRot="1" noChangeAspect="1" noMove="1" noResize="1" noEditPoints="1" noAdjustHandles="1" noChangeArrowheads="1" noChangeShapeType="1" noTextEdit="1"/>
              </p:cNvSpPr>
              <p:nvPr/>
            </p:nvSpPr>
            <p:spPr>
              <a:xfrm>
                <a:off x="3128057" y="3523740"/>
                <a:ext cx="1035475" cy="76848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9DE071A9-FD8E-4352-BF82-B5928AD42C6A}"/>
                  </a:ext>
                </a:extLst>
              </p:cNvPr>
              <p:cNvSpPr/>
              <p:nvPr/>
            </p:nvSpPr>
            <p:spPr>
              <a:xfrm>
                <a:off x="-172896" y="3436321"/>
                <a:ext cx="1336841" cy="712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solidFill>
                                <a:schemeClr val="bg1"/>
                              </a:solidFill>
                              <a:latin typeface="Cambria Math" panose="02040503050406030204" pitchFamily="18" charset="0"/>
                            </a:rPr>
                          </m:ctrlPr>
                        </m:sSubSupPr>
                        <m:e>
                          <m:r>
                            <m:rPr>
                              <m:sty m:val="p"/>
                            </m:rPr>
                            <a:rPr lang="en-US" sz="3200" smtClean="0">
                              <a:solidFill>
                                <a:schemeClr val="bg1"/>
                              </a:solidFill>
                              <a:latin typeface="Cambria Math" panose="02040503050406030204" pitchFamily="18" charset="0"/>
                            </a:rPr>
                            <m:t>x</m:t>
                          </m:r>
                        </m:e>
                        <m:sub>
                          <m:r>
                            <a:rPr lang="en-US" sz="3200" i="1">
                              <a:solidFill>
                                <a:schemeClr val="bg1"/>
                              </a:solidFill>
                              <a:latin typeface="Cambria Math" panose="02040503050406030204" pitchFamily="18" charset="0"/>
                            </a:rPr>
                            <m:t>𝑖</m:t>
                          </m:r>
                        </m:sub>
                        <m:sup>
                          <m:d>
                            <m:dPr>
                              <m:ctrlPr>
                                <a:rPr lang="en-US" sz="3200" i="1">
                                  <a:solidFill>
                                    <a:schemeClr val="bg1"/>
                                  </a:solidFill>
                                  <a:latin typeface="Cambria Math" panose="02040503050406030204" pitchFamily="18" charset="0"/>
                                </a:rPr>
                              </m:ctrlPr>
                            </m:dPr>
                            <m:e>
                              <m:r>
                                <m:rPr>
                                  <m:sty m:val="p"/>
                                </m:rPr>
                                <a:rPr lang="en-US" sz="3200">
                                  <a:solidFill>
                                    <a:schemeClr val="bg1"/>
                                  </a:solidFill>
                                  <a:latin typeface="Cambria Math" panose="02040503050406030204" pitchFamily="18" charset="0"/>
                                </a:rPr>
                                <m:t>n</m:t>
                              </m:r>
                              <m:r>
                                <a:rPr lang="ru-RU" sz="3200" b="0" i="0" smtClean="0">
                                  <a:solidFill>
                                    <a:schemeClr val="bg1"/>
                                  </a:solidFill>
                                  <a:latin typeface="Cambria Math" panose="02040503050406030204" pitchFamily="18" charset="0"/>
                                </a:rPr>
                                <m:t>−1</m:t>
                              </m:r>
                            </m:e>
                          </m:d>
                        </m:sup>
                      </m:sSubSup>
                    </m:oMath>
                  </m:oMathPara>
                </a14:m>
                <a:endParaRPr lang="ru-RU" sz="3200" dirty="0"/>
              </a:p>
            </p:txBody>
          </p:sp>
        </mc:Choice>
        <mc:Fallback xmlns="">
          <p:sp>
            <p:nvSpPr>
              <p:cNvPr id="9" name="Прямоугольник 8">
                <a:extLst>
                  <a:ext uri="{FF2B5EF4-FFF2-40B4-BE49-F238E27FC236}">
                    <a16:creationId xmlns:a16="http://schemas.microsoft.com/office/drawing/2014/main" id="{9DE071A9-FD8E-4352-BF82-B5928AD42C6A}"/>
                  </a:ext>
                </a:extLst>
              </p:cNvPr>
              <p:cNvSpPr>
                <a:spLocks noRot="1" noChangeAspect="1" noMove="1" noResize="1" noEditPoints="1" noAdjustHandles="1" noChangeArrowheads="1" noChangeShapeType="1" noTextEdit="1"/>
              </p:cNvSpPr>
              <p:nvPr/>
            </p:nvSpPr>
            <p:spPr>
              <a:xfrm>
                <a:off x="-172896" y="3436321"/>
                <a:ext cx="1336841" cy="712759"/>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8DA2E4C-B9CB-4588-BE52-5EEA5489337E}"/>
                  </a:ext>
                </a:extLst>
              </p:cNvPr>
              <p:cNvSpPr txBox="1"/>
              <p:nvPr/>
            </p:nvSpPr>
            <p:spPr>
              <a:xfrm>
                <a:off x="3791744" y="2852936"/>
                <a:ext cx="7183827" cy="553613"/>
              </a:xfrm>
              <a:prstGeom prst="rect">
                <a:avLst/>
              </a:prstGeom>
              <a:noFill/>
            </p:spPr>
            <p:txBody>
              <a:bodyPr wrap="square" rtlCol="0">
                <a:spAutoFit/>
              </a:bodyPr>
              <a:lstStyle/>
              <a:p>
                <a:pPr algn="ctr"/>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𝑛</m:t>
                        </m:r>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Sup>
                      <m:sSubSupPr>
                        <m:ctrlPr>
                          <a:rPr lang="en-US" sz="2400" i="1">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1</m:t>
                        </m:r>
                      </m:sub>
                      <m:sup>
                        <m:d>
                          <m:dPr>
                            <m:ctrlPr>
                              <a:rPr lang="en-US" sz="2400" i="1">
                                <a:solidFill>
                                  <a:schemeClr val="bg1"/>
                                </a:solidFill>
                                <a:latin typeface="Cambria Math" panose="02040503050406030204" pitchFamily="18" charset="0"/>
                              </a:rPr>
                            </m:ctrlPr>
                          </m:dPr>
                          <m:e>
                            <m:r>
                              <m:rPr>
                                <m:sty m:val="p"/>
                              </m:rPr>
                              <a:rPr lang="en-US" sz="2400">
                                <a:solidFill>
                                  <a:schemeClr val="bg1"/>
                                </a:solidFill>
                                <a:latin typeface="Cambria Math" panose="02040503050406030204" pitchFamily="18" charset="0"/>
                              </a:rPr>
                              <m:t>n</m:t>
                            </m:r>
                          </m:e>
                        </m:d>
                      </m:sup>
                    </m:sSubSup>
                  </m:oMath>
                </a14:m>
                <a:r>
                  <a:rPr lang="en-US" sz="2400" baseline="-25000" dirty="0">
                    <a:solidFill>
                      <a:schemeClr val="bg1"/>
                    </a:solidFill>
                  </a:rPr>
                  <a:t> </a:t>
                </a:r>
                <a:r>
                  <a:rPr lang="en-US" sz="2400" dirty="0">
                    <a:solidFill>
                      <a:schemeClr val="bg1"/>
                    </a:solidFill>
                  </a:rPr>
                  <a:t>+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𝑛</m:t>
                        </m:r>
                        <m:r>
                          <a:rPr lang="en-US" sz="2400" i="1">
                            <a:solidFill>
                              <a:schemeClr val="bg1"/>
                            </a:solidFill>
                            <a:latin typeface="Cambria Math" panose="02040503050406030204" pitchFamily="18" charset="0"/>
                          </a:rPr>
                          <m:t>,2</m:t>
                        </m:r>
                      </m:sub>
                    </m:sSub>
                    <m:r>
                      <a:rPr lang="en-US" sz="2400" i="1">
                        <a:solidFill>
                          <a:schemeClr val="bg1"/>
                        </a:solidFill>
                        <a:latin typeface="Cambria Math" panose="02040503050406030204" pitchFamily="18" charset="0"/>
                      </a:rPr>
                      <m:t> </m:t>
                    </m:r>
                    <m:sSubSup>
                      <m:sSubSupPr>
                        <m:ctrlPr>
                          <a:rPr lang="en-US" sz="2400" i="1">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2</m:t>
                        </m:r>
                      </m:sub>
                      <m:sup>
                        <m:d>
                          <m:dPr>
                            <m:ctrlPr>
                              <a:rPr lang="en-US" sz="2400" i="1">
                                <a:solidFill>
                                  <a:schemeClr val="bg1"/>
                                </a:solidFill>
                                <a:latin typeface="Cambria Math" panose="02040503050406030204" pitchFamily="18" charset="0"/>
                              </a:rPr>
                            </m:ctrlPr>
                          </m:dPr>
                          <m:e>
                            <m:r>
                              <m:rPr>
                                <m:sty m:val="p"/>
                              </m:rPr>
                              <a:rPr lang="en-US" sz="2400">
                                <a:solidFill>
                                  <a:schemeClr val="bg1"/>
                                </a:solidFill>
                                <a:latin typeface="Cambria Math" panose="02040503050406030204" pitchFamily="18" charset="0"/>
                              </a:rPr>
                              <m:t>n</m:t>
                            </m:r>
                          </m:e>
                        </m:d>
                      </m:sup>
                    </m:sSubSup>
                  </m:oMath>
                </a14:m>
                <a:r>
                  <a:rPr lang="en-US" sz="2400" baseline="-25000" dirty="0">
                    <a:solidFill>
                      <a:schemeClr val="bg1"/>
                    </a:solidFill>
                  </a:rPr>
                  <a:t> </a:t>
                </a:r>
                <a:r>
                  <a:rPr lang="en-US" sz="2400" dirty="0">
                    <a:solidFill>
                      <a:schemeClr val="bg1"/>
                    </a:solidFill>
                  </a:rPr>
                  <a:t>+…+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𝑛</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𝑁</m:t>
                        </m:r>
                        <m:r>
                          <a:rPr lang="en-US" sz="2400" b="0" i="1" smtClean="0">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 </m:t>
                    </m:r>
                    <m:sSubSup>
                      <m:sSubSupPr>
                        <m:ctrlPr>
                          <a:rPr lang="en-US" sz="2400" i="1">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𝑁</m:t>
                        </m:r>
                        <m:r>
                          <a:rPr lang="en-US" sz="2400" b="0" i="1" smtClean="0">
                            <a:solidFill>
                              <a:schemeClr val="bg1"/>
                            </a:solidFill>
                            <a:latin typeface="Cambria Math" panose="02040503050406030204" pitchFamily="18" charset="0"/>
                          </a:rPr>
                          <m:t>−1</m:t>
                        </m:r>
                      </m:sub>
                      <m:sup>
                        <m:d>
                          <m:dPr>
                            <m:ctrlPr>
                              <a:rPr lang="en-US" sz="2400" i="1">
                                <a:solidFill>
                                  <a:schemeClr val="bg1"/>
                                </a:solidFill>
                                <a:latin typeface="Cambria Math" panose="02040503050406030204" pitchFamily="18" charset="0"/>
                              </a:rPr>
                            </m:ctrlPr>
                          </m:dPr>
                          <m:e>
                            <m:r>
                              <m:rPr>
                                <m:sty m:val="p"/>
                              </m:rPr>
                              <a:rPr lang="en-US" sz="2400">
                                <a:solidFill>
                                  <a:schemeClr val="bg1"/>
                                </a:solidFill>
                                <a:latin typeface="Cambria Math" panose="02040503050406030204" pitchFamily="18" charset="0"/>
                              </a:rPr>
                              <m:t>n</m:t>
                            </m:r>
                          </m:e>
                        </m:d>
                      </m:sup>
                    </m:sSubSup>
                  </m:oMath>
                </a14:m>
                <a:r>
                  <a:rPr lang="en-US" sz="2400" dirty="0">
                    <a:solidFill>
                      <a:schemeClr val="bg1"/>
                    </a:solidFill>
                  </a:rPr>
                  <a:t> +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𝑛</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𝑁</m:t>
                        </m:r>
                      </m:sub>
                    </m:sSub>
                    <m:r>
                      <a:rPr lang="en-US" sz="2400" i="1">
                        <a:solidFill>
                          <a:schemeClr val="bg1"/>
                        </a:solidFill>
                        <a:latin typeface="Cambria Math" panose="02040503050406030204" pitchFamily="18" charset="0"/>
                      </a:rPr>
                      <m:t> </m:t>
                    </m:r>
                    <m:sSubSup>
                      <m:sSubSupPr>
                        <m:ctrlPr>
                          <a:rPr lang="en-US" sz="2400" i="1">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𝑁</m:t>
                        </m:r>
                      </m:sub>
                      <m:sup>
                        <m:d>
                          <m:dPr>
                            <m:ctrlPr>
                              <a:rPr lang="en-US" sz="2400" i="1">
                                <a:solidFill>
                                  <a:schemeClr val="bg1"/>
                                </a:solidFill>
                                <a:latin typeface="Cambria Math" panose="02040503050406030204" pitchFamily="18" charset="0"/>
                              </a:rPr>
                            </m:ctrlPr>
                          </m:dPr>
                          <m:e>
                            <m:r>
                              <m:rPr>
                                <m:sty m:val="p"/>
                              </m:rPr>
                              <a:rPr lang="en-US" sz="2400">
                                <a:solidFill>
                                  <a:schemeClr val="bg1"/>
                                </a:solidFill>
                                <a:latin typeface="Cambria Math" panose="02040503050406030204" pitchFamily="18" charset="0"/>
                              </a:rPr>
                              <m:t>n</m:t>
                            </m:r>
                          </m:e>
                        </m:d>
                      </m:sup>
                    </m:sSubSup>
                    <m:r>
                      <a:rPr lang="ru-RU"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𝑏</m:t>
                        </m:r>
                      </m:e>
                      <m:sub>
                        <m:r>
                          <a:rPr lang="en-US" sz="2400" b="0" i="1" smtClean="0">
                            <a:solidFill>
                              <a:schemeClr val="bg1"/>
                            </a:solidFill>
                            <a:latin typeface="Cambria Math" panose="02040503050406030204" pitchFamily="18" charset="0"/>
                          </a:rPr>
                          <m:t>𝑛</m:t>
                        </m:r>
                      </m:sub>
                    </m:sSub>
                  </m:oMath>
                </a14:m>
                <a:endParaRPr lang="ru-RU" sz="2400" dirty="0">
                  <a:solidFill>
                    <a:schemeClr val="bg1"/>
                  </a:solidFill>
                </a:endParaRPr>
              </a:p>
            </p:txBody>
          </p:sp>
        </mc:Choice>
        <mc:Fallback xmlns="">
          <p:sp>
            <p:nvSpPr>
              <p:cNvPr id="48" name="TextBox 47">
                <a:extLst>
                  <a:ext uri="{FF2B5EF4-FFF2-40B4-BE49-F238E27FC236}">
                    <a16:creationId xmlns:a16="http://schemas.microsoft.com/office/drawing/2014/main" id="{98DA2E4C-B9CB-4588-BE52-5EEA5489337E}"/>
                  </a:ext>
                </a:extLst>
              </p:cNvPr>
              <p:cNvSpPr txBox="1">
                <a:spLocks noRot="1" noChangeAspect="1" noMove="1" noResize="1" noEditPoints="1" noAdjustHandles="1" noChangeArrowheads="1" noChangeShapeType="1" noTextEdit="1"/>
              </p:cNvSpPr>
              <p:nvPr/>
            </p:nvSpPr>
            <p:spPr>
              <a:xfrm>
                <a:off x="3791744" y="2852936"/>
                <a:ext cx="7183827" cy="553613"/>
              </a:xfrm>
              <a:prstGeom prst="rect">
                <a:avLst/>
              </a:prstGeom>
              <a:blipFill>
                <a:blip r:embed="rId10"/>
                <a:stretch>
                  <a:fillRect b="-21978"/>
                </a:stretch>
              </a:blipFill>
            </p:spPr>
            <p:txBody>
              <a:bodyPr/>
              <a:lstStyle/>
              <a:p>
                <a:r>
                  <a:rPr lang="ru-RU">
                    <a:noFill/>
                  </a:rPr>
                  <a:t> </a:t>
                </a:r>
              </a:p>
            </p:txBody>
          </p:sp>
        </mc:Fallback>
      </mc:AlternateContent>
      <p:sp>
        <p:nvSpPr>
          <p:cNvPr id="52"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Отдельные Нейроны</a:t>
            </a:r>
            <a:endParaRPr lang="ru-RU" sz="3200" spc="-1" dirty="0">
              <a:solidFill>
                <a:schemeClr val="bg1"/>
              </a:solidFill>
              <a:latin typeface="Verdana" panose="020B0604030504040204" pitchFamily="34" charset="0"/>
              <a:ea typeface="Verdana" panose="020B0604030504040204" pitchFamily="34" charset="0"/>
            </a:endParaRPr>
          </a:p>
        </p:txBody>
      </p:sp>
      <p:pic>
        <p:nvPicPr>
          <p:cNvPr id="4" name="Рисунок 3">
            <a:extLst>
              <a:ext uri="{FF2B5EF4-FFF2-40B4-BE49-F238E27FC236}">
                <a16:creationId xmlns:a16="http://schemas.microsoft.com/office/drawing/2014/main" id="{FEC2EB92-7BA5-46B5-8303-DD93E7D7A755}"/>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62048" t="23756" r="19640"/>
          <a:stretch/>
        </p:blipFill>
        <p:spPr>
          <a:xfrm>
            <a:off x="912490" y="1791066"/>
            <a:ext cx="2376971" cy="4345218"/>
          </a:xfrm>
          <a:prstGeom prst="rect">
            <a:avLst/>
          </a:prstGeom>
        </p:spPr>
      </p:pic>
      <p:pic>
        <p:nvPicPr>
          <p:cNvPr id="3" name="Рисунок 2"/>
          <p:cNvPicPr>
            <a:picLocks noChangeAspect="1"/>
          </p:cNvPicPr>
          <p:nvPr/>
        </p:nvPicPr>
        <p:blipFill>
          <a:blip r:embed="rId13"/>
          <a:stretch>
            <a:fillRect/>
          </a:stretch>
        </p:blipFill>
        <p:spPr>
          <a:xfrm>
            <a:off x="7896200" y="3717032"/>
            <a:ext cx="3807719" cy="2996952"/>
          </a:xfrm>
          <a:prstGeom prst="rect">
            <a:avLst/>
          </a:prstGeom>
        </p:spPr>
      </p:pic>
    </p:spTree>
    <p:extLst>
      <p:ext uri="{BB962C8B-B14F-4D97-AF65-F5344CB8AC3E}">
        <p14:creationId xmlns:p14="http://schemas.microsoft.com/office/powerpoint/2010/main" val="12383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6" grpId="0" animBg="1"/>
      <p:bldP spid="49" grpId="0"/>
      <p:bldP spid="50" grpId="0"/>
      <p:bldP spid="5" grpId="0"/>
      <p:bldP spid="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E06BFF2-9072-406B-90E4-777A0FC96982}"/>
                  </a:ext>
                </a:extLst>
              </p:cNvPr>
              <p:cNvSpPr txBox="1"/>
              <p:nvPr/>
            </p:nvSpPr>
            <p:spPr>
              <a:xfrm>
                <a:off x="2495600" y="1129247"/>
                <a:ext cx="11751824" cy="599459"/>
              </a:xfrm>
              <a:prstGeom prst="rect">
                <a:avLst/>
              </a:prstGeom>
              <a:noFill/>
            </p:spPr>
            <p:txBody>
              <a:bodyPr wrap="square" rtlCol="0">
                <a:spAutoFit/>
              </a:bodyPr>
              <a:lstStyle/>
              <a:p>
                <a14:m>
                  <m:oMath xmlns:m="http://schemas.openxmlformats.org/officeDocument/2006/math">
                    <m:sSubSup>
                      <m:sSubSupPr>
                        <m:ctrlPr>
                          <a:rPr lang="en-US" sz="2400" i="1" smtClean="0">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𝑗</m:t>
                        </m:r>
                      </m:sub>
                      <m:sup>
                        <m:d>
                          <m:dPr>
                            <m:ctrlPr>
                              <a:rPr lang="en-US" sz="2400" i="1">
                                <a:solidFill>
                                  <a:schemeClr val="bg1"/>
                                </a:solidFill>
                                <a:latin typeface="Cambria Math" panose="02040503050406030204" pitchFamily="18" charset="0"/>
                              </a:rPr>
                            </m:ctrlPr>
                          </m:dPr>
                          <m:e>
                            <m:r>
                              <m:rPr>
                                <m:sty m:val="p"/>
                              </m:rPr>
                              <a:rPr lang="en-US" sz="2400" b="0" i="0" smtClean="0">
                                <a:solidFill>
                                  <a:schemeClr val="bg1"/>
                                </a:solidFill>
                                <a:latin typeface="Cambria Math" panose="02040503050406030204" pitchFamily="18" charset="0"/>
                              </a:rPr>
                              <m:t>n</m:t>
                            </m:r>
                          </m:e>
                        </m:d>
                      </m:sup>
                    </m:sSubSup>
                    <m:r>
                      <a:rPr lang="en-US" sz="2400" i="1">
                        <a:solidFill>
                          <a:schemeClr val="bg1"/>
                        </a:solidFill>
                        <a:latin typeface="Cambria Math" panose="02040503050406030204" pitchFamily="18" charset="0"/>
                      </a:rPr>
                      <m:t> </m:t>
                    </m:r>
                  </m:oMath>
                </a14:m>
                <a:r>
                  <a:rPr lang="ru-RU" sz="2400" dirty="0">
                    <a:solidFill>
                      <a:schemeClr val="bg1"/>
                    </a:solidFill>
                  </a:rPr>
                  <a:t>сумма (по </a:t>
                </a:r>
                <a14:m>
                  <m:oMath xmlns:m="http://schemas.openxmlformats.org/officeDocument/2006/math">
                    <m:r>
                      <a:rPr lang="en-US" sz="2400" i="1" dirty="0" smtClean="0">
                        <a:solidFill>
                          <a:schemeClr val="bg1"/>
                        </a:solidFill>
                        <a:latin typeface="Cambria Math" panose="02040503050406030204" pitchFamily="18" charset="0"/>
                      </a:rPr>
                      <m:t>𝑖</m:t>
                    </m:r>
                  </m:oMath>
                </a14:m>
                <a:r>
                  <a:rPr lang="ru-RU" sz="2400" dirty="0">
                    <a:solidFill>
                      <a:schemeClr val="bg1"/>
                    </a:solidFill>
                  </a:rPr>
                  <a:t>) всех входных нейронов </a:t>
                </a:r>
                <a14:m>
                  <m:oMath xmlns:m="http://schemas.openxmlformats.org/officeDocument/2006/math">
                    <m:sSubSup>
                      <m:sSubSupPr>
                        <m:ctrlPr>
                          <a:rPr lang="en-US" sz="2400" b="0" i="1" smtClean="0">
                            <a:solidFill>
                              <a:schemeClr val="bg1"/>
                            </a:solidFill>
                            <a:latin typeface="Cambria Math" panose="02040503050406030204" pitchFamily="18" charset="0"/>
                          </a:rPr>
                        </m:ctrlPr>
                      </m:sSubSupPr>
                      <m:e>
                        <m:r>
                          <m:rPr>
                            <m:sty m:val="p"/>
                          </m:rPr>
                          <a:rPr lang="en-US" sz="2400" b="0" i="0" smtClean="0">
                            <a:solidFill>
                              <a:schemeClr val="bg1"/>
                            </a:solidFill>
                            <a:latin typeface="Cambria Math" panose="02040503050406030204" pitchFamily="18" charset="0"/>
                          </a:rPr>
                          <m:t>x</m:t>
                        </m:r>
                      </m:e>
                      <m:sub>
                        <m:r>
                          <a:rPr lang="en-US" sz="2400" b="0" i="1" smtClean="0">
                            <a:solidFill>
                              <a:schemeClr val="bg1"/>
                            </a:solidFill>
                            <a:latin typeface="Cambria Math" panose="02040503050406030204" pitchFamily="18" charset="0"/>
                          </a:rPr>
                          <m:t>𝑖</m:t>
                        </m:r>
                      </m:sub>
                      <m:sup>
                        <m:d>
                          <m:dPr>
                            <m:ctrlPr>
                              <a:rPr lang="en-US" sz="2400" b="0" i="1" smtClean="0">
                                <a:solidFill>
                                  <a:schemeClr val="bg1"/>
                                </a:solidFill>
                                <a:latin typeface="Cambria Math" panose="02040503050406030204" pitchFamily="18" charset="0"/>
                              </a:rPr>
                            </m:ctrlPr>
                          </m:dPr>
                          <m:e>
                            <m:r>
                              <m:rPr>
                                <m:sty m:val="p"/>
                              </m:rPr>
                              <a:rPr lang="en-US" sz="2400" b="0" i="0" smtClean="0">
                                <a:solidFill>
                                  <a:schemeClr val="bg1"/>
                                </a:solidFill>
                                <a:latin typeface="Cambria Math" panose="02040503050406030204" pitchFamily="18" charset="0"/>
                              </a:rPr>
                              <m:t>n</m:t>
                            </m:r>
                            <m:r>
                              <a:rPr lang="ru-RU" sz="2400" b="0" i="0" smtClean="0">
                                <a:solidFill>
                                  <a:schemeClr val="bg1"/>
                                </a:solidFill>
                                <a:latin typeface="Cambria Math" panose="02040503050406030204" pitchFamily="18" charset="0"/>
                              </a:rPr>
                              <m:t>−1</m:t>
                            </m:r>
                          </m:e>
                        </m:d>
                      </m:sup>
                    </m:sSubSup>
                  </m:oMath>
                </a14:m>
                <a:r>
                  <a:rPr lang="ru-RU" sz="2400" dirty="0">
                    <a:solidFill>
                      <a:schemeClr val="bg1"/>
                    </a:solidFill>
                  </a:rPr>
                  <a:t>с весами и константой</a:t>
                </a:r>
              </a:p>
            </p:txBody>
          </p:sp>
        </mc:Choice>
        <mc:Fallback xmlns="">
          <p:sp>
            <p:nvSpPr>
              <p:cNvPr id="49" name="TextBox 48">
                <a:extLst>
                  <a:ext uri="{FF2B5EF4-FFF2-40B4-BE49-F238E27FC236}">
                    <a16:creationId xmlns:a16="http://schemas.microsoft.com/office/drawing/2014/main" id="{4E06BFF2-9072-406B-90E4-777A0FC96982}"/>
                  </a:ext>
                </a:extLst>
              </p:cNvPr>
              <p:cNvSpPr txBox="1">
                <a:spLocks noRot="1" noChangeAspect="1" noMove="1" noResize="1" noEditPoints="1" noAdjustHandles="1" noChangeArrowheads="1" noChangeShapeType="1" noTextEdit="1"/>
              </p:cNvSpPr>
              <p:nvPr/>
            </p:nvSpPr>
            <p:spPr>
              <a:xfrm>
                <a:off x="2495600" y="1129247"/>
                <a:ext cx="11751824" cy="599459"/>
              </a:xfrm>
              <a:prstGeom prst="rect">
                <a:avLst/>
              </a:prstGeom>
              <a:blipFill>
                <a:blip r:embed="rId4"/>
                <a:stretch>
                  <a:fillRect b="-1212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8DA2E4C-B9CB-4588-BE52-5EEA5489337E}"/>
                  </a:ext>
                </a:extLst>
              </p:cNvPr>
              <p:cNvSpPr txBox="1"/>
              <p:nvPr/>
            </p:nvSpPr>
            <p:spPr>
              <a:xfrm>
                <a:off x="2135559" y="1861118"/>
                <a:ext cx="10352179" cy="648254"/>
              </a:xfrm>
              <a:prstGeom prst="rect">
                <a:avLst/>
              </a:prstGeom>
              <a:noFill/>
            </p:spPr>
            <p:txBody>
              <a:bodyPr wrap="square" rtlCol="0">
                <a:spAutoFit/>
              </a:bodyPr>
              <a:lstStyle/>
              <a:p>
                <a:pPr algn="ctr"/>
                <a14:m>
                  <m:oMath xmlns:m="http://schemas.openxmlformats.org/officeDocument/2006/math">
                    <m:sSub>
                      <m:sSubPr>
                        <m:ctrlPr>
                          <a:rPr lang="en-US" sz="2800" i="1" smtClean="0">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𝑤</m:t>
                        </m:r>
                      </m:e>
                      <m:sub>
                        <m:r>
                          <a:rPr lang="en-US" sz="2800" i="1">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 </m:t>
                    </m:r>
                    <m:sSubSup>
                      <m:sSubSupPr>
                        <m:ctrlPr>
                          <a:rPr lang="en-US" sz="2800" i="1">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1</m:t>
                        </m:r>
                      </m:sub>
                      <m:sup>
                        <m:d>
                          <m:dPr>
                            <m:ctrlPr>
                              <a:rPr lang="en-US" sz="2800" i="1">
                                <a:solidFill>
                                  <a:schemeClr val="bg1"/>
                                </a:solidFill>
                                <a:latin typeface="Cambria Math" panose="02040503050406030204" pitchFamily="18" charset="0"/>
                              </a:rPr>
                            </m:ctrlPr>
                          </m:dPr>
                          <m:e>
                            <m:r>
                              <m:rPr>
                                <m:sty m:val="p"/>
                              </m:rPr>
                              <a:rPr lang="en-US" sz="2800">
                                <a:solidFill>
                                  <a:schemeClr val="bg1"/>
                                </a:solidFill>
                                <a:latin typeface="Cambria Math" panose="02040503050406030204" pitchFamily="18" charset="0"/>
                              </a:rPr>
                              <m:t>n</m:t>
                            </m:r>
                          </m:e>
                        </m:d>
                      </m:sup>
                    </m:sSubSup>
                  </m:oMath>
                </a14:m>
                <a:r>
                  <a:rPr lang="en-US" sz="2800" baseline="-25000" dirty="0">
                    <a:solidFill>
                      <a:schemeClr val="bg1"/>
                    </a:solidFill>
                  </a:rPr>
                  <a:t> </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𝑤</m:t>
                        </m:r>
                      </m:e>
                      <m:sub>
                        <m:r>
                          <a:rPr lang="en-US" sz="2800" i="1">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,2</m:t>
                        </m:r>
                      </m:sub>
                    </m:sSub>
                    <m:r>
                      <a:rPr lang="en-US" sz="2800" i="1">
                        <a:solidFill>
                          <a:schemeClr val="bg1"/>
                        </a:solidFill>
                        <a:latin typeface="Cambria Math" panose="02040503050406030204" pitchFamily="18" charset="0"/>
                      </a:rPr>
                      <m:t> </m:t>
                    </m:r>
                    <m:sSubSup>
                      <m:sSubSupPr>
                        <m:ctrlPr>
                          <a:rPr lang="en-US" sz="2800" i="1">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2</m:t>
                        </m:r>
                      </m:sub>
                      <m:sup>
                        <m:d>
                          <m:dPr>
                            <m:ctrlPr>
                              <a:rPr lang="en-US" sz="2800" i="1">
                                <a:solidFill>
                                  <a:schemeClr val="bg1"/>
                                </a:solidFill>
                                <a:latin typeface="Cambria Math" panose="02040503050406030204" pitchFamily="18" charset="0"/>
                              </a:rPr>
                            </m:ctrlPr>
                          </m:dPr>
                          <m:e>
                            <m:r>
                              <m:rPr>
                                <m:sty m:val="p"/>
                              </m:rPr>
                              <a:rPr lang="en-US" sz="2800">
                                <a:solidFill>
                                  <a:schemeClr val="bg1"/>
                                </a:solidFill>
                                <a:latin typeface="Cambria Math" panose="02040503050406030204" pitchFamily="18" charset="0"/>
                              </a:rPr>
                              <m:t>n</m:t>
                            </m:r>
                          </m:e>
                        </m:d>
                      </m:sup>
                    </m:sSubSup>
                  </m:oMath>
                </a14:m>
                <a:r>
                  <a:rPr lang="en-US" sz="2800" baseline="-25000" dirty="0">
                    <a:solidFill>
                      <a:schemeClr val="bg1"/>
                    </a:solidFill>
                  </a:rPr>
                  <a:t> </a:t>
                </a:r>
                <a:r>
                  <a:rPr lang="en-US" sz="2800" dirty="0">
                    <a:solidFill>
                      <a:schemeClr val="bg1"/>
                    </a:solidFill>
                  </a:rPr>
                  <a:t>+…+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𝑤</m:t>
                        </m:r>
                      </m:e>
                      <m:sub>
                        <m:r>
                          <a:rPr lang="en-US" sz="2800" i="1">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𝑁</m:t>
                        </m:r>
                        <m:r>
                          <a:rPr lang="en-US" sz="2800" b="0" i="1" smtClean="0">
                            <a:solidFill>
                              <a:schemeClr val="bg1"/>
                            </a:solidFill>
                            <a:latin typeface="Cambria Math" panose="02040503050406030204" pitchFamily="18" charset="0"/>
                          </a:rPr>
                          <m:t>−1</m:t>
                        </m:r>
                      </m:sub>
                    </m:sSub>
                    <m:r>
                      <a:rPr lang="en-US" sz="2800" i="1">
                        <a:solidFill>
                          <a:schemeClr val="bg1"/>
                        </a:solidFill>
                        <a:latin typeface="Cambria Math" panose="02040503050406030204" pitchFamily="18" charset="0"/>
                      </a:rPr>
                      <m:t> </m:t>
                    </m:r>
                    <m:sSubSup>
                      <m:sSubSupPr>
                        <m:ctrlPr>
                          <a:rPr lang="en-US" sz="2800" i="1">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𝑁</m:t>
                        </m:r>
                        <m:r>
                          <a:rPr lang="en-US" sz="2800" b="0" i="1" smtClean="0">
                            <a:solidFill>
                              <a:schemeClr val="bg1"/>
                            </a:solidFill>
                            <a:latin typeface="Cambria Math" panose="02040503050406030204" pitchFamily="18" charset="0"/>
                          </a:rPr>
                          <m:t>−1</m:t>
                        </m:r>
                      </m:sub>
                      <m:sup>
                        <m:d>
                          <m:dPr>
                            <m:ctrlPr>
                              <a:rPr lang="en-US" sz="2800" i="1">
                                <a:solidFill>
                                  <a:schemeClr val="bg1"/>
                                </a:solidFill>
                                <a:latin typeface="Cambria Math" panose="02040503050406030204" pitchFamily="18" charset="0"/>
                              </a:rPr>
                            </m:ctrlPr>
                          </m:dPr>
                          <m:e>
                            <m:r>
                              <m:rPr>
                                <m:sty m:val="p"/>
                              </m:rPr>
                              <a:rPr lang="en-US" sz="2800">
                                <a:solidFill>
                                  <a:schemeClr val="bg1"/>
                                </a:solidFill>
                                <a:latin typeface="Cambria Math" panose="02040503050406030204" pitchFamily="18" charset="0"/>
                              </a:rPr>
                              <m:t>n</m:t>
                            </m:r>
                          </m:e>
                        </m:d>
                      </m:sup>
                    </m:sSubSup>
                  </m:oMath>
                </a14:m>
                <a:r>
                  <a:rPr lang="en-US" sz="2800" dirty="0">
                    <a:solidFill>
                      <a:schemeClr val="bg1"/>
                    </a:solidFill>
                  </a:rPr>
                  <a:t> + </a:t>
                </a:r>
                <a14:m>
                  <m:oMath xmlns:m="http://schemas.openxmlformats.org/officeDocument/2006/math">
                    <m:sSub>
                      <m:sSubPr>
                        <m:ctrlPr>
                          <a:rPr lang="en-US" sz="2800" i="1">
                            <a:solidFill>
                              <a:schemeClr val="bg1"/>
                            </a:solidFill>
                            <a:latin typeface="Cambria Math" panose="02040503050406030204" pitchFamily="18" charset="0"/>
                          </a:rPr>
                        </m:ctrlPr>
                      </m:sSubPr>
                      <m:e>
                        <m:r>
                          <a:rPr lang="en-US" sz="2800" i="1">
                            <a:solidFill>
                              <a:schemeClr val="bg1"/>
                            </a:solidFill>
                            <a:latin typeface="Cambria Math" panose="02040503050406030204" pitchFamily="18" charset="0"/>
                          </a:rPr>
                          <m:t>𝑤</m:t>
                        </m:r>
                      </m:e>
                      <m:sub>
                        <m:r>
                          <a:rPr lang="en-US" sz="2800" i="1">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𝑁</m:t>
                        </m:r>
                      </m:sub>
                    </m:sSub>
                    <m:r>
                      <a:rPr lang="en-US" sz="2800" i="1">
                        <a:solidFill>
                          <a:schemeClr val="bg1"/>
                        </a:solidFill>
                        <a:latin typeface="Cambria Math" panose="02040503050406030204" pitchFamily="18" charset="0"/>
                      </a:rPr>
                      <m:t> </m:t>
                    </m:r>
                    <m:sSubSup>
                      <m:sSubSupPr>
                        <m:ctrlPr>
                          <a:rPr lang="en-US" sz="2800" i="1">
                            <a:solidFill>
                              <a:schemeClr val="bg1"/>
                            </a:solidFill>
                            <a:latin typeface="Cambria Math" panose="02040503050406030204" pitchFamily="18" charset="0"/>
                          </a:rPr>
                        </m:ctrlPr>
                      </m:sSubSupPr>
                      <m:e>
                        <m:r>
                          <m:rPr>
                            <m:sty m:val="p"/>
                          </m:rPr>
                          <a:rPr lang="en-US" sz="2800" b="0" i="0" smtClean="0">
                            <a:solidFill>
                              <a:schemeClr val="bg1"/>
                            </a:solidFill>
                            <a:latin typeface="Cambria Math" panose="02040503050406030204" pitchFamily="18" charset="0"/>
                          </a:rPr>
                          <m:t>x</m:t>
                        </m:r>
                      </m:e>
                      <m:sub>
                        <m:r>
                          <a:rPr lang="en-US" sz="2800" b="0" i="1" smtClean="0">
                            <a:solidFill>
                              <a:schemeClr val="bg1"/>
                            </a:solidFill>
                            <a:latin typeface="Cambria Math" panose="02040503050406030204" pitchFamily="18" charset="0"/>
                          </a:rPr>
                          <m:t>𝑁</m:t>
                        </m:r>
                      </m:sub>
                      <m:sup>
                        <m:d>
                          <m:dPr>
                            <m:ctrlPr>
                              <a:rPr lang="en-US" sz="2800" i="1">
                                <a:solidFill>
                                  <a:schemeClr val="bg1"/>
                                </a:solidFill>
                                <a:latin typeface="Cambria Math" panose="02040503050406030204" pitchFamily="18" charset="0"/>
                              </a:rPr>
                            </m:ctrlPr>
                          </m:dPr>
                          <m:e>
                            <m:r>
                              <m:rPr>
                                <m:sty m:val="p"/>
                              </m:rPr>
                              <a:rPr lang="en-US" sz="2800">
                                <a:solidFill>
                                  <a:schemeClr val="bg1"/>
                                </a:solidFill>
                                <a:latin typeface="Cambria Math" panose="02040503050406030204" pitchFamily="18" charset="0"/>
                              </a:rPr>
                              <m:t>n</m:t>
                            </m:r>
                          </m:e>
                        </m:d>
                      </m:sup>
                    </m:sSubSup>
                    <m:r>
                      <a:rPr lang="ru-RU"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𝑏</m:t>
                        </m:r>
                      </m:e>
                      <m:sub>
                        <m:r>
                          <a:rPr lang="en-US" sz="2800" b="0" i="1" smtClean="0">
                            <a:solidFill>
                              <a:schemeClr val="bg1"/>
                            </a:solidFill>
                            <a:latin typeface="Cambria Math" panose="02040503050406030204" pitchFamily="18" charset="0"/>
                          </a:rPr>
                          <m:t>𝑛</m:t>
                        </m:r>
                      </m:sub>
                    </m:sSub>
                  </m:oMath>
                </a14:m>
                <a:r>
                  <a:rPr lang="en-US" sz="2800" baseline="-25000" dirty="0">
                    <a:solidFill>
                      <a:schemeClr val="bg1"/>
                    </a:solidFill>
                  </a:rPr>
                  <a:t> </a:t>
                </a:r>
                <a:r>
                  <a:rPr lang="el-GR" sz="2800" dirty="0">
                    <a:solidFill>
                      <a:schemeClr val="bg1"/>
                    </a:solidFill>
                  </a:rPr>
                  <a:t>ϵ</a:t>
                </a:r>
                <a:r>
                  <a:rPr lang="en-US" sz="2800" dirty="0">
                    <a:solidFill>
                      <a:schemeClr val="bg1"/>
                    </a:solidFill>
                  </a:rPr>
                  <a:t> {-∞;+∞}</a:t>
                </a:r>
                <a:endParaRPr lang="ru-RU" sz="2800" dirty="0">
                  <a:solidFill>
                    <a:schemeClr val="bg1"/>
                  </a:solidFill>
                </a:endParaRPr>
              </a:p>
            </p:txBody>
          </p:sp>
        </mc:Choice>
        <mc:Fallback xmlns="">
          <p:sp>
            <p:nvSpPr>
              <p:cNvPr id="52" name="TextBox 51">
                <a:extLst>
                  <a:ext uri="{FF2B5EF4-FFF2-40B4-BE49-F238E27FC236}">
                    <a16:creationId xmlns:a16="http://schemas.microsoft.com/office/drawing/2014/main" id="{98DA2E4C-B9CB-4588-BE52-5EEA5489337E}"/>
                  </a:ext>
                </a:extLst>
              </p:cNvPr>
              <p:cNvSpPr txBox="1">
                <a:spLocks noRot="1" noChangeAspect="1" noMove="1" noResize="1" noEditPoints="1" noAdjustHandles="1" noChangeArrowheads="1" noChangeShapeType="1" noTextEdit="1"/>
              </p:cNvSpPr>
              <p:nvPr/>
            </p:nvSpPr>
            <p:spPr>
              <a:xfrm>
                <a:off x="2135559" y="1861118"/>
                <a:ext cx="10352179" cy="648254"/>
              </a:xfrm>
              <a:prstGeom prst="rect">
                <a:avLst/>
              </a:prstGeom>
              <a:blipFill>
                <a:blip r:embed="rId5"/>
                <a:stretch>
                  <a:fillRect b="-20561"/>
                </a:stretch>
              </a:blipFill>
            </p:spPr>
            <p:txBody>
              <a:bodyPr/>
              <a:lstStyle/>
              <a:p>
                <a:r>
                  <a:rPr lang="ru-RU">
                    <a:noFill/>
                  </a:rPr>
                  <a:t> </a:t>
                </a:r>
              </a:p>
            </p:txBody>
          </p:sp>
        </mc:Fallback>
      </mc:AlternateContent>
      <p:sp>
        <p:nvSpPr>
          <p:cNvPr id="48" name="TextBox 47">
            <a:extLst>
              <a:ext uri="{FF2B5EF4-FFF2-40B4-BE49-F238E27FC236}">
                <a16:creationId xmlns:a16="http://schemas.microsoft.com/office/drawing/2014/main" id="{BB41F73A-A393-43DF-9FEB-003379F38E22}"/>
              </a:ext>
            </a:extLst>
          </p:cNvPr>
          <p:cNvSpPr txBox="1"/>
          <p:nvPr/>
        </p:nvSpPr>
        <p:spPr>
          <a:xfrm>
            <a:off x="3931844" y="2717766"/>
            <a:ext cx="6759608" cy="523220"/>
          </a:xfrm>
          <a:prstGeom prst="rect">
            <a:avLst/>
          </a:prstGeom>
          <a:noFill/>
        </p:spPr>
        <p:txBody>
          <a:bodyPr wrap="square" rtlCol="0">
            <a:spAutoFit/>
          </a:bodyPr>
          <a:lstStyle/>
          <a:p>
            <a:pPr algn="ctr"/>
            <a:r>
              <a:rPr lang="ru-RU" sz="2800" i="1" dirty="0">
                <a:solidFill>
                  <a:schemeClr val="bg1"/>
                </a:solidFill>
              </a:rPr>
              <a:t>Хотелось бы</a:t>
            </a:r>
            <a:r>
              <a:rPr lang="ru-RU" sz="2800" dirty="0">
                <a:solidFill>
                  <a:schemeClr val="bg1"/>
                </a:solidFill>
              </a:rPr>
              <a:t>, чтобы сумма </a:t>
            </a:r>
            <a:r>
              <a:rPr lang="el-GR" sz="2800" dirty="0">
                <a:solidFill>
                  <a:schemeClr val="bg1"/>
                </a:solidFill>
              </a:rPr>
              <a:t>ϵ</a:t>
            </a:r>
            <a:r>
              <a:rPr lang="en-US" sz="2800" dirty="0">
                <a:solidFill>
                  <a:schemeClr val="bg1"/>
                </a:solidFill>
              </a:rPr>
              <a:t> {</a:t>
            </a:r>
            <a:r>
              <a:rPr lang="ru-RU" sz="2800" dirty="0">
                <a:solidFill>
                  <a:schemeClr val="bg1"/>
                </a:solidFill>
              </a:rPr>
              <a:t>0</a:t>
            </a:r>
            <a:r>
              <a:rPr lang="en-US" sz="2800" dirty="0">
                <a:solidFill>
                  <a:schemeClr val="bg1"/>
                </a:solidFill>
              </a:rPr>
              <a:t>;</a:t>
            </a:r>
            <a:r>
              <a:rPr lang="ru-RU" sz="2800" dirty="0">
                <a:solidFill>
                  <a:schemeClr val="bg1"/>
                </a:solidFill>
              </a:rPr>
              <a:t>1</a:t>
            </a:r>
            <a:r>
              <a:rPr lang="en-US" sz="2800" dirty="0">
                <a:solidFill>
                  <a:schemeClr val="bg1"/>
                </a:solidFill>
              </a:rPr>
              <a:t>}</a:t>
            </a:r>
            <a:endParaRPr lang="ru-RU" sz="2800" dirty="0">
              <a:solidFill>
                <a:schemeClr val="bg1"/>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9B82AE3-9F63-430D-9AD9-C9C582FA2FFB}"/>
                  </a:ext>
                </a:extLst>
              </p:cNvPr>
              <p:cNvSpPr txBox="1"/>
              <p:nvPr/>
            </p:nvSpPr>
            <p:spPr>
              <a:xfrm>
                <a:off x="2351584" y="4437112"/>
                <a:ext cx="3888432" cy="90896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𝜎</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b="0" i="1" smtClean="0">
                              <a:solidFill>
                                <a:schemeClr val="bg1"/>
                              </a:solidFill>
                              <a:latin typeface="Cambria Math" panose="02040503050406030204" pitchFamily="18" charset="0"/>
                              <a:ea typeface="Cambria Math" panose="02040503050406030204" pitchFamily="18" charset="0"/>
                            </a:rPr>
                          </m:ctrlPr>
                        </m:fPr>
                        <m:num>
                          <m:r>
                            <a:rPr lang="en-US" sz="2800" b="0" i="1" smtClean="0">
                              <a:solidFill>
                                <a:schemeClr val="bg1"/>
                              </a:solidFill>
                              <a:latin typeface="Cambria Math" panose="02040503050406030204" pitchFamily="18" charset="0"/>
                              <a:ea typeface="Cambria Math" panose="02040503050406030204" pitchFamily="18" charset="0"/>
                            </a:rPr>
                            <m:t>1</m:t>
                          </m:r>
                        </m:num>
                        <m:den>
                          <m:r>
                            <a:rPr lang="en-US" sz="2800" b="0" i="1" smtClean="0">
                              <a:solidFill>
                                <a:schemeClr val="bg1"/>
                              </a:solidFill>
                              <a:latin typeface="Cambria Math" panose="02040503050406030204" pitchFamily="18" charset="0"/>
                              <a:ea typeface="Cambria Math" panose="02040503050406030204" pitchFamily="18" charset="0"/>
                            </a:rPr>
                            <m:t>1+</m:t>
                          </m:r>
                          <m:sSup>
                            <m:sSupPr>
                              <m:ctrlPr>
                                <a:rPr lang="en-US" sz="2800" b="0" i="1" smtClean="0">
                                  <a:solidFill>
                                    <a:schemeClr val="bg1"/>
                                  </a:solidFill>
                                  <a:latin typeface="Cambria Math" panose="02040503050406030204" pitchFamily="18" charset="0"/>
                                  <a:ea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sup>
                          </m:sSup>
                        </m:den>
                      </m:f>
                    </m:oMath>
                  </m:oMathPara>
                </a14:m>
                <a:endParaRPr lang="ru-RU" sz="2800" dirty="0">
                  <a:solidFill>
                    <a:schemeClr val="bg1"/>
                  </a:solidFill>
                </a:endParaRPr>
              </a:p>
            </p:txBody>
          </p:sp>
        </mc:Choice>
        <mc:Fallback xmlns="">
          <p:sp>
            <p:nvSpPr>
              <p:cNvPr id="53" name="TextBox 52">
                <a:extLst>
                  <a:ext uri="{FF2B5EF4-FFF2-40B4-BE49-F238E27FC236}">
                    <a16:creationId xmlns:a16="http://schemas.microsoft.com/office/drawing/2014/main" id="{A9B82AE3-9F63-430D-9AD9-C9C582FA2FFB}"/>
                  </a:ext>
                </a:extLst>
              </p:cNvPr>
              <p:cNvSpPr txBox="1">
                <a:spLocks noRot="1" noChangeAspect="1" noMove="1" noResize="1" noEditPoints="1" noAdjustHandles="1" noChangeArrowheads="1" noChangeShapeType="1" noTextEdit="1"/>
              </p:cNvSpPr>
              <p:nvPr/>
            </p:nvSpPr>
            <p:spPr>
              <a:xfrm>
                <a:off x="2351584" y="4437112"/>
                <a:ext cx="3888432" cy="908967"/>
              </a:xfrm>
              <a:prstGeom prst="rect">
                <a:avLst/>
              </a:prstGeom>
              <a:blipFill>
                <a:blip r:embed="rId6"/>
                <a:stretch>
                  <a:fillRect/>
                </a:stretch>
              </a:blipFill>
            </p:spPr>
            <p:txBody>
              <a:bodyPr/>
              <a:lstStyle/>
              <a:p>
                <a:r>
                  <a:rPr lang="ru-RU">
                    <a:noFill/>
                  </a:rPr>
                  <a:t> </a:t>
                </a:r>
              </a:p>
            </p:txBody>
          </p:sp>
        </mc:Fallback>
      </mc:AlternateContent>
      <p:pic>
        <p:nvPicPr>
          <p:cNvPr id="54" name="Рисунок 53">
            <a:extLst>
              <a:ext uri="{FF2B5EF4-FFF2-40B4-BE49-F238E27FC236}">
                <a16:creationId xmlns:a16="http://schemas.microsoft.com/office/drawing/2014/main" id="{ADB38EC7-38AA-4FAF-896B-579F15C9674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92285" y="3727425"/>
            <a:ext cx="5290022" cy="2702404"/>
          </a:xfrm>
          <a:prstGeom prst="rect">
            <a:avLst/>
          </a:prstGeom>
        </p:spPr>
      </p:pic>
      <p:sp>
        <p:nvSpPr>
          <p:cNvPr id="55" name="Овал 54">
            <a:extLst>
              <a:ext uri="{FF2B5EF4-FFF2-40B4-BE49-F238E27FC236}">
                <a16:creationId xmlns:a16="http://schemas.microsoft.com/office/drawing/2014/main" id="{D71C5C70-1C69-4D55-86B9-2D897A4E0F0E}"/>
              </a:ext>
            </a:extLst>
          </p:cNvPr>
          <p:cNvSpPr/>
          <p:nvPr/>
        </p:nvSpPr>
        <p:spPr>
          <a:xfrm>
            <a:off x="6292285" y="3783515"/>
            <a:ext cx="393478" cy="28794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вал 55">
            <a:extLst>
              <a:ext uri="{FF2B5EF4-FFF2-40B4-BE49-F238E27FC236}">
                <a16:creationId xmlns:a16="http://schemas.microsoft.com/office/drawing/2014/main" id="{66DF9C48-CCE2-4985-90F1-298C099589D6}"/>
              </a:ext>
            </a:extLst>
          </p:cNvPr>
          <p:cNvSpPr/>
          <p:nvPr/>
        </p:nvSpPr>
        <p:spPr>
          <a:xfrm>
            <a:off x="6292285" y="5971493"/>
            <a:ext cx="393478" cy="287945"/>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7" name="Прямоугольник 56">
                <a:extLst>
                  <a:ext uri="{FF2B5EF4-FFF2-40B4-BE49-F238E27FC236}">
                    <a16:creationId xmlns:a16="http://schemas.microsoft.com/office/drawing/2014/main" id="{48984FDA-9726-4F28-BCDB-B3A2D3717405}"/>
                  </a:ext>
                </a:extLst>
              </p:cNvPr>
              <p:cNvSpPr/>
              <p:nvPr/>
            </p:nvSpPr>
            <p:spPr>
              <a:xfrm>
                <a:off x="3166476" y="3557941"/>
                <a:ext cx="1035475" cy="7684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a:solidFill>
                                <a:schemeClr val="bg1"/>
                              </a:solidFill>
                              <a:latin typeface="Cambria Math" panose="02040503050406030204" pitchFamily="18" charset="0"/>
                            </a:rPr>
                          </m:ctrlPr>
                        </m:sSubSupPr>
                        <m:e>
                          <m:r>
                            <m:rPr>
                              <m:sty m:val="p"/>
                            </m:rPr>
                            <a:rPr lang="en-US" sz="3200" smtClean="0">
                              <a:solidFill>
                                <a:schemeClr val="bg1"/>
                              </a:solidFill>
                              <a:latin typeface="Cambria Math" panose="02040503050406030204" pitchFamily="18" charset="0"/>
                            </a:rPr>
                            <m:t>x</m:t>
                          </m:r>
                        </m:e>
                        <m:sub>
                          <m:r>
                            <a:rPr lang="en-US" sz="3200" i="1">
                              <a:solidFill>
                                <a:schemeClr val="bg1"/>
                              </a:solidFill>
                              <a:latin typeface="Cambria Math" panose="02040503050406030204" pitchFamily="18" charset="0"/>
                            </a:rPr>
                            <m:t>𝑗</m:t>
                          </m:r>
                        </m:sub>
                        <m:sup>
                          <m:d>
                            <m:dPr>
                              <m:ctrlPr>
                                <a:rPr lang="en-US" sz="3200" i="1">
                                  <a:solidFill>
                                    <a:schemeClr val="bg1"/>
                                  </a:solidFill>
                                  <a:latin typeface="Cambria Math" panose="02040503050406030204" pitchFamily="18" charset="0"/>
                                </a:rPr>
                              </m:ctrlPr>
                            </m:dPr>
                            <m:e>
                              <m:r>
                                <m:rPr>
                                  <m:sty m:val="p"/>
                                </m:rPr>
                                <a:rPr lang="en-US" sz="3200">
                                  <a:solidFill>
                                    <a:schemeClr val="bg1"/>
                                  </a:solidFill>
                                  <a:latin typeface="Cambria Math" panose="02040503050406030204" pitchFamily="18" charset="0"/>
                                </a:rPr>
                                <m:t>n</m:t>
                              </m:r>
                            </m:e>
                          </m:d>
                        </m:sup>
                      </m:sSubSup>
                      <m:r>
                        <a:rPr lang="en-US" sz="3200" i="1">
                          <a:solidFill>
                            <a:schemeClr val="bg1"/>
                          </a:solidFill>
                          <a:latin typeface="Cambria Math" panose="02040503050406030204" pitchFamily="18" charset="0"/>
                        </a:rPr>
                        <m:t> </m:t>
                      </m:r>
                    </m:oMath>
                  </m:oMathPara>
                </a14:m>
                <a:endParaRPr lang="ru-RU" sz="3200" dirty="0"/>
              </a:p>
            </p:txBody>
          </p:sp>
        </mc:Choice>
        <mc:Fallback xmlns="">
          <p:sp>
            <p:nvSpPr>
              <p:cNvPr id="57" name="Прямоугольник 56">
                <a:extLst>
                  <a:ext uri="{FF2B5EF4-FFF2-40B4-BE49-F238E27FC236}">
                    <a16:creationId xmlns:a16="http://schemas.microsoft.com/office/drawing/2014/main" id="{48984FDA-9726-4F28-BCDB-B3A2D3717405}"/>
                  </a:ext>
                </a:extLst>
              </p:cNvPr>
              <p:cNvSpPr>
                <a:spLocks noRot="1" noChangeAspect="1" noMove="1" noResize="1" noEditPoints="1" noAdjustHandles="1" noChangeArrowheads="1" noChangeShapeType="1" noTextEdit="1"/>
              </p:cNvSpPr>
              <p:nvPr/>
            </p:nvSpPr>
            <p:spPr>
              <a:xfrm>
                <a:off x="3166476" y="3557941"/>
                <a:ext cx="1035475" cy="76848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Прямоугольник 57">
                <a:extLst>
                  <a:ext uri="{FF2B5EF4-FFF2-40B4-BE49-F238E27FC236}">
                    <a16:creationId xmlns:a16="http://schemas.microsoft.com/office/drawing/2014/main" id="{EDDE165C-8A1D-46E7-B9D2-28987D221AA8}"/>
                  </a:ext>
                </a:extLst>
              </p:cNvPr>
              <p:cNvSpPr/>
              <p:nvPr/>
            </p:nvSpPr>
            <p:spPr>
              <a:xfrm>
                <a:off x="0" y="3443248"/>
                <a:ext cx="1336841" cy="712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solidFill>
                                <a:schemeClr val="bg1"/>
                              </a:solidFill>
                              <a:latin typeface="Cambria Math" panose="02040503050406030204" pitchFamily="18" charset="0"/>
                            </a:rPr>
                          </m:ctrlPr>
                        </m:sSubSupPr>
                        <m:e>
                          <m:r>
                            <m:rPr>
                              <m:sty m:val="p"/>
                            </m:rPr>
                            <a:rPr lang="en-US" sz="3200" smtClean="0">
                              <a:solidFill>
                                <a:schemeClr val="bg1"/>
                              </a:solidFill>
                              <a:latin typeface="Cambria Math" panose="02040503050406030204" pitchFamily="18" charset="0"/>
                            </a:rPr>
                            <m:t>x</m:t>
                          </m:r>
                        </m:e>
                        <m:sub>
                          <m:r>
                            <a:rPr lang="en-US" sz="3200" i="1">
                              <a:solidFill>
                                <a:schemeClr val="bg1"/>
                              </a:solidFill>
                              <a:latin typeface="Cambria Math" panose="02040503050406030204" pitchFamily="18" charset="0"/>
                            </a:rPr>
                            <m:t>𝑖</m:t>
                          </m:r>
                        </m:sub>
                        <m:sup>
                          <m:d>
                            <m:dPr>
                              <m:ctrlPr>
                                <a:rPr lang="en-US" sz="3200" i="1">
                                  <a:solidFill>
                                    <a:schemeClr val="bg1"/>
                                  </a:solidFill>
                                  <a:latin typeface="Cambria Math" panose="02040503050406030204" pitchFamily="18" charset="0"/>
                                </a:rPr>
                              </m:ctrlPr>
                            </m:dPr>
                            <m:e>
                              <m:r>
                                <m:rPr>
                                  <m:sty m:val="p"/>
                                </m:rPr>
                                <a:rPr lang="en-US" sz="3200">
                                  <a:solidFill>
                                    <a:schemeClr val="bg1"/>
                                  </a:solidFill>
                                  <a:latin typeface="Cambria Math" panose="02040503050406030204" pitchFamily="18" charset="0"/>
                                </a:rPr>
                                <m:t>n</m:t>
                              </m:r>
                              <m:r>
                                <a:rPr lang="ru-RU" sz="3200" b="0" i="0" smtClean="0">
                                  <a:solidFill>
                                    <a:schemeClr val="bg1"/>
                                  </a:solidFill>
                                  <a:latin typeface="Cambria Math" panose="02040503050406030204" pitchFamily="18" charset="0"/>
                                </a:rPr>
                                <m:t>−1</m:t>
                              </m:r>
                            </m:e>
                          </m:d>
                        </m:sup>
                      </m:sSubSup>
                    </m:oMath>
                  </m:oMathPara>
                </a14:m>
                <a:endParaRPr lang="ru-RU" sz="3200" dirty="0"/>
              </a:p>
            </p:txBody>
          </p:sp>
        </mc:Choice>
        <mc:Fallback xmlns="">
          <p:sp>
            <p:nvSpPr>
              <p:cNvPr id="58" name="Прямоугольник 57">
                <a:extLst>
                  <a:ext uri="{FF2B5EF4-FFF2-40B4-BE49-F238E27FC236}">
                    <a16:creationId xmlns:a16="http://schemas.microsoft.com/office/drawing/2014/main" id="{EDDE165C-8A1D-46E7-B9D2-28987D221AA8}"/>
                  </a:ext>
                </a:extLst>
              </p:cNvPr>
              <p:cNvSpPr>
                <a:spLocks noRot="1" noChangeAspect="1" noMove="1" noResize="1" noEditPoints="1" noAdjustHandles="1" noChangeArrowheads="1" noChangeShapeType="1" noTextEdit="1"/>
              </p:cNvSpPr>
              <p:nvPr/>
            </p:nvSpPr>
            <p:spPr>
              <a:xfrm>
                <a:off x="0" y="3443248"/>
                <a:ext cx="1336841" cy="712759"/>
              </a:xfrm>
              <a:prstGeom prst="rect">
                <a:avLst/>
              </a:prstGeom>
              <a:blipFill>
                <a:blip r:embed="rId9"/>
                <a:stretch>
                  <a:fillRect/>
                </a:stretch>
              </a:blipFill>
            </p:spPr>
            <p:txBody>
              <a:bodyPr/>
              <a:lstStyle/>
              <a:p>
                <a:r>
                  <a:rPr lang="ru-RU">
                    <a:noFill/>
                  </a:rPr>
                  <a:t> </a:t>
                </a:r>
              </a:p>
            </p:txBody>
          </p:sp>
        </mc:Fallback>
      </mc:AlternateContent>
      <p:sp>
        <p:nvSpPr>
          <p:cNvPr id="47" name="Прямоугольник 46">
            <a:extLst>
              <a:ext uri="{FF2B5EF4-FFF2-40B4-BE49-F238E27FC236}">
                <a16:creationId xmlns:a16="http://schemas.microsoft.com/office/drawing/2014/main" id="{EE38BB3E-46BE-4D38-8892-A40868F501E7}"/>
              </a:ext>
            </a:extLst>
          </p:cNvPr>
          <p:cNvSpPr/>
          <p:nvPr/>
        </p:nvSpPr>
        <p:spPr>
          <a:xfrm>
            <a:off x="3215680" y="5661248"/>
            <a:ext cx="2129109" cy="646331"/>
          </a:xfrm>
          <a:prstGeom prst="rect">
            <a:avLst/>
          </a:prstGeom>
        </p:spPr>
        <p:txBody>
          <a:bodyPr wrap="none">
            <a:spAutoFit/>
          </a:bodyPr>
          <a:lstStyle/>
          <a:p>
            <a:r>
              <a:rPr lang="ru-RU" sz="3600" dirty="0" err="1">
                <a:solidFill>
                  <a:schemeClr val="bg1"/>
                </a:solidFill>
                <a:latin typeface="Verdana" panose="020B0604030504040204" pitchFamily="34" charset="0"/>
                <a:ea typeface="Verdana" panose="020B0604030504040204" pitchFamily="34" charset="0"/>
                <a:cs typeface="Verdana" panose="020B0604030504040204" pitchFamily="34" charset="0"/>
              </a:rPr>
              <a:t>сигмоид</a:t>
            </a:r>
            <a:endParaRPr lang="ru-RU" sz="3600" dirty="0"/>
          </a:p>
        </p:txBody>
      </p:sp>
      <p:sp>
        <p:nvSpPr>
          <p:cNvPr id="5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делают Функции активации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9" name="Рисунок 18">
            <a:extLst>
              <a:ext uri="{FF2B5EF4-FFF2-40B4-BE49-F238E27FC236}">
                <a16:creationId xmlns:a16="http://schemas.microsoft.com/office/drawing/2014/main" id="{FEC2EB92-7BA5-46B5-8303-DD93E7D7A75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62048" t="23756" r="19640"/>
          <a:stretch/>
        </p:blipFill>
        <p:spPr>
          <a:xfrm>
            <a:off x="1055440" y="1844824"/>
            <a:ext cx="2376971" cy="4345218"/>
          </a:xfrm>
          <a:prstGeom prst="rect">
            <a:avLst/>
          </a:prstGeom>
        </p:spPr>
      </p:pic>
      <p:sp>
        <p:nvSpPr>
          <p:cNvPr id="18" name="TextBox 17">
            <a:extLst>
              <a:ext uri="{FF2B5EF4-FFF2-40B4-BE49-F238E27FC236}">
                <a16:creationId xmlns:a16="http://schemas.microsoft.com/office/drawing/2014/main" id="{BB41F73A-A393-43DF-9FEB-003379F38E22}"/>
              </a:ext>
            </a:extLst>
          </p:cNvPr>
          <p:cNvSpPr txBox="1"/>
          <p:nvPr/>
        </p:nvSpPr>
        <p:spPr>
          <a:xfrm>
            <a:off x="4007768" y="3140968"/>
            <a:ext cx="6759608" cy="523220"/>
          </a:xfrm>
          <a:prstGeom prst="rect">
            <a:avLst/>
          </a:prstGeom>
          <a:noFill/>
        </p:spPr>
        <p:txBody>
          <a:bodyPr wrap="square" rtlCol="0">
            <a:spAutoFit/>
          </a:bodyPr>
          <a:lstStyle/>
          <a:p>
            <a:pPr algn="ctr"/>
            <a:r>
              <a:rPr lang="ru-RU" sz="2800" i="1" dirty="0">
                <a:solidFill>
                  <a:schemeClr val="bg1"/>
                </a:solidFill>
              </a:rPr>
              <a:t>Ну и нелинейность завести</a:t>
            </a:r>
            <a:endParaRPr lang="ru-RU" sz="2800" dirty="0">
              <a:solidFill>
                <a:schemeClr val="bg1"/>
              </a:solidFill>
            </a:endParaRPr>
          </a:p>
        </p:txBody>
      </p:sp>
    </p:spTree>
    <p:extLst>
      <p:ext uri="{BB962C8B-B14F-4D97-AF65-F5344CB8AC3E}">
        <p14:creationId xmlns:p14="http://schemas.microsoft.com/office/powerpoint/2010/main" val="202649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9" grpId="0"/>
      <p:bldP spid="52" grpId="0"/>
      <p:bldP spid="48" grpId="0"/>
      <p:bldP spid="53" grpId="0"/>
      <p:bldP spid="55" grpId="0" animBg="1"/>
      <p:bldP spid="56" grpId="0" animBg="1"/>
      <p:bldP spid="4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Рисунок 12">
            <a:extLst>
              <a:ext uri="{FF2B5EF4-FFF2-40B4-BE49-F238E27FC236}">
                <a16:creationId xmlns:a16="http://schemas.microsoft.com/office/drawing/2014/main" id="{84866CF6-7629-48CC-B7CD-7D3D22FAAE0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15480" y="1129247"/>
            <a:ext cx="3527997" cy="1802276"/>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7C36F5A-E951-4E31-8C97-A75F2363E531}"/>
                  </a:ext>
                </a:extLst>
              </p:cNvPr>
              <p:cNvSpPr txBox="1"/>
              <p:nvPr/>
            </p:nvSpPr>
            <p:spPr>
              <a:xfrm>
                <a:off x="1235262" y="2912739"/>
                <a:ext cx="3888432" cy="703013"/>
              </a:xfrm>
              <a:prstGeom prst="rect">
                <a:avLst/>
              </a:prstGeom>
              <a:noFill/>
            </p:spPr>
            <p:txBody>
              <a:bodyPr wrap="square" rtlCol="0">
                <a:spAutoFit/>
              </a:bodyPr>
              <a:lstStyle/>
              <a:p>
                <a:pPr algn="ctr"/>
                <a14:m>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𝜎</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b="0" i="1" smtClean="0">
                            <a:solidFill>
                              <a:schemeClr val="bg1"/>
                            </a:solidFill>
                            <a:latin typeface="Cambria Math" panose="02040503050406030204" pitchFamily="18" charset="0"/>
                            <a:ea typeface="Cambria Math" panose="02040503050406030204" pitchFamily="18" charset="0"/>
                          </a:rPr>
                        </m:ctrlPr>
                      </m:fPr>
                      <m:num>
                        <m:r>
                          <a:rPr lang="en-US" sz="2800" b="0" i="1" smtClean="0">
                            <a:solidFill>
                              <a:schemeClr val="bg1"/>
                            </a:solidFill>
                            <a:latin typeface="Cambria Math" panose="02040503050406030204" pitchFamily="18" charset="0"/>
                            <a:ea typeface="Cambria Math" panose="02040503050406030204" pitchFamily="18" charset="0"/>
                          </a:rPr>
                          <m:t>1</m:t>
                        </m:r>
                      </m:num>
                      <m:den>
                        <m:r>
                          <a:rPr lang="en-US" sz="2800" b="0" i="1" smtClean="0">
                            <a:solidFill>
                              <a:schemeClr val="bg1"/>
                            </a:solidFill>
                            <a:latin typeface="Cambria Math" panose="02040503050406030204" pitchFamily="18" charset="0"/>
                            <a:ea typeface="Cambria Math" panose="02040503050406030204" pitchFamily="18" charset="0"/>
                          </a:rPr>
                          <m:t>1+</m:t>
                        </m:r>
                        <m:sSup>
                          <m:sSupPr>
                            <m:ctrlPr>
                              <a:rPr lang="en-US" sz="2800" b="0" i="1" smtClean="0">
                                <a:solidFill>
                                  <a:schemeClr val="bg1"/>
                                </a:solidFill>
                                <a:latin typeface="Cambria Math" panose="02040503050406030204" pitchFamily="18" charset="0"/>
                                <a:ea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sup>
                        </m:sSup>
                      </m:den>
                    </m:f>
                  </m:oMath>
                </a14:m>
                <a:r>
                  <a:rPr lang="ru-RU" sz="2800" dirty="0">
                    <a:solidFill>
                      <a:schemeClr val="bg1"/>
                    </a:solidFill>
                  </a:rPr>
                  <a:t> </a:t>
                </a:r>
              </a:p>
            </p:txBody>
          </p:sp>
        </mc:Choice>
        <mc:Fallback xmlns="">
          <p:sp>
            <p:nvSpPr>
              <p:cNvPr id="15" name="TextBox 14">
                <a:extLst>
                  <a:ext uri="{FF2B5EF4-FFF2-40B4-BE49-F238E27FC236}">
                    <a16:creationId xmlns:a16="http://schemas.microsoft.com/office/drawing/2014/main" id="{E7C36F5A-E951-4E31-8C97-A75F2363E531}"/>
                  </a:ext>
                </a:extLst>
              </p:cNvPr>
              <p:cNvSpPr txBox="1">
                <a:spLocks noRot="1" noChangeAspect="1" noMove="1" noResize="1" noEditPoints="1" noAdjustHandles="1" noChangeArrowheads="1" noChangeShapeType="1" noTextEdit="1"/>
              </p:cNvSpPr>
              <p:nvPr/>
            </p:nvSpPr>
            <p:spPr>
              <a:xfrm>
                <a:off x="1235262" y="2912739"/>
                <a:ext cx="3888432" cy="703013"/>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38AA3B4-4AA7-44DE-8F50-FB38608227F1}"/>
                  </a:ext>
                </a:extLst>
              </p:cNvPr>
              <p:cNvSpPr txBox="1"/>
              <p:nvPr/>
            </p:nvSpPr>
            <p:spPr>
              <a:xfrm>
                <a:off x="657479" y="6288204"/>
                <a:ext cx="532859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𝑅𝑒𝐿𝑈</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r>
                        <a:rPr lang="en-US" sz="2800" b="0" i="1" smtClean="0">
                          <a:solidFill>
                            <a:schemeClr val="bg1"/>
                          </a:solidFill>
                          <a:latin typeface="Cambria Math" panose="02040503050406030204" pitchFamily="18" charset="0"/>
                          <a:ea typeface="Cambria Math" panose="02040503050406030204" pitchFamily="18" charset="0"/>
                        </a:rPr>
                        <m:t>=</m:t>
                      </m:r>
                      <m:r>
                        <m:rPr>
                          <m:sty m:val="p"/>
                        </m:rPr>
                        <a:rPr lang="en-US" sz="2800" b="0" i="0" smtClean="0">
                          <a:solidFill>
                            <a:schemeClr val="bg1"/>
                          </a:solidFill>
                          <a:latin typeface="Cambria Math" panose="02040503050406030204" pitchFamily="18" charset="0"/>
                          <a:ea typeface="Cambria Math" panose="02040503050406030204" pitchFamily="18" charset="0"/>
                        </a:rPr>
                        <m:t>max</m:t>
                      </m:r>
                      <m:r>
                        <a:rPr lang="en-US" sz="2800" b="0" i="1" smtClean="0">
                          <a:solidFill>
                            <a:schemeClr val="bg1"/>
                          </a:solidFill>
                          <a:latin typeface="Cambria Math" panose="02040503050406030204" pitchFamily="18" charset="0"/>
                          <a:ea typeface="Cambria Math" panose="02040503050406030204" pitchFamily="18" charset="0"/>
                        </a:rPr>
                        <m:t>⁡(0,</m:t>
                      </m:r>
                      <m:r>
                        <a:rPr lang="en-US" sz="2800" b="0" i="1" smtClean="0">
                          <a:solidFill>
                            <a:schemeClr val="bg1"/>
                          </a:solidFill>
                          <a:latin typeface="Cambria Math" panose="02040503050406030204" pitchFamily="18" charset="0"/>
                          <a:ea typeface="Cambria Math" panose="02040503050406030204" pitchFamily="18" charset="0"/>
                        </a:rPr>
                        <m:t>𝑡</m:t>
                      </m:r>
                      <m:r>
                        <a:rPr lang="en-US" sz="2800" b="0" i="1" smtClean="0">
                          <a:solidFill>
                            <a:schemeClr val="bg1"/>
                          </a:solidFill>
                          <a:latin typeface="Cambria Math" panose="02040503050406030204" pitchFamily="18" charset="0"/>
                          <a:ea typeface="Cambria Math" panose="02040503050406030204" pitchFamily="18" charset="0"/>
                        </a:rPr>
                        <m:t>)</m:t>
                      </m:r>
                    </m:oMath>
                  </m:oMathPara>
                </a14:m>
                <a:endParaRPr lang="ru-RU" sz="2800" dirty="0">
                  <a:solidFill>
                    <a:schemeClr val="bg1"/>
                  </a:solidFill>
                </a:endParaRPr>
              </a:p>
            </p:txBody>
          </p:sp>
        </mc:Choice>
        <mc:Fallback xmlns="">
          <p:sp>
            <p:nvSpPr>
              <p:cNvPr id="16" name="TextBox 15">
                <a:extLst>
                  <a:ext uri="{FF2B5EF4-FFF2-40B4-BE49-F238E27FC236}">
                    <a16:creationId xmlns:a16="http://schemas.microsoft.com/office/drawing/2014/main" id="{138AA3B4-4AA7-44DE-8F50-FB38608227F1}"/>
                  </a:ext>
                </a:extLst>
              </p:cNvPr>
              <p:cNvSpPr txBox="1">
                <a:spLocks noRot="1" noChangeAspect="1" noMove="1" noResize="1" noEditPoints="1" noAdjustHandles="1" noChangeArrowheads="1" noChangeShapeType="1" noTextEdit="1"/>
              </p:cNvSpPr>
              <p:nvPr/>
            </p:nvSpPr>
            <p:spPr>
              <a:xfrm>
                <a:off x="657479" y="6288204"/>
                <a:ext cx="5328592" cy="523220"/>
              </a:xfrm>
              <a:prstGeom prst="rect">
                <a:avLst/>
              </a:prstGeom>
              <a:blipFill>
                <a:blip r:embed="rId6"/>
                <a:stretch>
                  <a:fillRect/>
                </a:stretch>
              </a:blipFill>
            </p:spPr>
            <p:txBody>
              <a:bodyPr/>
              <a:lstStyle/>
              <a:p>
                <a:r>
                  <a:rPr lang="ru-RU">
                    <a:noFill/>
                  </a:rPr>
                  <a:t> </a:t>
                </a:r>
              </a:p>
            </p:txBody>
          </p:sp>
        </mc:Fallback>
      </mc:AlternateContent>
      <p:pic>
        <p:nvPicPr>
          <p:cNvPr id="17" name="Рисунок 16">
            <a:extLst>
              <a:ext uri="{FF2B5EF4-FFF2-40B4-BE49-F238E27FC236}">
                <a16:creationId xmlns:a16="http://schemas.microsoft.com/office/drawing/2014/main" id="{A2A8E177-32A2-4E57-B391-4DB659C4E2C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379490" y="4057764"/>
            <a:ext cx="3527997" cy="1799236"/>
          </a:xfrm>
          <a:prstGeom prst="rect">
            <a:avLst/>
          </a:prstGeom>
        </p:spPr>
      </p:pic>
      <p:sp>
        <p:nvSpPr>
          <p:cNvPr id="18" name="Прямоугольник 17">
            <a:extLst>
              <a:ext uri="{FF2B5EF4-FFF2-40B4-BE49-F238E27FC236}">
                <a16:creationId xmlns:a16="http://schemas.microsoft.com/office/drawing/2014/main" id="{C35224DF-9558-493A-8C63-EE86E49F15BA}"/>
              </a:ext>
            </a:extLst>
          </p:cNvPr>
          <p:cNvSpPr/>
          <p:nvPr/>
        </p:nvSpPr>
        <p:spPr>
          <a:xfrm>
            <a:off x="1407392" y="5903576"/>
            <a:ext cx="3032177" cy="400110"/>
          </a:xfrm>
          <a:prstGeom prst="rect">
            <a:avLst/>
          </a:prstGeom>
        </p:spPr>
        <p:txBody>
          <a:bodyPr wrap="none">
            <a:spAutoFit/>
          </a:bodyPr>
          <a:lstStyle/>
          <a:p>
            <a:r>
              <a:rPr lang="en-US" sz="2000" b="1" dirty="0">
                <a:solidFill>
                  <a:schemeClr val="bg1"/>
                </a:solidFill>
                <a:latin typeface="+mj-lt"/>
              </a:rPr>
              <a:t>R</a:t>
            </a:r>
            <a:r>
              <a:rPr lang="tr-TR" sz="2000" b="1" dirty="0">
                <a:solidFill>
                  <a:schemeClr val="bg1"/>
                </a:solidFill>
                <a:latin typeface="+mj-lt"/>
              </a:rPr>
              <a:t>ectified linear unit</a:t>
            </a:r>
            <a:r>
              <a:rPr lang="tr-TR" sz="2000" dirty="0">
                <a:solidFill>
                  <a:schemeClr val="bg1"/>
                </a:solidFill>
                <a:latin typeface="+mj-lt"/>
              </a:rPr>
              <a:t> (</a:t>
            </a:r>
            <a:r>
              <a:rPr lang="tr-TR" sz="2000" b="1" dirty="0">
                <a:solidFill>
                  <a:schemeClr val="bg1"/>
                </a:solidFill>
                <a:latin typeface="+mj-lt"/>
              </a:rPr>
              <a:t>ReLU</a:t>
            </a:r>
            <a:r>
              <a:rPr lang="tr-TR" sz="2000" dirty="0">
                <a:solidFill>
                  <a:schemeClr val="bg1"/>
                </a:solidFill>
                <a:latin typeface="+mj-lt"/>
              </a:rPr>
              <a:t>)</a:t>
            </a:r>
            <a:endParaRPr lang="ru-RU" sz="2000" dirty="0">
              <a:solidFill>
                <a:schemeClr val="bg1"/>
              </a:solidFill>
              <a:latin typeface="+mj-lt"/>
            </a:endParaRPr>
          </a:p>
        </p:txBody>
      </p:sp>
      <p:pic>
        <p:nvPicPr>
          <p:cNvPr id="19" name="Рисунок 18">
            <a:extLst>
              <a:ext uri="{FF2B5EF4-FFF2-40B4-BE49-F238E27FC236}">
                <a16:creationId xmlns:a16="http://schemas.microsoft.com/office/drawing/2014/main" id="{1DF8FFEA-AE52-42AA-9D02-96DB2D4376D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816080" y="1158877"/>
            <a:ext cx="3700629" cy="1872055"/>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3D7F96C-6784-4006-85AD-92364740262C}"/>
                  </a:ext>
                </a:extLst>
              </p:cNvPr>
              <p:cNvSpPr txBox="1"/>
              <p:nvPr/>
            </p:nvSpPr>
            <p:spPr>
              <a:xfrm>
                <a:off x="6600056" y="3028805"/>
                <a:ext cx="4460576" cy="769763"/>
              </a:xfrm>
              <a:prstGeom prst="rect">
                <a:avLst/>
              </a:prstGeom>
              <a:noFill/>
            </p:spPr>
            <p:txBody>
              <a:bodyPr wrap="square" rtlCol="0">
                <a:spAutoFit/>
              </a:bodyPr>
              <a:lstStyle/>
              <a:p>
                <a:pPr algn="ctr"/>
                <a14:m>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func>
                      <m:funcPr>
                        <m:ctrlPr>
                          <a:rPr lang="en-US" sz="2800" b="0" i="1" smtClean="0">
                            <a:solidFill>
                              <a:schemeClr val="bg1"/>
                            </a:solidFill>
                            <a:latin typeface="Cambria Math" panose="02040503050406030204" pitchFamily="18" charset="0"/>
                            <a:ea typeface="Cambria Math" panose="02040503050406030204" pitchFamily="18" charset="0"/>
                          </a:rPr>
                        </m:ctrlPr>
                      </m:funcPr>
                      <m:fName>
                        <m:r>
                          <m:rPr>
                            <m:sty m:val="p"/>
                          </m:rPr>
                          <a:rPr lang="en-US" sz="2800" b="0" i="0" smtClean="0">
                            <a:solidFill>
                              <a:schemeClr val="bg1"/>
                            </a:solidFill>
                            <a:latin typeface="Cambria Math" panose="02040503050406030204" pitchFamily="18" charset="0"/>
                            <a:ea typeface="Cambria Math" panose="02040503050406030204" pitchFamily="18" charset="0"/>
                          </a:rPr>
                          <m:t>tanh</m:t>
                        </m:r>
                      </m:fName>
                      <m:e>
                        <m:d>
                          <m:dPr>
                            <m:ctrlPr>
                              <a:rPr lang="en-US" sz="2800" i="1">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e>
                    </m:func>
                    <m:r>
                      <a:rPr lang="en-US" sz="2800" b="0" i="1" smtClean="0">
                        <a:solidFill>
                          <a:schemeClr val="bg1"/>
                        </a:solidFill>
                        <a:latin typeface="Cambria Math" panose="02040503050406030204" pitchFamily="18" charset="0"/>
                        <a:ea typeface="Cambria Math" panose="02040503050406030204" pitchFamily="18" charset="0"/>
                      </a:rPr>
                      <m:t>=</m:t>
                    </m:r>
                    <m:f>
                      <m:fPr>
                        <m:ctrlPr>
                          <a:rPr lang="en-US" sz="2800" b="0" i="1" smtClean="0">
                            <a:solidFill>
                              <a:schemeClr val="bg1"/>
                            </a:solidFill>
                            <a:latin typeface="Cambria Math" panose="02040503050406030204" pitchFamily="18" charset="0"/>
                            <a:ea typeface="Cambria Math" panose="02040503050406030204" pitchFamily="18" charset="0"/>
                          </a:rPr>
                        </m:ctrlPr>
                      </m:fPr>
                      <m:num>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𝑡</m:t>
                            </m:r>
                          </m:sup>
                        </m:sSup>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i="1">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sup>
                        </m:sSup>
                      </m:num>
                      <m:den>
                        <m:sSup>
                          <m:sSupPr>
                            <m:ctrlPr>
                              <a:rPr lang="en-US" sz="2800" i="1">
                                <a:solidFill>
                                  <a:schemeClr val="bg1"/>
                                </a:solidFill>
                                <a:latin typeface="Cambria Math" panose="02040503050406030204" pitchFamily="18" charset="0"/>
                                <a:ea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𝑡</m:t>
                            </m:r>
                          </m:sup>
                        </m:sSup>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b="0" i="1" smtClean="0">
                                <a:solidFill>
                                  <a:schemeClr val="bg1"/>
                                </a:solidFill>
                                <a:latin typeface="Cambria Math" panose="02040503050406030204" pitchFamily="18" charset="0"/>
                                <a:ea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𝑒</m:t>
                            </m:r>
                          </m:e>
                          <m: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sup>
                        </m:sSup>
                      </m:den>
                    </m:f>
                  </m:oMath>
                </a14:m>
                <a:r>
                  <a:rPr lang="ru-RU" sz="2800" dirty="0">
                    <a:solidFill>
                      <a:schemeClr val="bg1"/>
                    </a:solidFill>
                  </a:rPr>
                  <a:t> </a:t>
                </a:r>
              </a:p>
            </p:txBody>
          </p:sp>
        </mc:Choice>
        <mc:Fallback xmlns="">
          <p:sp>
            <p:nvSpPr>
              <p:cNvPr id="20" name="TextBox 19">
                <a:extLst>
                  <a:ext uri="{FF2B5EF4-FFF2-40B4-BE49-F238E27FC236}">
                    <a16:creationId xmlns:a16="http://schemas.microsoft.com/office/drawing/2014/main" id="{F3D7F96C-6784-4006-85AD-92364740262C}"/>
                  </a:ext>
                </a:extLst>
              </p:cNvPr>
              <p:cNvSpPr txBox="1">
                <a:spLocks noRot="1" noChangeAspect="1" noMove="1" noResize="1" noEditPoints="1" noAdjustHandles="1" noChangeArrowheads="1" noChangeShapeType="1" noTextEdit="1"/>
              </p:cNvSpPr>
              <p:nvPr/>
            </p:nvSpPr>
            <p:spPr>
              <a:xfrm>
                <a:off x="6600056" y="3028805"/>
                <a:ext cx="4460576" cy="769763"/>
              </a:xfrm>
              <a:prstGeom prst="rect">
                <a:avLst/>
              </a:prstGeom>
              <a:blipFill>
                <a:blip r:embed="rId9"/>
                <a:stretch>
                  <a:fillRect/>
                </a:stretch>
              </a:blipFill>
            </p:spPr>
            <p:txBody>
              <a:bodyPr/>
              <a:lstStyle/>
              <a:p>
                <a:r>
                  <a:rPr lang="ru-RU">
                    <a:noFill/>
                  </a:rPr>
                  <a:t> </a:t>
                </a:r>
              </a:p>
            </p:txBody>
          </p:sp>
        </mc:Fallback>
      </mc:AlternateContent>
      <p:pic>
        <p:nvPicPr>
          <p:cNvPr id="21" name="Рисунок 20">
            <a:extLst>
              <a:ext uri="{FF2B5EF4-FFF2-40B4-BE49-F238E27FC236}">
                <a16:creationId xmlns:a16="http://schemas.microsoft.com/office/drawing/2014/main" id="{3292284D-0401-41C6-B3E5-4A82F23646F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816080" y="4148639"/>
            <a:ext cx="3541854" cy="180702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820554-7961-45E1-9FC3-26994281AB68}"/>
                  </a:ext>
                </a:extLst>
              </p:cNvPr>
              <p:cNvSpPr txBox="1"/>
              <p:nvPr/>
            </p:nvSpPr>
            <p:spPr>
              <a:xfrm>
                <a:off x="5807968" y="6288204"/>
                <a:ext cx="5653132" cy="523220"/>
              </a:xfrm>
              <a:prstGeom prst="rect">
                <a:avLst/>
              </a:prstGeom>
              <a:noFill/>
            </p:spPr>
            <p:txBody>
              <a:bodyPr wrap="square" rtlCol="0">
                <a:spAutoFit/>
              </a:bodyPr>
              <a:lstStyle/>
              <a:p>
                <a:pPr algn="ctr"/>
                <a14:m>
                  <m:oMath xmlns:m="http://schemas.openxmlformats.org/officeDocument/2006/math">
                    <m:r>
                      <a:rPr lang="en-US" sz="2800" b="0" i="1" smtClean="0">
                        <a:solidFill>
                          <a:schemeClr val="bg1"/>
                        </a:solidFill>
                        <a:latin typeface="Cambria Math" panose="02040503050406030204" pitchFamily="18" charset="0"/>
                      </a:rPr>
                      <m:t>𝑓</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𝑡</m:t>
                        </m:r>
                      </m:e>
                    </m:d>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𝐿𝑅𝑒𝐿𝑈</m:t>
                    </m:r>
                    <m:d>
                      <m:dPr>
                        <m:ctrlPr>
                          <a:rPr lang="en-US" sz="2800" b="0" i="1" smtClean="0">
                            <a:solidFill>
                              <a:schemeClr val="bg1"/>
                            </a:solidFill>
                            <a:latin typeface="Cambria Math" panose="02040503050406030204" pitchFamily="18" charset="0"/>
                            <a:ea typeface="Cambria Math" panose="02040503050406030204" pitchFamily="18" charset="0"/>
                          </a:rPr>
                        </m:ctrlPr>
                      </m:dPr>
                      <m:e>
                        <m:r>
                          <a:rPr lang="en-US" sz="2800" b="0" i="1" smtClean="0">
                            <a:solidFill>
                              <a:schemeClr val="bg1"/>
                            </a:solidFill>
                            <a:latin typeface="Cambria Math" panose="02040503050406030204" pitchFamily="18" charset="0"/>
                            <a:ea typeface="Cambria Math" panose="02040503050406030204" pitchFamily="18" charset="0"/>
                          </a:rPr>
                          <m:t>𝑡</m:t>
                        </m:r>
                      </m:e>
                    </m:d>
                    <m:r>
                      <a:rPr lang="en-US" sz="2800" b="0" i="1" smtClean="0">
                        <a:solidFill>
                          <a:schemeClr val="bg1"/>
                        </a:solidFill>
                        <a:latin typeface="Cambria Math" panose="02040503050406030204" pitchFamily="18" charset="0"/>
                        <a:ea typeface="Cambria Math" panose="02040503050406030204" pitchFamily="18" charset="0"/>
                      </a:rPr>
                      <m:t>=</m:t>
                    </m:r>
                    <m:r>
                      <m:rPr>
                        <m:sty m:val="p"/>
                      </m:rPr>
                      <a:rPr lang="en-US" sz="2800" b="0" i="0" smtClean="0">
                        <a:solidFill>
                          <a:schemeClr val="bg1"/>
                        </a:solidFill>
                        <a:latin typeface="Cambria Math" panose="02040503050406030204" pitchFamily="18" charset="0"/>
                        <a:ea typeface="Cambria Math" panose="02040503050406030204" pitchFamily="18" charset="0"/>
                      </a:rPr>
                      <m:t>max</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𝑎</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𝑡</m:t>
                    </m:r>
                    <m:r>
                      <a:rPr lang="en-US" sz="2800" b="0" i="1" smtClean="0">
                        <a:solidFill>
                          <a:schemeClr val="bg1"/>
                        </a:solidFill>
                        <a:latin typeface="Cambria Math" panose="02040503050406030204" pitchFamily="18" charset="0"/>
                        <a:ea typeface="Cambria Math" panose="02040503050406030204" pitchFamily="18" charset="0"/>
                      </a:rPr>
                      <m:t>)</m:t>
                    </m:r>
                  </m:oMath>
                </a14:m>
                <a:r>
                  <a:rPr lang="en-US" sz="2800" dirty="0">
                    <a:solidFill>
                      <a:schemeClr val="bg1"/>
                    </a:solidFill>
                  </a:rPr>
                  <a:t>, </a:t>
                </a:r>
                <a:endParaRPr lang="ru-RU" sz="2800" dirty="0">
                  <a:solidFill>
                    <a:schemeClr val="bg1"/>
                  </a:solidFill>
                </a:endParaRPr>
              </a:p>
            </p:txBody>
          </p:sp>
        </mc:Choice>
        <mc:Fallback xmlns="">
          <p:sp>
            <p:nvSpPr>
              <p:cNvPr id="22" name="TextBox 21">
                <a:extLst>
                  <a:ext uri="{FF2B5EF4-FFF2-40B4-BE49-F238E27FC236}">
                    <a16:creationId xmlns:a16="http://schemas.microsoft.com/office/drawing/2014/main" id="{D5820554-7961-45E1-9FC3-26994281AB68}"/>
                  </a:ext>
                </a:extLst>
              </p:cNvPr>
              <p:cNvSpPr txBox="1">
                <a:spLocks noRot="1" noChangeAspect="1" noMove="1" noResize="1" noEditPoints="1" noAdjustHandles="1" noChangeArrowheads="1" noChangeShapeType="1" noTextEdit="1"/>
              </p:cNvSpPr>
              <p:nvPr/>
            </p:nvSpPr>
            <p:spPr>
              <a:xfrm>
                <a:off x="5807968" y="6288204"/>
                <a:ext cx="5653132" cy="523220"/>
              </a:xfrm>
              <a:prstGeom prst="rect">
                <a:avLst/>
              </a:prstGeom>
              <a:blipFill>
                <a:blip r:embed="rId11"/>
                <a:stretch>
                  <a:fillRect t="-11765" b="-34118"/>
                </a:stretch>
              </a:blipFill>
            </p:spPr>
            <p:txBody>
              <a:bodyPr/>
              <a:lstStyle/>
              <a:p>
                <a:r>
                  <a:rPr lang="ru-RU">
                    <a:noFill/>
                  </a:rPr>
                  <a:t> </a:t>
                </a:r>
              </a:p>
            </p:txBody>
          </p:sp>
        </mc:Fallback>
      </mc:AlternateContent>
      <p:sp>
        <p:nvSpPr>
          <p:cNvPr id="23" name="Прямоугольник 22">
            <a:extLst>
              <a:ext uri="{FF2B5EF4-FFF2-40B4-BE49-F238E27FC236}">
                <a16:creationId xmlns:a16="http://schemas.microsoft.com/office/drawing/2014/main" id="{F1DEB2A2-99E2-40F7-B2A1-2E43466DC481}"/>
              </a:ext>
            </a:extLst>
          </p:cNvPr>
          <p:cNvSpPr/>
          <p:nvPr/>
        </p:nvSpPr>
        <p:spPr>
          <a:xfrm>
            <a:off x="6703526" y="5923117"/>
            <a:ext cx="3700628" cy="400110"/>
          </a:xfrm>
          <a:prstGeom prst="rect">
            <a:avLst/>
          </a:prstGeom>
        </p:spPr>
        <p:txBody>
          <a:bodyPr wrap="none">
            <a:spAutoFit/>
          </a:bodyPr>
          <a:lstStyle/>
          <a:p>
            <a:r>
              <a:rPr lang="en-US" sz="2000" b="1" dirty="0">
                <a:solidFill>
                  <a:schemeClr val="bg1"/>
                </a:solidFill>
                <a:latin typeface="+mj-lt"/>
              </a:rPr>
              <a:t>Leaky R</a:t>
            </a:r>
            <a:r>
              <a:rPr lang="tr-TR" sz="2000" b="1" dirty="0">
                <a:solidFill>
                  <a:schemeClr val="bg1"/>
                </a:solidFill>
                <a:latin typeface="+mj-lt"/>
              </a:rPr>
              <a:t>ectified linear unit</a:t>
            </a:r>
            <a:r>
              <a:rPr lang="tr-TR" sz="2000" dirty="0">
                <a:solidFill>
                  <a:schemeClr val="bg1"/>
                </a:solidFill>
                <a:latin typeface="+mj-lt"/>
              </a:rPr>
              <a:t> (</a:t>
            </a:r>
            <a:r>
              <a:rPr lang="tr-TR" sz="2000" b="1" dirty="0">
                <a:solidFill>
                  <a:schemeClr val="bg1"/>
                </a:solidFill>
                <a:latin typeface="+mj-lt"/>
              </a:rPr>
              <a:t>ReLU</a:t>
            </a:r>
            <a:r>
              <a:rPr lang="tr-TR" sz="2000" dirty="0">
                <a:solidFill>
                  <a:schemeClr val="bg1"/>
                </a:solidFill>
                <a:latin typeface="+mj-lt"/>
              </a:rPr>
              <a:t>)</a:t>
            </a:r>
            <a:endParaRPr lang="ru-RU" sz="2000" dirty="0">
              <a:solidFill>
                <a:schemeClr val="bg1"/>
              </a:solidFill>
              <a:latin typeface="+mj-lt"/>
            </a:endParaRPr>
          </a:p>
        </p:txBody>
      </p:sp>
      <p:sp>
        <p:nvSpPr>
          <p:cNvPr id="24"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Функции Активации</a:t>
            </a:r>
            <a:endParaRPr lang="ru-RU" sz="3200" spc="-1" dirty="0">
              <a:solidFill>
                <a:schemeClr val="bg1"/>
              </a:solidFill>
              <a:latin typeface="Verdana" panose="020B0604030504040204" pitchFamily="34" charset="0"/>
              <a:ea typeface="Verdana" panose="020B0604030504040204" pitchFamily="34" charset="0"/>
            </a:endParaRPr>
          </a:p>
        </p:txBody>
      </p:sp>
      <p:pic>
        <p:nvPicPr>
          <p:cNvPr id="2" name="Рисунок 1"/>
          <p:cNvPicPr>
            <a:picLocks noChangeAspect="1"/>
          </p:cNvPicPr>
          <p:nvPr/>
        </p:nvPicPr>
        <p:blipFill>
          <a:blip r:embed="rId12"/>
          <a:stretch>
            <a:fillRect/>
          </a:stretch>
        </p:blipFill>
        <p:spPr>
          <a:xfrm>
            <a:off x="4943872" y="1124745"/>
            <a:ext cx="1860271" cy="2880320"/>
          </a:xfrm>
          <a:prstGeom prst="rect">
            <a:avLst/>
          </a:prstGeom>
        </p:spPr>
      </p:pic>
    </p:spTree>
    <p:extLst>
      <p:ext uri="{BB962C8B-B14F-4D97-AF65-F5344CB8AC3E}">
        <p14:creationId xmlns:p14="http://schemas.microsoft.com/office/powerpoint/2010/main" val="290742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8" grpId="0"/>
      <p:bldP spid="20"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66" name="Рисунок 65">
            <a:extLst>
              <a:ext uri="{FF2B5EF4-FFF2-40B4-BE49-F238E27FC236}">
                <a16:creationId xmlns:a16="http://schemas.microsoft.com/office/drawing/2014/main" id="{4C368390-EBF4-4886-A4A8-295FBC2A4C08}"/>
              </a:ext>
            </a:extLst>
          </p:cNvPr>
          <p:cNvPicPr>
            <a:picLocks noChangeAspect="1"/>
          </p:cNvPicPr>
          <p:nvPr/>
        </p:nvPicPr>
        <p:blipFill>
          <a:blip r:embed="rId4"/>
          <a:stretch>
            <a:fillRect/>
          </a:stretch>
        </p:blipFill>
        <p:spPr>
          <a:xfrm>
            <a:off x="4278303" y="1215282"/>
            <a:ext cx="2090657" cy="1930609"/>
          </a:xfrm>
          <a:prstGeom prst="rect">
            <a:avLst/>
          </a:prstGeom>
        </p:spPr>
      </p:pic>
      <p:pic>
        <p:nvPicPr>
          <p:cNvPr id="67" name="Рисунок 66">
            <a:extLst>
              <a:ext uri="{FF2B5EF4-FFF2-40B4-BE49-F238E27FC236}">
                <a16:creationId xmlns:a16="http://schemas.microsoft.com/office/drawing/2014/main" id="{3169BB57-86A7-4356-94E0-DF362524ECF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839477" y="3551781"/>
            <a:ext cx="2887169" cy="1474908"/>
          </a:xfrm>
          <a:prstGeom prst="rect">
            <a:avLst/>
          </a:prstGeom>
        </p:spPr>
      </p:pic>
      <mc:AlternateContent xmlns:mc="http://schemas.openxmlformats.org/markup-compatibility/2006" xmlns:a14="http://schemas.microsoft.com/office/drawing/2010/main">
        <mc:Choice Requires="a14">
          <p:sp>
            <p:nvSpPr>
              <p:cNvPr id="68" name="Прямоугольник 67">
                <a:extLst>
                  <a:ext uri="{FF2B5EF4-FFF2-40B4-BE49-F238E27FC236}">
                    <a16:creationId xmlns:a16="http://schemas.microsoft.com/office/drawing/2014/main" id="{18F69159-E546-447C-8F57-E86EC6423F4D}"/>
                  </a:ext>
                </a:extLst>
              </p:cNvPr>
              <p:cNvSpPr/>
              <p:nvPr/>
            </p:nvSpPr>
            <p:spPr>
              <a:xfrm>
                <a:off x="3078553" y="3266501"/>
                <a:ext cx="622030"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b="0" i="1" dirty="0" smtClean="0">
                              <a:solidFill>
                                <a:schemeClr val="bg1"/>
                              </a:solidFill>
                              <a:latin typeface="Cambria Math" panose="02040503050406030204" pitchFamily="18" charset="0"/>
                            </a:rPr>
                            <m:t>0</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1</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68" name="Прямоугольник 67">
                <a:extLst>
                  <a:ext uri="{FF2B5EF4-FFF2-40B4-BE49-F238E27FC236}">
                    <a16:creationId xmlns:a16="http://schemas.microsoft.com/office/drawing/2014/main" id="{18F69159-E546-447C-8F57-E86EC6423F4D}"/>
                  </a:ext>
                </a:extLst>
              </p:cNvPr>
              <p:cNvSpPr>
                <a:spLocks noRot="1" noChangeAspect="1" noMove="1" noResize="1" noEditPoints="1" noAdjustHandles="1" noChangeArrowheads="1" noChangeShapeType="1" noTextEdit="1"/>
              </p:cNvSpPr>
              <p:nvPr/>
            </p:nvSpPr>
            <p:spPr>
              <a:xfrm>
                <a:off x="3078553" y="3266501"/>
                <a:ext cx="622030" cy="440249"/>
              </a:xfrm>
              <a:prstGeom prst="rect">
                <a:avLst/>
              </a:prstGeom>
              <a:blipFill>
                <a:blip r:embed="rId6"/>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9" name="Прямоугольник 68">
                <a:extLst>
                  <a:ext uri="{FF2B5EF4-FFF2-40B4-BE49-F238E27FC236}">
                    <a16:creationId xmlns:a16="http://schemas.microsoft.com/office/drawing/2014/main" id="{0F5F96A1-0E0D-4CAF-9E4D-90B5DC574149}"/>
                  </a:ext>
                </a:extLst>
              </p:cNvPr>
              <p:cNvSpPr/>
              <p:nvPr/>
            </p:nvSpPr>
            <p:spPr>
              <a:xfrm>
                <a:off x="890394" y="1541066"/>
                <a:ext cx="622030"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b="0" i="1" dirty="0" smtClean="0">
                              <a:solidFill>
                                <a:schemeClr val="bg1"/>
                              </a:solidFill>
                              <a:latin typeface="Cambria Math" panose="02040503050406030204" pitchFamily="18" charset="0"/>
                            </a:rPr>
                            <m:t>0</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0</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69" name="Прямоугольник 68">
                <a:extLst>
                  <a:ext uri="{FF2B5EF4-FFF2-40B4-BE49-F238E27FC236}">
                    <a16:creationId xmlns:a16="http://schemas.microsoft.com/office/drawing/2014/main" id="{0F5F96A1-0E0D-4CAF-9E4D-90B5DC574149}"/>
                  </a:ext>
                </a:extLst>
              </p:cNvPr>
              <p:cNvSpPr>
                <a:spLocks noRot="1" noChangeAspect="1" noMove="1" noResize="1" noEditPoints="1" noAdjustHandles="1" noChangeArrowheads="1" noChangeShapeType="1" noTextEdit="1"/>
              </p:cNvSpPr>
              <p:nvPr/>
            </p:nvSpPr>
            <p:spPr>
              <a:xfrm>
                <a:off x="890394" y="1541066"/>
                <a:ext cx="622030" cy="440249"/>
              </a:xfrm>
              <a:prstGeom prst="rect">
                <a:avLst/>
              </a:prstGeom>
              <a:blipFill>
                <a:blip r:embed="rId7"/>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Прямоугольник 69">
                <a:extLst>
                  <a:ext uri="{FF2B5EF4-FFF2-40B4-BE49-F238E27FC236}">
                    <a16:creationId xmlns:a16="http://schemas.microsoft.com/office/drawing/2014/main" id="{1E055F4C-7DF5-47B0-8817-F9EC80139A1C}"/>
                  </a:ext>
                </a:extLst>
              </p:cNvPr>
              <p:cNvSpPr/>
              <p:nvPr/>
            </p:nvSpPr>
            <p:spPr>
              <a:xfrm>
                <a:off x="921855" y="1842774"/>
                <a:ext cx="622030" cy="438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b="0" i="1" dirty="0" smtClean="0">
                              <a:solidFill>
                                <a:schemeClr val="bg1"/>
                              </a:solidFill>
                              <a:latin typeface="Cambria Math" panose="02040503050406030204" pitchFamily="18" charset="0"/>
                            </a:rPr>
                            <m:t>1</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0</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70" name="Прямоугольник 69">
                <a:extLst>
                  <a:ext uri="{FF2B5EF4-FFF2-40B4-BE49-F238E27FC236}">
                    <a16:creationId xmlns:a16="http://schemas.microsoft.com/office/drawing/2014/main" id="{1E055F4C-7DF5-47B0-8817-F9EC80139A1C}"/>
                  </a:ext>
                </a:extLst>
              </p:cNvPr>
              <p:cNvSpPr>
                <a:spLocks noRot="1" noChangeAspect="1" noMove="1" noResize="1" noEditPoints="1" noAdjustHandles="1" noChangeArrowheads="1" noChangeShapeType="1" noTextEdit="1"/>
              </p:cNvSpPr>
              <p:nvPr/>
            </p:nvSpPr>
            <p:spPr>
              <a:xfrm>
                <a:off x="921855" y="1842774"/>
                <a:ext cx="622030" cy="438262"/>
              </a:xfrm>
              <a:prstGeom prst="rect">
                <a:avLst/>
              </a:prstGeom>
              <a:blipFill>
                <a:blip r:embed="rId8"/>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1" name="Прямоугольник 70">
                <a:extLst>
                  <a:ext uri="{FF2B5EF4-FFF2-40B4-BE49-F238E27FC236}">
                    <a16:creationId xmlns:a16="http://schemas.microsoft.com/office/drawing/2014/main" id="{3AEB4721-3844-423F-BDF3-5BBF55153C82}"/>
                  </a:ext>
                </a:extLst>
              </p:cNvPr>
              <p:cNvSpPr/>
              <p:nvPr/>
            </p:nvSpPr>
            <p:spPr>
              <a:xfrm>
                <a:off x="731527" y="4881363"/>
                <a:ext cx="718466"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−1</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0</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71" name="Прямоугольник 70">
                <a:extLst>
                  <a:ext uri="{FF2B5EF4-FFF2-40B4-BE49-F238E27FC236}">
                    <a16:creationId xmlns:a16="http://schemas.microsoft.com/office/drawing/2014/main" id="{3AEB4721-3844-423F-BDF3-5BBF55153C82}"/>
                  </a:ext>
                </a:extLst>
              </p:cNvPr>
              <p:cNvSpPr>
                <a:spLocks noRot="1" noChangeAspect="1" noMove="1" noResize="1" noEditPoints="1" noAdjustHandles="1" noChangeArrowheads="1" noChangeShapeType="1" noTextEdit="1"/>
              </p:cNvSpPr>
              <p:nvPr/>
            </p:nvSpPr>
            <p:spPr>
              <a:xfrm>
                <a:off x="731527" y="4881363"/>
                <a:ext cx="718466" cy="438582"/>
              </a:xfrm>
              <a:prstGeom prst="rect">
                <a:avLst/>
              </a:prstGeom>
              <a:blipFill>
                <a:blip r:embed="rId9"/>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2" name="Прямоугольник 71">
                <a:extLst>
                  <a:ext uri="{FF2B5EF4-FFF2-40B4-BE49-F238E27FC236}">
                    <a16:creationId xmlns:a16="http://schemas.microsoft.com/office/drawing/2014/main" id="{C09CAB20-5404-4A3F-8D20-400A42F72B35}"/>
                  </a:ext>
                </a:extLst>
              </p:cNvPr>
              <p:cNvSpPr/>
              <p:nvPr/>
            </p:nvSpPr>
            <p:spPr>
              <a:xfrm>
                <a:off x="733993" y="5298709"/>
                <a:ext cx="622030" cy="438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smtClean="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r>
                            <a:rPr lang="en-US" i="1" dirty="0">
                              <a:solidFill>
                                <a:schemeClr val="bg1"/>
                              </a:solidFill>
                              <a:latin typeface="Cambria Math" panose="02040503050406030204" pitchFamily="18" charset="0"/>
                            </a:rPr>
                            <m:t>𝑁</m:t>
                          </m:r>
                        </m:sub>
                        <m:sup>
                          <m:r>
                            <a:rPr lang="en-US" b="0" i="1" dirty="0" smtClean="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0</m:t>
                          </m:r>
                          <m:r>
                            <a:rPr lang="en-US" b="0" i="1" dirty="0" smtClean="0">
                              <a:solidFill>
                                <a:schemeClr val="bg1"/>
                              </a:solidFill>
                              <a:latin typeface="Cambria Math" panose="02040503050406030204" pitchFamily="18" charset="0"/>
                            </a:rPr>
                            <m:t>)</m:t>
                          </m:r>
                        </m:sup>
                      </m:sSubSup>
                    </m:oMath>
                  </m:oMathPara>
                </a14:m>
                <a:endParaRPr lang="ru-RU" dirty="0"/>
              </a:p>
            </p:txBody>
          </p:sp>
        </mc:Choice>
        <mc:Fallback xmlns="">
          <p:sp>
            <p:nvSpPr>
              <p:cNvPr id="72" name="Прямоугольник 71">
                <a:extLst>
                  <a:ext uri="{FF2B5EF4-FFF2-40B4-BE49-F238E27FC236}">
                    <a16:creationId xmlns:a16="http://schemas.microsoft.com/office/drawing/2014/main" id="{C09CAB20-5404-4A3F-8D20-400A42F72B35}"/>
                  </a:ext>
                </a:extLst>
              </p:cNvPr>
              <p:cNvSpPr>
                <a:spLocks noRot="1" noChangeAspect="1" noMove="1" noResize="1" noEditPoints="1" noAdjustHandles="1" noChangeArrowheads="1" noChangeShapeType="1" noTextEdit="1"/>
              </p:cNvSpPr>
              <p:nvPr/>
            </p:nvSpPr>
            <p:spPr>
              <a:xfrm>
                <a:off x="733993" y="5298709"/>
                <a:ext cx="622030" cy="438582"/>
              </a:xfrm>
              <a:prstGeom prst="rect">
                <a:avLst/>
              </a:prstGeom>
              <a:blipFill>
                <a:blip r:embed="rId10"/>
                <a:stretch>
                  <a:fillRect b="-2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3" name="Прямоугольник 72">
                <a:extLst>
                  <a:ext uri="{FF2B5EF4-FFF2-40B4-BE49-F238E27FC236}">
                    <a16:creationId xmlns:a16="http://schemas.microsoft.com/office/drawing/2014/main" id="{ED2AEED5-E8E5-4EA1-9059-38F942335435}"/>
                  </a:ext>
                </a:extLst>
              </p:cNvPr>
              <p:cNvSpPr/>
              <p:nvPr/>
            </p:nvSpPr>
            <p:spPr>
              <a:xfrm>
                <a:off x="1620415" y="1877239"/>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rPr>
                        <m:t>w</m:t>
                      </m:r>
                      <m:r>
                        <m:rPr>
                          <m:nor/>
                        </m:rPr>
                        <a:rPr lang="en-US" i="1" baseline="-25000" dirty="0">
                          <a:solidFill>
                            <a:schemeClr val="bg1"/>
                          </a:solidFill>
                        </a:rPr>
                        <m:t>0,</m:t>
                      </m:r>
                      <m:r>
                        <m:rPr>
                          <m:nor/>
                        </m:rPr>
                        <a:rPr lang="en-US" b="0" i="1" baseline="-25000" dirty="0" smtClean="0">
                          <a:solidFill>
                            <a:schemeClr val="bg1"/>
                          </a:solidFill>
                        </a:rPr>
                        <m:t>0</m:t>
                      </m:r>
                    </m:oMath>
                  </m:oMathPara>
                </a14:m>
                <a:endParaRPr lang="ru-RU" dirty="0"/>
              </a:p>
            </p:txBody>
          </p:sp>
        </mc:Choice>
        <mc:Fallback xmlns="">
          <p:sp>
            <p:nvSpPr>
              <p:cNvPr id="73" name="Прямоугольник 72">
                <a:extLst>
                  <a:ext uri="{FF2B5EF4-FFF2-40B4-BE49-F238E27FC236}">
                    <a16:creationId xmlns:a16="http://schemas.microsoft.com/office/drawing/2014/main" id="{ED2AEED5-E8E5-4EA1-9059-38F942335435}"/>
                  </a:ext>
                </a:extLst>
              </p:cNvPr>
              <p:cNvSpPr>
                <a:spLocks noRot="1" noChangeAspect="1" noMove="1" noResize="1" noEditPoints="1" noAdjustHandles="1" noChangeArrowheads="1" noChangeShapeType="1" noTextEdit="1"/>
              </p:cNvSpPr>
              <p:nvPr/>
            </p:nvSpPr>
            <p:spPr>
              <a:xfrm>
                <a:off x="1620415" y="1877239"/>
                <a:ext cx="598241" cy="369332"/>
              </a:xfrm>
              <a:prstGeom prst="rect">
                <a:avLst/>
              </a:prstGeom>
              <a:blipFill>
                <a:blip r:embed="rId11"/>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4" name="Прямоугольник 73">
                <a:extLst>
                  <a:ext uri="{FF2B5EF4-FFF2-40B4-BE49-F238E27FC236}">
                    <a16:creationId xmlns:a16="http://schemas.microsoft.com/office/drawing/2014/main" id="{0A90A16E-5C04-4BE1-A186-45D54D46BD3F}"/>
                  </a:ext>
                </a:extLst>
              </p:cNvPr>
              <p:cNvSpPr/>
              <p:nvPr/>
            </p:nvSpPr>
            <p:spPr>
              <a:xfrm>
                <a:off x="1633973" y="2221026"/>
                <a:ext cx="5982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rPr>
                        <m:t>w</m:t>
                      </m:r>
                      <m:r>
                        <m:rPr>
                          <m:nor/>
                        </m:rPr>
                        <a:rPr lang="en-US" baseline="-25000" dirty="0">
                          <a:solidFill>
                            <a:schemeClr val="bg1"/>
                          </a:solidFill>
                        </a:rPr>
                        <m:t>0,</m:t>
                      </m:r>
                      <m:r>
                        <m:rPr>
                          <m:nor/>
                        </m:rPr>
                        <a:rPr lang="en-US" b="0" i="0" baseline="-25000" dirty="0" smtClean="0">
                          <a:solidFill>
                            <a:schemeClr val="bg1"/>
                          </a:solidFill>
                        </a:rPr>
                        <m:t>1</m:t>
                      </m:r>
                    </m:oMath>
                  </m:oMathPara>
                </a14:m>
                <a:endParaRPr lang="ru-RU" dirty="0"/>
              </a:p>
            </p:txBody>
          </p:sp>
        </mc:Choice>
        <mc:Fallback xmlns="">
          <p:sp>
            <p:nvSpPr>
              <p:cNvPr id="74" name="Прямоугольник 73">
                <a:extLst>
                  <a:ext uri="{FF2B5EF4-FFF2-40B4-BE49-F238E27FC236}">
                    <a16:creationId xmlns:a16="http://schemas.microsoft.com/office/drawing/2014/main" id="{0A90A16E-5C04-4BE1-A186-45D54D46BD3F}"/>
                  </a:ext>
                </a:extLst>
              </p:cNvPr>
              <p:cNvSpPr>
                <a:spLocks noRot="1" noChangeAspect="1" noMove="1" noResize="1" noEditPoints="1" noAdjustHandles="1" noChangeArrowheads="1" noChangeShapeType="1" noTextEdit="1"/>
              </p:cNvSpPr>
              <p:nvPr/>
            </p:nvSpPr>
            <p:spPr>
              <a:xfrm>
                <a:off x="1633973" y="2221026"/>
                <a:ext cx="598241" cy="369332"/>
              </a:xfrm>
              <a:prstGeom prst="rect">
                <a:avLst/>
              </a:prstGeom>
              <a:blipFill>
                <a:blip r:embed="rId12"/>
                <a:stretch>
                  <a:fillRect b="-491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Прямоугольник 74">
                <a:extLst>
                  <a:ext uri="{FF2B5EF4-FFF2-40B4-BE49-F238E27FC236}">
                    <a16:creationId xmlns:a16="http://schemas.microsoft.com/office/drawing/2014/main" id="{9C9DBB4B-CC47-4089-BCF0-B0FB09C54B82}"/>
                  </a:ext>
                </a:extLst>
              </p:cNvPr>
              <p:cNvSpPr/>
              <p:nvPr/>
            </p:nvSpPr>
            <p:spPr>
              <a:xfrm>
                <a:off x="1457643" y="4725144"/>
                <a:ext cx="7745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rPr>
                        <m:t>w</m:t>
                      </m:r>
                      <m:r>
                        <m:rPr>
                          <m:nor/>
                        </m:rPr>
                        <a:rPr lang="en-US" baseline="-25000" dirty="0">
                          <a:solidFill>
                            <a:schemeClr val="bg1"/>
                          </a:solidFill>
                        </a:rPr>
                        <m:t>0,</m:t>
                      </m:r>
                      <m:r>
                        <m:rPr>
                          <m:nor/>
                        </m:rPr>
                        <a:rPr lang="en-US" baseline="-25000" dirty="0">
                          <a:solidFill>
                            <a:schemeClr val="bg1"/>
                          </a:solidFill>
                        </a:rPr>
                        <m:t>N</m:t>
                      </m:r>
                      <m:r>
                        <m:rPr>
                          <m:nor/>
                        </m:rPr>
                        <a:rPr lang="en-US" baseline="-25000" dirty="0">
                          <a:solidFill>
                            <a:schemeClr val="bg1"/>
                          </a:solidFill>
                        </a:rPr>
                        <m:t>−1</m:t>
                      </m:r>
                    </m:oMath>
                  </m:oMathPara>
                </a14:m>
                <a:endParaRPr lang="ru-RU" dirty="0"/>
              </a:p>
            </p:txBody>
          </p:sp>
        </mc:Choice>
        <mc:Fallback xmlns="">
          <p:sp>
            <p:nvSpPr>
              <p:cNvPr id="75" name="Прямоугольник 74">
                <a:extLst>
                  <a:ext uri="{FF2B5EF4-FFF2-40B4-BE49-F238E27FC236}">
                    <a16:creationId xmlns:a16="http://schemas.microsoft.com/office/drawing/2014/main" id="{9C9DBB4B-CC47-4089-BCF0-B0FB09C54B82}"/>
                  </a:ext>
                </a:extLst>
              </p:cNvPr>
              <p:cNvSpPr>
                <a:spLocks noRot="1" noChangeAspect="1" noMove="1" noResize="1" noEditPoints="1" noAdjustHandles="1" noChangeArrowheads="1" noChangeShapeType="1" noTextEdit="1"/>
              </p:cNvSpPr>
              <p:nvPr/>
            </p:nvSpPr>
            <p:spPr>
              <a:xfrm>
                <a:off x="1457643" y="4725144"/>
                <a:ext cx="774571" cy="369332"/>
              </a:xfrm>
              <a:prstGeom prst="rect">
                <a:avLst/>
              </a:prstGeom>
              <a:blipFill>
                <a:blip r:embed="rId13"/>
                <a:stretch>
                  <a:fillRect b="-491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6" name="Прямоугольник 75">
                <a:extLst>
                  <a:ext uri="{FF2B5EF4-FFF2-40B4-BE49-F238E27FC236}">
                    <a16:creationId xmlns:a16="http://schemas.microsoft.com/office/drawing/2014/main" id="{1D1EB28E-506C-4F0E-A0E7-7AECCA32FD0A}"/>
                  </a:ext>
                </a:extLst>
              </p:cNvPr>
              <p:cNvSpPr/>
              <p:nvPr/>
            </p:nvSpPr>
            <p:spPr>
              <a:xfrm>
                <a:off x="1796736" y="5054257"/>
                <a:ext cx="6190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rPr>
                        <m:t>w</m:t>
                      </m:r>
                      <m:r>
                        <m:rPr>
                          <m:nor/>
                        </m:rPr>
                        <a:rPr lang="en-US" baseline="-25000" dirty="0">
                          <a:solidFill>
                            <a:schemeClr val="bg1"/>
                          </a:solidFill>
                        </a:rPr>
                        <m:t>0,</m:t>
                      </m:r>
                      <m:r>
                        <m:rPr>
                          <m:nor/>
                        </m:rPr>
                        <a:rPr lang="en-US" baseline="-25000" dirty="0">
                          <a:solidFill>
                            <a:schemeClr val="bg1"/>
                          </a:solidFill>
                        </a:rPr>
                        <m:t>N</m:t>
                      </m:r>
                    </m:oMath>
                  </m:oMathPara>
                </a14:m>
                <a:endParaRPr lang="ru-RU" dirty="0"/>
              </a:p>
            </p:txBody>
          </p:sp>
        </mc:Choice>
        <mc:Fallback xmlns="">
          <p:sp>
            <p:nvSpPr>
              <p:cNvPr id="76" name="Прямоугольник 75">
                <a:extLst>
                  <a:ext uri="{FF2B5EF4-FFF2-40B4-BE49-F238E27FC236}">
                    <a16:creationId xmlns:a16="http://schemas.microsoft.com/office/drawing/2014/main" id="{1D1EB28E-506C-4F0E-A0E7-7AECCA32FD0A}"/>
                  </a:ext>
                </a:extLst>
              </p:cNvPr>
              <p:cNvSpPr>
                <a:spLocks noRot="1" noChangeAspect="1" noMove="1" noResize="1" noEditPoints="1" noAdjustHandles="1" noChangeArrowheads="1" noChangeShapeType="1" noTextEdit="1"/>
              </p:cNvSpPr>
              <p:nvPr/>
            </p:nvSpPr>
            <p:spPr>
              <a:xfrm>
                <a:off x="1796736" y="5054257"/>
                <a:ext cx="619080" cy="369332"/>
              </a:xfrm>
              <a:prstGeom prst="rect">
                <a:avLst/>
              </a:prstGeom>
              <a:blipFill>
                <a:blip r:embed="rId14"/>
                <a:stretch>
                  <a:fillRect b="-491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34C7ADB-2762-4100-8C4B-FED82734583E}"/>
                  </a:ext>
                </a:extLst>
              </p:cNvPr>
              <p:cNvSpPr txBox="1"/>
              <p:nvPr/>
            </p:nvSpPr>
            <p:spPr>
              <a:xfrm>
                <a:off x="2709431" y="5546933"/>
                <a:ext cx="8634701" cy="64504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0</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1</m:t>
                          </m:r>
                          <m:r>
                            <a:rPr lang="en-US" sz="2400" b="0" i="1" dirty="0" smtClean="0">
                              <a:solidFill>
                                <a:schemeClr val="bg1"/>
                              </a:solidFill>
                              <a:latin typeface="Cambria Math" panose="02040503050406030204" pitchFamily="18" charset="0"/>
                            </a:rPr>
                            <m:t>)</m:t>
                          </m:r>
                        </m:sup>
                      </m:sSubSup>
                      <m:r>
                        <a:rPr lang="en-US" sz="2400" i="1" dirty="0">
                          <a:solidFill>
                            <a:schemeClr val="bg1"/>
                          </a:solidFill>
                          <a:latin typeface="Cambria Math" panose="02040503050406030204" pitchFamily="18" charset="0"/>
                        </a:rPr>
                        <m:t>=</m:t>
                      </m:r>
                      <m:r>
                        <a:rPr lang="en-US" sz="2400" i="1" smtClean="0">
                          <a:solidFill>
                            <a:schemeClr val="bg1"/>
                          </a:solidFill>
                          <a:latin typeface="Cambria Math" panose="02040503050406030204" pitchFamily="18" charset="0"/>
                          <a:ea typeface="Cambria Math" panose="02040503050406030204" pitchFamily="18" charset="0"/>
                        </a:rPr>
                        <m:t>𝜎</m:t>
                      </m:r>
                      <m:d>
                        <m:dPr>
                          <m:ctrlPr>
                            <a:rPr lang="en-US" sz="2400" i="1">
                              <a:solidFill>
                                <a:schemeClr val="bg1"/>
                              </a:solidFill>
                              <a:latin typeface="Cambria Math" panose="02040503050406030204" pitchFamily="18" charset="0"/>
                              <a:ea typeface="Cambria Math" panose="02040503050406030204" pitchFamily="18" charset="0"/>
                            </a:rPr>
                          </m:ctrlPr>
                        </m:dPr>
                        <m:e>
                          <m:r>
                            <m:rPr>
                              <m:nor/>
                            </m:rPr>
                            <a:rPr lang="en-US" sz="2400" dirty="0" smtClean="0">
                              <a:solidFill>
                                <a:schemeClr val="bg1"/>
                              </a:solidFill>
                            </a:rPr>
                            <m:t>w</m:t>
                          </m:r>
                          <m:r>
                            <m:rPr>
                              <m:nor/>
                            </m:rPr>
                            <a:rPr lang="en-US" sz="2400" b="0" i="0" baseline="-25000" dirty="0" smtClean="0">
                              <a:solidFill>
                                <a:schemeClr val="bg1"/>
                              </a:solidFill>
                            </a:rPr>
                            <m:t>0,1</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0</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rPr>
                            <m:t>+ </m:t>
                          </m:r>
                          <m:r>
                            <m:rPr>
                              <m:nor/>
                            </m:rPr>
                            <a:rPr lang="en-US" sz="2400" dirty="0">
                              <a:solidFill>
                                <a:schemeClr val="bg1"/>
                              </a:solidFill>
                            </a:rPr>
                            <m:t>w</m:t>
                          </m:r>
                          <m:r>
                            <m:rPr>
                              <m:nor/>
                            </m:rPr>
                            <a:rPr lang="en-US" sz="2400" baseline="-25000" dirty="0">
                              <a:solidFill>
                                <a:schemeClr val="bg1"/>
                              </a:solidFill>
                            </a:rPr>
                            <m:t>0,</m:t>
                          </m:r>
                          <m:r>
                            <m:rPr>
                              <m:nor/>
                            </m:rPr>
                            <a:rPr lang="en-US" sz="2400" baseline="-25000" dirty="0" smtClean="0">
                              <a:solidFill>
                                <a:schemeClr val="bg1"/>
                              </a:solidFill>
                            </a:rPr>
                            <m:t>2</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1</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rPr>
                            <m:t>+…+ </m:t>
                          </m:r>
                          <m:r>
                            <m:rPr>
                              <m:nor/>
                            </m:rPr>
                            <a:rPr lang="en-US" sz="2400" dirty="0">
                              <a:solidFill>
                                <a:schemeClr val="bg1"/>
                              </a:solidFill>
                            </a:rPr>
                            <m:t>w</m:t>
                          </m:r>
                          <m:r>
                            <m:rPr>
                              <m:nor/>
                            </m:rPr>
                            <a:rPr lang="en-US" sz="2400" baseline="-25000" dirty="0">
                              <a:solidFill>
                                <a:schemeClr val="bg1"/>
                              </a:solidFill>
                            </a:rPr>
                            <m:t>0,</m:t>
                          </m:r>
                          <m:r>
                            <m:rPr>
                              <m:nor/>
                            </m:rPr>
                            <a:rPr lang="en-US" sz="2400" baseline="-25000" dirty="0">
                              <a:solidFill>
                                <a:schemeClr val="bg1"/>
                              </a:solidFill>
                            </a:rPr>
                            <m:t>N</m:t>
                          </m:r>
                          <m:r>
                            <m:rPr>
                              <m:nor/>
                            </m:rPr>
                            <a:rPr lang="en-US" sz="2400" baseline="-25000" dirty="0">
                              <a:solidFill>
                                <a:schemeClr val="bg1"/>
                              </a:solidFill>
                            </a:rPr>
                            <m:t>−1</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𝑁</m:t>
                              </m:r>
                              <m:r>
                                <a:rPr lang="en-US" sz="2400" b="0" i="1" dirty="0" smtClean="0">
                                  <a:solidFill>
                                    <a:schemeClr val="bg1"/>
                                  </a:solidFill>
                                  <a:latin typeface="Cambria Math" panose="02040503050406030204" pitchFamily="18" charset="0"/>
                                </a:rPr>
                                <m:t>−1</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rPr>
                            <m:t>+ </m:t>
                          </m:r>
                          <m:r>
                            <m:rPr>
                              <m:nor/>
                            </m:rPr>
                            <a:rPr lang="en-US" sz="2400" dirty="0">
                              <a:solidFill>
                                <a:schemeClr val="bg1"/>
                              </a:solidFill>
                            </a:rPr>
                            <m:t>w</m:t>
                          </m:r>
                          <m:r>
                            <m:rPr>
                              <m:nor/>
                            </m:rPr>
                            <a:rPr lang="en-US" sz="2400" baseline="-25000" dirty="0">
                              <a:solidFill>
                                <a:schemeClr val="bg1"/>
                              </a:solidFill>
                            </a:rPr>
                            <m:t>0,</m:t>
                          </m:r>
                          <m:r>
                            <m:rPr>
                              <m:nor/>
                            </m:rPr>
                            <a:rPr lang="en-US" sz="2400" b="0" i="0" baseline="-25000" dirty="0" smtClean="0">
                              <a:solidFill>
                                <a:schemeClr val="bg1"/>
                              </a:solidFill>
                            </a:rPr>
                            <m:t>N</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𝑁</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𝑏</m:t>
                          </m:r>
                          <m:r>
                            <m:rPr>
                              <m:nor/>
                            </m:rPr>
                            <a:rPr lang="en-US" sz="2400" baseline="-25000" dirty="0">
                              <a:solidFill>
                                <a:schemeClr val="bg1"/>
                              </a:solidFill>
                            </a:rPr>
                            <m:t>0</m:t>
                          </m:r>
                        </m:e>
                      </m:d>
                    </m:oMath>
                  </m:oMathPara>
                </a14:m>
                <a:endParaRPr lang="ru-RU" sz="2400" dirty="0">
                  <a:solidFill>
                    <a:schemeClr val="bg1"/>
                  </a:solidFill>
                </a:endParaRPr>
              </a:p>
            </p:txBody>
          </p:sp>
        </mc:Choice>
        <mc:Fallback xmlns="">
          <p:sp>
            <p:nvSpPr>
              <p:cNvPr id="78" name="TextBox 77">
                <a:extLst>
                  <a:ext uri="{FF2B5EF4-FFF2-40B4-BE49-F238E27FC236}">
                    <a16:creationId xmlns:a16="http://schemas.microsoft.com/office/drawing/2014/main" id="{A34C7ADB-2762-4100-8C4B-FED82734583E}"/>
                  </a:ext>
                </a:extLst>
              </p:cNvPr>
              <p:cNvSpPr txBox="1">
                <a:spLocks noRot="1" noChangeAspect="1" noMove="1" noResize="1" noEditPoints="1" noAdjustHandles="1" noChangeArrowheads="1" noChangeShapeType="1" noTextEdit="1"/>
              </p:cNvSpPr>
              <p:nvPr/>
            </p:nvSpPr>
            <p:spPr>
              <a:xfrm>
                <a:off x="2709431" y="5546933"/>
                <a:ext cx="8634701" cy="645048"/>
              </a:xfrm>
              <a:prstGeom prst="rect">
                <a:avLst/>
              </a:prstGeom>
              <a:blipFill>
                <a:blip r:embed="rId15"/>
                <a:stretch>
                  <a:fillRect/>
                </a:stretch>
              </a:blipFill>
            </p:spPr>
            <p:txBody>
              <a:bodyPr/>
              <a:lstStyle/>
              <a:p>
                <a:r>
                  <a:rPr lang="ru-RU">
                    <a:noFill/>
                  </a:rPr>
                  <a:t> </a:t>
                </a:r>
              </a:p>
            </p:txBody>
          </p:sp>
        </mc:Fallback>
      </mc:AlternateContent>
      <p:sp>
        <p:nvSpPr>
          <p:cNvPr id="31"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значит найти элемент?</a:t>
            </a:r>
            <a:endParaRPr lang="ru-RU" sz="3200" spc="-1" dirty="0">
              <a:solidFill>
                <a:schemeClr val="bg1"/>
              </a:solidFill>
              <a:latin typeface="Verdana" panose="020B0604030504040204" pitchFamily="34" charset="0"/>
              <a:ea typeface="Verdana" panose="020B0604030504040204" pitchFamily="34" charset="0"/>
            </a:endParaRPr>
          </a:p>
        </p:txBody>
      </p:sp>
      <p:sp>
        <p:nvSpPr>
          <p:cNvPr id="32" name="Прямоугольник 31">
            <a:extLst>
              <a:ext uri="{FF2B5EF4-FFF2-40B4-BE49-F238E27FC236}">
                <a16:creationId xmlns:a16="http://schemas.microsoft.com/office/drawing/2014/main" id="{36BB785C-6E61-4FAB-88C4-037344890128}"/>
              </a:ext>
            </a:extLst>
          </p:cNvPr>
          <p:cNvSpPr/>
          <p:nvPr/>
        </p:nvSpPr>
        <p:spPr>
          <a:xfrm>
            <a:off x="7868890" y="1185127"/>
            <a:ext cx="2589748" cy="523220"/>
          </a:xfrm>
          <a:prstGeom prst="rect">
            <a:avLst/>
          </a:prstGeom>
        </p:spPr>
        <p:txBody>
          <a:bodyPr wrap="none">
            <a:spAutoFit/>
          </a:bodyPr>
          <a:lstStyle/>
          <a:p>
            <a:r>
              <a:rPr lang="ru-RU" sz="2800" dirty="0">
                <a:solidFill>
                  <a:schemeClr val="bg1"/>
                </a:solidFill>
              </a:rPr>
              <a:t>Подобрать веса</a:t>
            </a:r>
          </a:p>
        </p:txBody>
      </p:sp>
      <p:pic>
        <p:nvPicPr>
          <p:cNvPr id="34" name="Рисунок 33">
            <a:extLst>
              <a:ext uri="{FF2B5EF4-FFF2-40B4-BE49-F238E27FC236}">
                <a16:creationId xmlns:a16="http://schemas.microsoft.com/office/drawing/2014/main" id="{48B5D5DF-0C45-4F07-9907-60F0FF3ED88E}"/>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62048" t="23756" r="19640"/>
          <a:stretch/>
        </p:blipFill>
        <p:spPr>
          <a:xfrm>
            <a:off x="1212438" y="1761191"/>
            <a:ext cx="2150610" cy="3931420"/>
          </a:xfrm>
          <a:prstGeom prst="rect">
            <a:avLst/>
          </a:prstGeom>
        </p:spPr>
      </p:pic>
      <p:sp>
        <p:nvSpPr>
          <p:cNvPr id="36" name="TextBox 35">
            <a:extLst>
              <a:ext uri="{FF2B5EF4-FFF2-40B4-BE49-F238E27FC236}">
                <a16:creationId xmlns:a16="http://schemas.microsoft.com/office/drawing/2014/main" id="{9790572D-49DA-4A65-A0FF-78C66518AA04}"/>
              </a:ext>
            </a:extLst>
          </p:cNvPr>
          <p:cNvSpPr txBox="1"/>
          <p:nvPr/>
        </p:nvSpPr>
        <p:spPr>
          <a:xfrm>
            <a:off x="1000109" y="3242548"/>
            <a:ext cx="343363" cy="369332"/>
          </a:xfrm>
          <a:prstGeom prst="rect">
            <a:avLst/>
          </a:prstGeom>
          <a:noFill/>
        </p:spPr>
        <p:txBody>
          <a:bodyPr wrap="square" rtlCol="0">
            <a:spAutoFit/>
          </a:bodyPr>
          <a:lstStyle/>
          <a:p>
            <a:pPr algn="ctr"/>
            <a:r>
              <a:rPr lang="ru-RU" dirty="0">
                <a:solidFill>
                  <a:schemeClr val="bg1"/>
                </a:solidFill>
              </a:rPr>
              <a:t>…</a:t>
            </a:r>
          </a:p>
        </p:txBody>
      </p:sp>
      <p:pic>
        <p:nvPicPr>
          <p:cNvPr id="3" name="Рисунок 2"/>
          <p:cNvPicPr>
            <a:picLocks noChangeAspect="1"/>
          </p:cNvPicPr>
          <p:nvPr/>
        </p:nvPicPr>
        <p:blipFill>
          <a:blip r:embed="rId18"/>
          <a:stretch>
            <a:fillRect/>
          </a:stretch>
        </p:blipFill>
        <p:spPr>
          <a:xfrm>
            <a:off x="7508850" y="1761191"/>
            <a:ext cx="3726741" cy="3240360"/>
          </a:xfrm>
          <a:prstGeom prst="rect">
            <a:avLst/>
          </a:prstGeom>
        </p:spPr>
      </p:pic>
    </p:spTree>
    <p:extLst>
      <p:ext uri="{BB962C8B-B14F-4D97-AF65-F5344CB8AC3E}">
        <p14:creationId xmlns:p14="http://schemas.microsoft.com/office/powerpoint/2010/main" val="74372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8" grpId="0"/>
      <p:bldP spid="69" grpId="0"/>
      <p:bldP spid="70" grpId="0"/>
      <p:bldP spid="71" grpId="0"/>
      <p:bldP spid="72" grpId="0"/>
      <p:bldP spid="73" grpId="0"/>
      <p:bldP spid="74" grpId="0"/>
      <p:bldP spid="75" grpId="0"/>
      <p:bldP spid="76" grpId="0"/>
      <p:bldP spid="78" grpId="0"/>
      <p:bldP spid="32"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1" name="Прямоугольник 30">
            <a:extLst>
              <a:ext uri="{FF2B5EF4-FFF2-40B4-BE49-F238E27FC236}">
                <a16:creationId xmlns:a16="http://schemas.microsoft.com/office/drawing/2014/main" id="{8579B5D0-D651-41A5-8275-61F4AB307418}"/>
              </a:ext>
            </a:extLst>
          </p:cNvPr>
          <p:cNvSpPr/>
          <p:nvPr/>
        </p:nvSpPr>
        <p:spPr>
          <a:xfrm>
            <a:off x="1508893" y="1525923"/>
            <a:ext cx="9726698" cy="830997"/>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Для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1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нейрона</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нужно найти</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N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весов</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число </a:t>
            </a:r>
            <a:r>
              <a:rPr lang="ru-RU" sz="2400" dirty="0" err="1">
                <a:solidFill>
                  <a:schemeClr val="bg1"/>
                </a:solidFill>
                <a:latin typeface="Verdana" panose="020B0604030504040204" pitchFamily="34" charset="0"/>
                <a:ea typeface="Verdana" panose="020B0604030504040204" pitchFamily="34" charset="0"/>
                <a:cs typeface="Verdana" panose="020B0604030504040204" pitchFamily="34" charset="0"/>
              </a:rPr>
              <a:t>нейрнонов</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на предыдущем слое</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и</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1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константу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bias</a:t>
            </a:r>
          </a:p>
        </p:txBody>
      </p:sp>
      <mc:AlternateContent xmlns:mc="http://schemas.openxmlformats.org/markup-compatibility/2006" xmlns:a14="http://schemas.microsoft.com/office/drawing/2010/main">
        <mc:Choice Requires="a14">
          <p:sp>
            <p:nvSpPr>
              <p:cNvPr id="33" name="Прямоугольник 32">
                <a:extLst>
                  <a:ext uri="{FF2B5EF4-FFF2-40B4-BE49-F238E27FC236}">
                    <a16:creationId xmlns:a16="http://schemas.microsoft.com/office/drawing/2014/main" id="{B478D363-041A-41C0-92B3-F5F9DAE0791C}"/>
                  </a:ext>
                </a:extLst>
              </p:cNvPr>
              <p:cNvSpPr/>
              <p:nvPr/>
            </p:nvSpPr>
            <p:spPr>
              <a:xfrm>
                <a:off x="4107143" y="2842789"/>
                <a:ext cx="5302157"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784∗16+16∗16+16∗10=12960</m:t>
                      </m:r>
                    </m:oMath>
                  </m:oMathPara>
                </a14:m>
                <a:endParaRPr lang="ru-RU" sz="2400" dirty="0">
                  <a:solidFill>
                    <a:schemeClr val="bg1"/>
                  </a:solidFill>
                </a:endParaRPr>
              </a:p>
            </p:txBody>
          </p:sp>
        </mc:Choice>
        <mc:Fallback xmlns="">
          <p:sp>
            <p:nvSpPr>
              <p:cNvPr id="33" name="Прямоугольник 32">
                <a:extLst>
                  <a:ext uri="{FF2B5EF4-FFF2-40B4-BE49-F238E27FC236}">
                    <a16:creationId xmlns:a16="http://schemas.microsoft.com/office/drawing/2014/main" id="{B478D363-041A-41C0-92B3-F5F9DAE0791C}"/>
                  </a:ext>
                </a:extLst>
              </p:cNvPr>
              <p:cNvSpPr>
                <a:spLocks noRot="1" noChangeAspect="1" noMove="1" noResize="1" noEditPoints="1" noAdjustHandles="1" noChangeArrowheads="1" noChangeShapeType="1" noTextEdit="1"/>
              </p:cNvSpPr>
              <p:nvPr/>
            </p:nvSpPr>
            <p:spPr>
              <a:xfrm>
                <a:off x="4107143" y="2842789"/>
                <a:ext cx="5302157" cy="461665"/>
              </a:xfrm>
              <a:prstGeom prst="rect">
                <a:avLst/>
              </a:prstGeom>
              <a:blipFill>
                <a:blip r:embed="rId4"/>
                <a:stretch>
                  <a:fillRect/>
                </a:stretch>
              </a:blipFill>
            </p:spPr>
            <p:txBody>
              <a:bodyPr/>
              <a:lstStyle/>
              <a:p>
                <a:r>
                  <a:rPr lang="ru-RU">
                    <a:noFill/>
                  </a:rPr>
                  <a:t> </a:t>
                </a:r>
              </a:p>
            </p:txBody>
          </p:sp>
        </mc:Fallback>
      </mc:AlternateContent>
      <p:sp>
        <p:nvSpPr>
          <p:cNvPr id="34" name="Прямоугольник 33">
            <a:extLst>
              <a:ext uri="{FF2B5EF4-FFF2-40B4-BE49-F238E27FC236}">
                <a16:creationId xmlns:a16="http://schemas.microsoft.com/office/drawing/2014/main" id="{43C61569-B477-46DC-A09E-F19599C9DA51}"/>
              </a:ext>
            </a:extLst>
          </p:cNvPr>
          <p:cNvSpPr/>
          <p:nvPr/>
        </p:nvSpPr>
        <p:spPr>
          <a:xfrm>
            <a:off x="10079614" y="2842789"/>
            <a:ext cx="928459" cy="461665"/>
          </a:xfrm>
          <a:prstGeom prst="rect">
            <a:avLst/>
          </a:prstGeom>
        </p:spPr>
        <p:txBody>
          <a:bodyPr wrap="non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Веса</a:t>
            </a:r>
            <a:endParaRPr lang="ru-RU" sz="2400" dirty="0"/>
          </a:p>
        </p:txBody>
      </p:sp>
      <mc:AlternateContent xmlns:mc="http://schemas.openxmlformats.org/markup-compatibility/2006" xmlns:a14="http://schemas.microsoft.com/office/drawing/2010/main">
        <mc:Choice Requires="a14">
          <p:sp>
            <p:nvSpPr>
              <p:cNvPr id="35" name="Прямоугольник 34">
                <a:extLst>
                  <a:ext uri="{FF2B5EF4-FFF2-40B4-BE49-F238E27FC236}">
                    <a16:creationId xmlns:a16="http://schemas.microsoft.com/office/drawing/2014/main" id="{7773B724-6C87-4399-B5C9-741200742C7A}"/>
                  </a:ext>
                </a:extLst>
              </p:cNvPr>
              <p:cNvSpPr/>
              <p:nvPr/>
            </p:nvSpPr>
            <p:spPr>
              <a:xfrm>
                <a:off x="6709545" y="3385523"/>
                <a:ext cx="2745239"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16+16+10=42</m:t>
                      </m:r>
                    </m:oMath>
                  </m:oMathPara>
                </a14:m>
                <a:endParaRPr lang="ru-RU" sz="2400" dirty="0">
                  <a:solidFill>
                    <a:schemeClr val="bg1"/>
                  </a:solidFill>
                </a:endParaRPr>
              </a:p>
            </p:txBody>
          </p:sp>
        </mc:Choice>
        <mc:Fallback xmlns="">
          <p:sp>
            <p:nvSpPr>
              <p:cNvPr id="35" name="Прямоугольник 34">
                <a:extLst>
                  <a:ext uri="{FF2B5EF4-FFF2-40B4-BE49-F238E27FC236}">
                    <a16:creationId xmlns:a16="http://schemas.microsoft.com/office/drawing/2014/main" id="{7773B724-6C87-4399-B5C9-741200742C7A}"/>
                  </a:ext>
                </a:extLst>
              </p:cNvPr>
              <p:cNvSpPr>
                <a:spLocks noRot="1" noChangeAspect="1" noMove="1" noResize="1" noEditPoints="1" noAdjustHandles="1" noChangeArrowheads="1" noChangeShapeType="1" noTextEdit="1"/>
              </p:cNvSpPr>
              <p:nvPr/>
            </p:nvSpPr>
            <p:spPr>
              <a:xfrm>
                <a:off x="6709545" y="3385523"/>
                <a:ext cx="2745239" cy="461665"/>
              </a:xfrm>
              <a:prstGeom prst="rect">
                <a:avLst/>
              </a:prstGeom>
              <a:blipFill>
                <a:blip r:embed="rId5"/>
                <a:stretch>
                  <a:fillRect/>
                </a:stretch>
              </a:blipFill>
            </p:spPr>
            <p:txBody>
              <a:bodyPr/>
              <a:lstStyle/>
              <a:p>
                <a:r>
                  <a:rPr lang="ru-RU">
                    <a:noFill/>
                  </a:rPr>
                  <a:t> </a:t>
                </a:r>
              </a:p>
            </p:txBody>
          </p:sp>
        </mc:Fallback>
      </mc:AlternateContent>
      <p:sp>
        <p:nvSpPr>
          <p:cNvPr id="36" name="Прямоугольник 35">
            <a:extLst>
              <a:ext uri="{FF2B5EF4-FFF2-40B4-BE49-F238E27FC236}">
                <a16:creationId xmlns:a16="http://schemas.microsoft.com/office/drawing/2014/main" id="{7D4D8BE7-BBB4-469D-ABD1-FFF0D4639C77}"/>
              </a:ext>
            </a:extLst>
          </p:cNvPr>
          <p:cNvSpPr/>
          <p:nvPr/>
        </p:nvSpPr>
        <p:spPr>
          <a:xfrm>
            <a:off x="10511776" y="3376904"/>
            <a:ext cx="806631" cy="461665"/>
          </a:xfrm>
          <a:prstGeom prst="rect">
            <a:avLst/>
          </a:prstGeom>
        </p:spPr>
        <p:txBody>
          <a:bodyPr wrap="none">
            <a:spAutoFit/>
          </a:bodyPr>
          <a:lstStyle/>
          <a:p>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bias</a:t>
            </a:r>
            <a:endParaRPr lang="ru-RU" sz="240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3EF70E3-B908-4AFE-A4F8-5668FB10E017}"/>
                  </a:ext>
                </a:extLst>
              </p:cNvPr>
              <p:cNvSpPr txBox="1"/>
              <p:nvPr/>
            </p:nvSpPr>
            <p:spPr>
              <a:xfrm>
                <a:off x="5055898" y="4302183"/>
                <a:ext cx="3404646" cy="1117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𝑊</m:t>
                          </m:r>
                        </m:e>
                        <m:sub>
                          <m:r>
                            <a:rPr lang="en-US" sz="2800" b="0" i="1" smtClean="0">
                              <a:solidFill>
                                <a:schemeClr val="bg1"/>
                              </a:solidFill>
                              <a:latin typeface="Cambria Math" panose="02040503050406030204" pitchFamily="18" charset="0"/>
                            </a:rPr>
                            <m:t>1</m:t>
                          </m:r>
                        </m:sub>
                      </m:sSub>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3"/>
                                    <m:mcJc m:val="center"/>
                                  </m:mcPr>
                                </m:mc>
                              </m:mcs>
                              <m:ctrlPr>
                                <a:rPr lang="ru-RU" sz="2800" i="1" smtClean="0">
                                  <a:solidFill>
                                    <a:schemeClr val="bg1"/>
                                  </a:solidFill>
                                  <a:latin typeface="Cambria Math" panose="02040503050406030204" pitchFamily="18" charset="0"/>
                                </a:rPr>
                              </m:ctrlPr>
                            </m:mPr>
                            <m:mr>
                              <m:e>
                                <m:r>
                                  <m:rPr>
                                    <m:nor/>
                                  </m:rPr>
                                  <a:rPr lang="en-US" sz="2800" dirty="0">
                                    <a:solidFill>
                                      <a:schemeClr val="bg1"/>
                                    </a:solidFill>
                                  </a:rPr>
                                  <m:t>w</m:t>
                                </m:r>
                                <m:r>
                                  <m:rPr>
                                    <m:nor/>
                                  </m:rPr>
                                  <a:rPr lang="en-US" sz="2800" baseline="-25000" dirty="0">
                                    <a:solidFill>
                                      <a:schemeClr val="bg1"/>
                                    </a:solidFill>
                                  </a:rPr>
                                  <m:t>0,1</m:t>
                                </m:r>
                              </m:e>
                              <m:e>
                                <m:r>
                                  <a:rPr lang="ru-RU" sz="2800" i="1" smtClean="0">
                                    <a:solidFill>
                                      <a:schemeClr val="bg1"/>
                                    </a:solidFill>
                                    <a:latin typeface="Cambria Math" panose="02040503050406030204" pitchFamily="18" charset="0"/>
                                  </a:rPr>
                                  <m:t>⋯</m:t>
                                </m:r>
                              </m:e>
                              <m:e>
                                <m:r>
                                  <m:rPr>
                                    <m:nor/>
                                  </m:rPr>
                                  <a:rPr lang="en-US" sz="2800" dirty="0">
                                    <a:solidFill>
                                      <a:schemeClr val="bg1"/>
                                    </a:solidFill>
                                  </a:rPr>
                                  <m:t>w</m:t>
                                </m:r>
                                <m:r>
                                  <m:rPr>
                                    <m:nor/>
                                  </m:rPr>
                                  <a:rPr lang="en-US" sz="2800" baseline="-25000" dirty="0">
                                    <a:solidFill>
                                      <a:schemeClr val="bg1"/>
                                    </a:solidFill>
                                  </a:rPr>
                                  <m:t>0,</m:t>
                                </m:r>
                                <m:r>
                                  <m:rPr>
                                    <m:nor/>
                                  </m:rPr>
                                  <a:rPr lang="en-US" sz="2800" baseline="-25000" dirty="0">
                                    <a:solidFill>
                                      <a:schemeClr val="bg1"/>
                                    </a:solidFill>
                                  </a:rPr>
                                  <m:t>N</m:t>
                                </m:r>
                              </m:e>
                            </m:mr>
                            <m:mr>
                              <m:e>
                                <m:r>
                                  <a:rPr lang="ru-RU" sz="2800" i="1" smtClean="0">
                                    <a:solidFill>
                                      <a:schemeClr val="bg1"/>
                                    </a:solidFill>
                                    <a:latin typeface="Cambria Math" panose="02040503050406030204" pitchFamily="18" charset="0"/>
                                  </a:rPr>
                                  <m:t>⋮</m:t>
                                </m:r>
                              </m:e>
                              <m:e>
                                <m:r>
                                  <a:rPr lang="ru-RU" sz="2800" i="1" smtClean="0">
                                    <a:solidFill>
                                      <a:schemeClr val="bg1"/>
                                    </a:solidFill>
                                    <a:latin typeface="Cambria Math" panose="02040503050406030204" pitchFamily="18" charset="0"/>
                                  </a:rPr>
                                  <m:t>⋱</m:t>
                                </m:r>
                              </m:e>
                              <m:e>
                                <m:r>
                                  <a:rPr lang="ru-RU" sz="2800" i="1" smtClean="0">
                                    <a:solidFill>
                                      <a:schemeClr val="bg1"/>
                                    </a:solidFill>
                                    <a:latin typeface="Cambria Math" panose="02040503050406030204" pitchFamily="18" charset="0"/>
                                  </a:rPr>
                                  <m:t>⋮</m:t>
                                </m:r>
                              </m:e>
                            </m:mr>
                            <m:mr>
                              <m:e>
                                <m:r>
                                  <m:rPr>
                                    <m:nor/>
                                  </m:rPr>
                                  <a:rPr lang="en-US" sz="2800" dirty="0">
                                    <a:solidFill>
                                      <a:schemeClr val="bg1"/>
                                    </a:solidFill>
                                  </a:rPr>
                                  <m:t>w</m:t>
                                </m:r>
                                <m:r>
                                  <m:rPr>
                                    <m:nor/>
                                  </m:rPr>
                                  <a:rPr lang="en-US" sz="2800" b="0" i="0" baseline="-25000" dirty="0" smtClean="0">
                                    <a:solidFill>
                                      <a:schemeClr val="bg1"/>
                                    </a:solidFill>
                                  </a:rPr>
                                  <m:t>K</m:t>
                                </m:r>
                                <m:r>
                                  <m:rPr>
                                    <m:nor/>
                                  </m:rPr>
                                  <a:rPr lang="en-US" sz="2800" baseline="-25000" dirty="0">
                                    <a:solidFill>
                                      <a:schemeClr val="bg1"/>
                                    </a:solidFill>
                                  </a:rPr>
                                  <m:t>,1</m:t>
                                </m:r>
                              </m:e>
                              <m:e>
                                <m:r>
                                  <a:rPr lang="ru-RU" sz="2800" i="1" smtClean="0">
                                    <a:solidFill>
                                      <a:schemeClr val="bg1"/>
                                    </a:solidFill>
                                    <a:latin typeface="Cambria Math" panose="02040503050406030204" pitchFamily="18" charset="0"/>
                                  </a:rPr>
                                  <m:t>⋯</m:t>
                                </m:r>
                              </m:e>
                              <m:e>
                                <m:r>
                                  <m:rPr>
                                    <m:nor/>
                                  </m:rPr>
                                  <a:rPr lang="en-US" sz="2800" dirty="0">
                                    <a:solidFill>
                                      <a:schemeClr val="bg1"/>
                                    </a:solidFill>
                                  </a:rPr>
                                  <m:t>w</m:t>
                                </m:r>
                                <m:r>
                                  <m:rPr>
                                    <m:nor/>
                                  </m:rPr>
                                  <a:rPr lang="en-US" sz="2800" b="0" i="0" baseline="-25000" dirty="0" smtClean="0">
                                    <a:solidFill>
                                      <a:schemeClr val="bg1"/>
                                    </a:solidFill>
                                  </a:rPr>
                                  <m:t>K</m:t>
                                </m:r>
                                <m:r>
                                  <m:rPr>
                                    <m:nor/>
                                  </m:rPr>
                                  <a:rPr lang="en-US" sz="2800" baseline="-25000" dirty="0">
                                    <a:solidFill>
                                      <a:schemeClr val="bg1"/>
                                    </a:solidFill>
                                  </a:rPr>
                                  <m:t>,</m:t>
                                </m:r>
                                <m:r>
                                  <m:rPr>
                                    <m:nor/>
                                  </m:rPr>
                                  <a:rPr lang="en-US" sz="2800" baseline="-25000" dirty="0">
                                    <a:solidFill>
                                      <a:schemeClr val="bg1"/>
                                    </a:solidFill>
                                  </a:rPr>
                                  <m:t>N</m:t>
                                </m:r>
                              </m:e>
                            </m:mr>
                          </m:m>
                        </m:e>
                      </m:d>
                    </m:oMath>
                  </m:oMathPara>
                </a14:m>
                <a:endParaRPr lang="ru-RU" sz="2800" dirty="0">
                  <a:solidFill>
                    <a:schemeClr val="bg1"/>
                  </a:solidFill>
                </a:endParaRPr>
              </a:p>
            </p:txBody>
          </p:sp>
        </mc:Choice>
        <mc:Fallback xmlns="">
          <p:sp>
            <p:nvSpPr>
              <p:cNvPr id="37" name="TextBox 36">
                <a:extLst>
                  <a:ext uri="{FF2B5EF4-FFF2-40B4-BE49-F238E27FC236}">
                    <a16:creationId xmlns:a16="http://schemas.microsoft.com/office/drawing/2014/main" id="{13EF70E3-B908-4AFE-A4F8-5668FB10E017}"/>
                  </a:ext>
                </a:extLst>
              </p:cNvPr>
              <p:cNvSpPr txBox="1">
                <a:spLocks noRot="1" noChangeAspect="1" noMove="1" noResize="1" noEditPoints="1" noAdjustHandles="1" noChangeArrowheads="1" noChangeShapeType="1" noTextEdit="1"/>
              </p:cNvSpPr>
              <p:nvPr/>
            </p:nvSpPr>
            <p:spPr>
              <a:xfrm>
                <a:off x="5055898" y="4302183"/>
                <a:ext cx="3404646" cy="1117550"/>
              </a:xfrm>
              <a:prstGeom prst="rect">
                <a:avLst/>
              </a:prstGeom>
              <a:blipFill>
                <a:blip r:embed="rId6"/>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9856061-6595-4C03-97B3-06895ADC832E}"/>
                  </a:ext>
                </a:extLst>
              </p:cNvPr>
              <p:cNvSpPr txBox="1"/>
              <p:nvPr/>
            </p:nvSpPr>
            <p:spPr>
              <a:xfrm>
                <a:off x="8064029" y="4096281"/>
                <a:ext cx="2876937" cy="14510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𝑥</m:t>
                          </m:r>
                        </m:e>
                        <m:sup>
                          <m:r>
                            <a:rPr lang="en-US" sz="2800" b="0" i="1" smtClean="0">
                              <a:solidFill>
                                <a:schemeClr val="bg1"/>
                              </a:solidFill>
                              <a:latin typeface="Cambria Math" panose="02040503050406030204" pitchFamily="18" charset="0"/>
                            </a:rPr>
                            <m:t>(0)</m:t>
                          </m:r>
                        </m:sup>
                      </m:sSup>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1"/>
                                    <m:mcJc m:val="center"/>
                                  </m:mcPr>
                                </m:mc>
                              </m:mcs>
                              <m:ctrlPr>
                                <a:rPr lang="ru-RU" sz="2800" i="1">
                                  <a:solidFill>
                                    <a:schemeClr val="bg1"/>
                                  </a:solidFill>
                                  <a:latin typeface="Cambria Math" panose="02040503050406030204" pitchFamily="18" charset="0"/>
                                </a:rPr>
                              </m:ctrlPr>
                            </m:mPr>
                            <m:mr>
                              <m:e>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i="1" dirty="0">
                                        <a:solidFill>
                                          <a:schemeClr val="bg1"/>
                                        </a:solidFill>
                                        <a:latin typeface="Cambria Math" panose="02040503050406030204" pitchFamily="18" charset="0"/>
                                      </a:rPr>
                                      <m:t>0</m:t>
                                    </m:r>
                                  </m:sub>
                                  <m:sup>
                                    <m:r>
                                      <a:rPr lang="en-US" sz="2800" b="0" i="1" dirty="0" smtClean="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0</m:t>
                                    </m:r>
                                    <m:r>
                                      <a:rPr lang="en-US" sz="2800" b="0" i="1" dirty="0" smtClean="0">
                                        <a:solidFill>
                                          <a:schemeClr val="bg1"/>
                                        </a:solidFill>
                                        <a:latin typeface="Cambria Math" panose="02040503050406030204" pitchFamily="18" charset="0"/>
                                      </a:rPr>
                                      <m:t>)</m:t>
                                    </m:r>
                                  </m:sup>
                                </m:sSubSup>
                              </m:e>
                            </m:mr>
                            <m:mr>
                              <m:e>
                                <m:r>
                                  <a:rPr lang="en-US" sz="2800" b="0" i="1" smtClean="0">
                                    <a:solidFill>
                                      <a:schemeClr val="bg1"/>
                                    </a:solidFill>
                                    <a:latin typeface="Cambria Math" panose="02040503050406030204" pitchFamily="18" charset="0"/>
                                  </a:rPr>
                                  <m:t>…</m:t>
                                </m:r>
                              </m:e>
                            </m:mr>
                            <m:mr>
                              <m:e>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b="0" i="1" dirty="0" smtClean="0">
                                        <a:solidFill>
                                          <a:schemeClr val="bg1"/>
                                        </a:solidFill>
                                        <a:latin typeface="Cambria Math" panose="02040503050406030204" pitchFamily="18" charset="0"/>
                                      </a:rPr>
                                      <m:t>𝐾</m:t>
                                    </m:r>
                                  </m:sub>
                                  <m:sup>
                                    <m:r>
                                      <a:rPr lang="en-US" sz="2800" b="0" i="1" dirty="0" smtClean="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0</m:t>
                                    </m:r>
                                    <m:r>
                                      <a:rPr lang="en-US" sz="2800" b="0" i="1" dirty="0" smtClean="0">
                                        <a:solidFill>
                                          <a:schemeClr val="bg1"/>
                                        </a:solidFill>
                                        <a:latin typeface="Cambria Math" panose="02040503050406030204" pitchFamily="18" charset="0"/>
                                      </a:rPr>
                                      <m:t>)</m:t>
                                    </m:r>
                                  </m:sup>
                                </m:sSubSup>
                              </m:e>
                            </m:mr>
                          </m:m>
                        </m:e>
                      </m:d>
                    </m:oMath>
                  </m:oMathPara>
                </a14:m>
                <a:endParaRPr lang="ru-RU" sz="2800" dirty="0">
                  <a:solidFill>
                    <a:schemeClr val="bg1"/>
                  </a:solidFill>
                </a:endParaRPr>
              </a:p>
            </p:txBody>
          </p:sp>
        </mc:Choice>
        <mc:Fallback xmlns="">
          <p:sp>
            <p:nvSpPr>
              <p:cNvPr id="38" name="TextBox 37">
                <a:extLst>
                  <a:ext uri="{FF2B5EF4-FFF2-40B4-BE49-F238E27FC236}">
                    <a16:creationId xmlns:a16="http://schemas.microsoft.com/office/drawing/2014/main" id="{E9856061-6595-4C03-97B3-06895ADC832E}"/>
                  </a:ext>
                </a:extLst>
              </p:cNvPr>
              <p:cNvSpPr txBox="1">
                <a:spLocks noRot="1" noChangeAspect="1" noMove="1" noResize="1" noEditPoints="1" noAdjustHandles="1" noChangeArrowheads="1" noChangeShapeType="1" noTextEdit="1"/>
              </p:cNvSpPr>
              <p:nvPr/>
            </p:nvSpPr>
            <p:spPr>
              <a:xfrm>
                <a:off x="8064029" y="4096281"/>
                <a:ext cx="2876937" cy="1451038"/>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52F7F28-F2AC-43C7-B958-C3F5FE49F861}"/>
                  </a:ext>
                </a:extLst>
              </p:cNvPr>
              <p:cNvSpPr txBox="1"/>
              <p:nvPr/>
            </p:nvSpPr>
            <p:spPr>
              <a:xfrm>
                <a:off x="10816891" y="4326514"/>
                <a:ext cx="1003031" cy="1148007"/>
              </a:xfrm>
              <a:prstGeom prst="rect">
                <a:avLst/>
              </a:prstGeom>
              <a:noFill/>
            </p:spPr>
            <p:txBody>
              <a:bodyPr wrap="none" lIns="0" tIns="0" rIns="0" bIns="0" rtlCol="0">
                <a:spAutoFit/>
              </a:bodyPr>
              <a:lstStyle/>
              <a:p>
                <a:r>
                  <a:rPr lang="en-US" sz="2800" dirty="0">
                    <a:solidFill>
                      <a:schemeClr val="bg1"/>
                    </a:solidFill>
                  </a:rPr>
                  <a:t>b=</a:t>
                </a:r>
                <a14:m>
                  <m:oMath xmlns:m="http://schemas.openxmlformats.org/officeDocument/2006/math">
                    <m:d>
                      <m:dPr>
                        <m:begChr m:val="["/>
                        <m:endChr m:val="]"/>
                        <m:ctrlPr>
                          <a:rPr lang="ru-RU" sz="2800" i="1" smtClean="0">
                            <a:solidFill>
                              <a:schemeClr val="bg1"/>
                            </a:solidFill>
                            <a:latin typeface="Cambria Math" panose="02040503050406030204" pitchFamily="18" charset="0"/>
                          </a:rPr>
                        </m:ctrlPr>
                      </m:dPr>
                      <m:e>
                        <m:m>
                          <m:mPr>
                            <m:mcs>
                              <m:mc>
                                <m:mcPr>
                                  <m:count m:val="1"/>
                                  <m:mcJc m:val="center"/>
                                </m:mcPr>
                              </m:mc>
                            </m:mcs>
                            <m:ctrlPr>
                              <a:rPr lang="ru-RU" sz="2800" i="1">
                                <a:solidFill>
                                  <a:schemeClr val="bg1"/>
                                </a:solidFill>
                                <a:latin typeface="Cambria Math" panose="02040503050406030204" pitchFamily="18" charset="0"/>
                              </a:rPr>
                            </m:ctrlPr>
                          </m:mPr>
                          <m:mr>
                            <m:e>
                              <m:r>
                                <a:rPr lang="en-US" sz="2800" i="1" dirty="0">
                                  <a:solidFill>
                                    <a:schemeClr val="bg1"/>
                                  </a:solidFill>
                                  <a:latin typeface="Cambria Math" panose="02040503050406030204" pitchFamily="18" charset="0"/>
                                </a:rPr>
                                <m:t>𝑏</m:t>
                              </m:r>
                              <m:r>
                                <m:rPr>
                                  <m:nor/>
                                </m:rPr>
                                <a:rPr lang="en-US" sz="2800" baseline="-25000" dirty="0">
                                  <a:solidFill>
                                    <a:schemeClr val="bg1"/>
                                  </a:solidFill>
                                </a:rPr>
                                <m:t>0</m:t>
                              </m:r>
                            </m:e>
                          </m:mr>
                          <m:mr>
                            <m:e>
                              <m:r>
                                <a:rPr lang="en-US" sz="2800" b="0" i="1" smtClean="0">
                                  <a:solidFill>
                                    <a:schemeClr val="bg1"/>
                                  </a:solidFill>
                                  <a:latin typeface="Cambria Math" panose="02040503050406030204" pitchFamily="18" charset="0"/>
                                </a:rPr>
                                <m:t>…</m:t>
                              </m:r>
                            </m:e>
                          </m:mr>
                          <m:mr>
                            <m:e>
                              <m:r>
                                <a:rPr lang="en-US" sz="2800" i="1" dirty="0">
                                  <a:solidFill>
                                    <a:schemeClr val="bg1"/>
                                  </a:solidFill>
                                  <a:latin typeface="Cambria Math" panose="02040503050406030204" pitchFamily="18" charset="0"/>
                                </a:rPr>
                                <m:t>𝑏</m:t>
                              </m:r>
                              <m:r>
                                <m:rPr>
                                  <m:nor/>
                                </m:rPr>
                                <a:rPr lang="en-US" sz="2800" b="0" i="0" baseline="-25000" dirty="0" smtClean="0">
                                  <a:solidFill>
                                    <a:schemeClr val="bg1"/>
                                  </a:solidFill>
                                </a:rPr>
                                <m:t>N</m:t>
                              </m:r>
                            </m:e>
                          </m:mr>
                        </m:m>
                      </m:e>
                    </m:d>
                  </m:oMath>
                </a14:m>
                <a:endParaRPr lang="ru-RU" sz="2800" dirty="0">
                  <a:solidFill>
                    <a:schemeClr val="bg1"/>
                  </a:solidFill>
                </a:endParaRPr>
              </a:p>
            </p:txBody>
          </p:sp>
        </mc:Choice>
        <mc:Fallback xmlns="">
          <p:sp>
            <p:nvSpPr>
              <p:cNvPr id="39" name="TextBox 38">
                <a:extLst>
                  <a:ext uri="{FF2B5EF4-FFF2-40B4-BE49-F238E27FC236}">
                    <a16:creationId xmlns:a16="http://schemas.microsoft.com/office/drawing/2014/main" id="{452F7F28-F2AC-43C7-B958-C3F5FE49F861}"/>
                  </a:ext>
                </a:extLst>
              </p:cNvPr>
              <p:cNvSpPr txBox="1">
                <a:spLocks noRot="1" noChangeAspect="1" noMove="1" noResize="1" noEditPoints="1" noAdjustHandles="1" noChangeArrowheads="1" noChangeShapeType="1" noTextEdit="1"/>
              </p:cNvSpPr>
              <p:nvPr/>
            </p:nvSpPr>
            <p:spPr>
              <a:xfrm>
                <a:off x="10816891" y="4326514"/>
                <a:ext cx="1003031" cy="1148007"/>
              </a:xfrm>
              <a:prstGeom prst="rect">
                <a:avLst/>
              </a:prstGeom>
              <a:blipFill>
                <a:blip r:embed="rId8"/>
                <a:stretch>
                  <a:fillRect l="-21212" b="-638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Прямоугольник 39">
                <a:extLst>
                  <a:ext uri="{FF2B5EF4-FFF2-40B4-BE49-F238E27FC236}">
                    <a16:creationId xmlns:a16="http://schemas.microsoft.com/office/drawing/2014/main" id="{5983E85D-9B9F-4400-A157-FAD5E038B001}"/>
                  </a:ext>
                </a:extLst>
              </p:cNvPr>
              <p:cNvSpPr/>
              <p:nvPr/>
            </p:nvSpPr>
            <p:spPr>
              <a:xfrm>
                <a:off x="4960907" y="5872853"/>
                <a:ext cx="3756413" cy="541110"/>
              </a:xfrm>
              <a:prstGeom prst="rect">
                <a:avLst/>
              </a:prstGeom>
            </p:spPr>
            <p:txBody>
              <a:bodyPr wrap="none">
                <a:spAutoFit/>
              </a:bodyPr>
              <a:lstStyle/>
              <a:p>
                <a14:m>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m:t>
                        </m:r>
                      </m:sup>
                    </m:sSup>
                    <m:r>
                      <a:rPr lang="en-US" sz="2800" i="1">
                        <a:solidFill>
                          <a:schemeClr val="bg1"/>
                        </a:solidFill>
                        <a:latin typeface="Cambria Math" panose="02040503050406030204" pitchFamily="18" charset="0"/>
                      </a:rPr>
                      <m:t>=</m:t>
                    </m:r>
                  </m:oMath>
                </a14:m>
                <a:r>
                  <a:rPr lang="ru-RU" sz="2800" dirty="0">
                    <a:solidFill>
                      <a:schemeClr val="bg1"/>
                    </a:solidFill>
                  </a:rPr>
                  <a:t> </a:t>
                </a:r>
                <a14:m>
                  <m:oMath xmlns:m="http://schemas.openxmlformats.org/officeDocument/2006/math">
                    <m:sSup>
                      <m:sSupPr>
                        <m:ctrlPr>
                          <a:rPr lang="ru-RU"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ea typeface="Cambria Math" panose="02040503050406030204" pitchFamily="18" charset="0"/>
                          </a:rPr>
                          <m:t>𝜎</m:t>
                        </m:r>
                        <m:r>
                          <a:rPr lang="en-US" sz="2800" b="0" i="1" smtClean="0">
                            <a:solidFill>
                              <a:schemeClr val="bg1"/>
                            </a:solidFill>
                            <a:latin typeface="Cambria Math" panose="02040503050406030204" pitchFamily="18" charset="0"/>
                            <a:ea typeface="Cambria Math" panose="02040503050406030204" pitchFamily="18" charset="0"/>
                          </a:rPr>
                          <m:t>(</m:t>
                        </m:r>
                        <m:sSub>
                          <m:sSubPr>
                            <m:ctrlPr>
                              <a:rPr lang="en-US" sz="2800" b="0" i="1" smtClean="0">
                                <a:solidFill>
                                  <a:schemeClr val="bg1"/>
                                </a:solidFill>
                                <a:latin typeface="Cambria Math" panose="02040503050406030204" pitchFamily="18" charset="0"/>
                                <a:ea typeface="Cambria Math" panose="02040503050406030204" pitchFamily="18" charset="0"/>
                              </a:rPr>
                            </m:ctrlPr>
                          </m:sSubPr>
                          <m:e>
                            <m:r>
                              <a:rPr lang="en-US" sz="2800" b="0" i="1" smtClean="0">
                                <a:solidFill>
                                  <a:schemeClr val="bg1"/>
                                </a:solidFill>
                                <a:latin typeface="Cambria Math" panose="02040503050406030204" pitchFamily="18" charset="0"/>
                                <a:ea typeface="Cambria Math" panose="02040503050406030204" pitchFamily="18" charset="0"/>
                              </a:rPr>
                              <m:t>𝑊</m:t>
                            </m:r>
                          </m:e>
                          <m:sub>
                            <m:r>
                              <a:rPr lang="en-US" sz="2800" b="0" i="1" smtClean="0">
                                <a:solidFill>
                                  <a:schemeClr val="bg1"/>
                                </a:solidFill>
                                <a:latin typeface="Cambria Math" panose="02040503050406030204" pitchFamily="18" charset="0"/>
                                <a:ea typeface="Cambria Math" panose="02040503050406030204" pitchFamily="18" charset="0"/>
                              </a:rPr>
                              <m:t>1</m:t>
                            </m:r>
                          </m:sub>
                        </m:sSub>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𝑥</m:t>
                        </m:r>
                      </m:e>
                      <m:sup>
                        <m:r>
                          <a:rPr lang="en-US" sz="2800" i="1">
                            <a:solidFill>
                              <a:schemeClr val="bg1"/>
                            </a:solidFill>
                            <a:latin typeface="Cambria Math" panose="02040503050406030204" pitchFamily="18" charset="0"/>
                          </a:rPr>
                          <m:t>(0)</m:t>
                        </m:r>
                      </m:sup>
                    </m:sSup>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r>
                      <a:rPr lang="en-US" sz="2800" b="0" i="1" smtClean="0">
                        <a:solidFill>
                          <a:schemeClr val="bg1"/>
                        </a:solidFill>
                        <a:latin typeface="Cambria Math" panose="02040503050406030204" pitchFamily="18" charset="0"/>
                      </a:rPr>
                      <m:t>)</m:t>
                    </m:r>
                  </m:oMath>
                </a14:m>
                <a:endParaRPr lang="ru-RU" sz="2800" dirty="0"/>
              </a:p>
            </p:txBody>
          </p:sp>
        </mc:Choice>
        <mc:Fallback xmlns="">
          <p:sp>
            <p:nvSpPr>
              <p:cNvPr id="40" name="Прямоугольник 39">
                <a:extLst>
                  <a:ext uri="{FF2B5EF4-FFF2-40B4-BE49-F238E27FC236}">
                    <a16:creationId xmlns:a16="http://schemas.microsoft.com/office/drawing/2014/main" id="{5983E85D-9B9F-4400-A157-FAD5E038B001}"/>
                  </a:ext>
                </a:extLst>
              </p:cNvPr>
              <p:cNvSpPr>
                <a:spLocks noRot="1" noChangeAspect="1" noMove="1" noResize="1" noEditPoints="1" noAdjustHandles="1" noChangeArrowheads="1" noChangeShapeType="1" noTextEdit="1"/>
              </p:cNvSpPr>
              <p:nvPr/>
            </p:nvSpPr>
            <p:spPr>
              <a:xfrm>
                <a:off x="4960907" y="5872853"/>
                <a:ext cx="3756413" cy="541110"/>
              </a:xfrm>
              <a:prstGeom prst="rect">
                <a:avLst/>
              </a:prstGeom>
              <a:blipFill>
                <a:blip r:embed="rId9"/>
                <a:stretch>
                  <a:fillRect/>
                </a:stretch>
              </a:blipFill>
            </p:spPr>
            <p:txBody>
              <a:bodyPr/>
              <a:lstStyle/>
              <a:p>
                <a:r>
                  <a:rPr lang="ru-RU">
                    <a:noFill/>
                  </a:rPr>
                  <a:t> </a:t>
                </a:r>
              </a:p>
            </p:txBody>
          </p:sp>
        </mc:Fallback>
      </mc:AlternateContent>
      <p:sp>
        <p:nvSpPr>
          <p:cNvPr id="41" name="TextBox 40">
            <a:extLst>
              <a:ext uri="{FF2B5EF4-FFF2-40B4-BE49-F238E27FC236}">
                <a16:creationId xmlns:a16="http://schemas.microsoft.com/office/drawing/2014/main" id="{47AAE8E1-8B82-4048-AE01-19F5D51DC135}"/>
              </a:ext>
            </a:extLst>
          </p:cNvPr>
          <p:cNvSpPr txBox="1"/>
          <p:nvPr/>
        </p:nvSpPr>
        <p:spPr>
          <a:xfrm>
            <a:off x="9303819" y="5796412"/>
            <a:ext cx="1564852" cy="646331"/>
          </a:xfrm>
          <a:prstGeom prst="rect">
            <a:avLst/>
          </a:prstGeom>
          <a:noFill/>
        </p:spPr>
        <p:txBody>
          <a:bodyPr wrap="none" rtlCol="0">
            <a:spAutoFit/>
          </a:bodyPr>
          <a:lstStyle/>
          <a:p>
            <a:r>
              <a:rPr lang="en-US" sz="3600">
                <a:solidFill>
                  <a:schemeClr val="bg1"/>
                </a:solidFill>
                <a:latin typeface="Comic Sans MS" panose="030F0702030302020204" pitchFamily="66" charset="0"/>
              </a:rPr>
              <a:t>y=f(X)</a:t>
            </a:r>
            <a:endParaRPr lang="ru-RU" sz="3600" dirty="0">
              <a:solidFill>
                <a:schemeClr val="bg1"/>
              </a:solidFill>
              <a:latin typeface="Comic Sans MS" panose="030F0702030302020204" pitchFamily="66" charset="0"/>
            </a:endParaRPr>
          </a:p>
        </p:txBody>
      </p:sp>
      <p:sp>
        <p:nvSpPr>
          <p:cNvPr id="44" name="Прямоугольник 43">
            <a:extLst>
              <a:ext uri="{FF2B5EF4-FFF2-40B4-BE49-F238E27FC236}">
                <a16:creationId xmlns:a16="http://schemas.microsoft.com/office/drawing/2014/main" id="{69B6686E-D290-4EF9-8AD2-3297713125C5}"/>
              </a:ext>
            </a:extLst>
          </p:cNvPr>
          <p:cNvSpPr/>
          <p:nvPr/>
        </p:nvSpPr>
        <p:spPr>
          <a:xfrm>
            <a:off x="1508893" y="2300055"/>
            <a:ext cx="9726698" cy="461665"/>
          </a:xfrm>
          <a:prstGeom prst="rect">
            <a:avLst/>
          </a:prstGeom>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Обучить нейронную сеть – Найти все веса и </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bias</a:t>
            </a:r>
          </a:p>
        </p:txBody>
      </p:sp>
      <p:sp>
        <p:nvSpPr>
          <p:cNvPr id="2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значит обучить Нейронную Сеть</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 name="Рисунок 2">
            <a:extLst>
              <a:ext uri="{FF2B5EF4-FFF2-40B4-BE49-F238E27FC236}">
                <a16:creationId xmlns:a16="http://schemas.microsoft.com/office/drawing/2014/main" id="{4227276D-8D9B-4E12-9EE5-0EF1734CC1F2}"/>
              </a:ext>
            </a:extLst>
          </p:cNvPr>
          <p:cNvPicPr>
            <a:picLocks noChangeAspect="1"/>
          </p:cNvPicPr>
          <p:nvPr/>
        </p:nvPicPr>
        <p:blipFill>
          <a:blip r:embed="rId10"/>
          <a:stretch>
            <a:fillRect/>
          </a:stretch>
        </p:blipFill>
        <p:spPr>
          <a:xfrm>
            <a:off x="100158" y="1792368"/>
            <a:ext cx="4427244" cy="4660968"/>
          </a:xfrm>
          <a:prstGeom prst="rect">
            <a:avLst/>
          </a:prstGeom>
        </p:spPr>
      </p:pic>
      <p:sp>
        <p:nvSpPr>
          <p:cNvPr id="24" name="TextBox 23">
            <a:extLst>
              <a:ext uri="{FF2B5EF4-FFF2-40B4-BE49-F238E27FC236}">
                <a16:creationId xmlns:a16="http://schemas.microsoft.com/office/drawing/2014/main" id="{E717C1E9-A894-4686-A931-83C54AC16093}"/>
              </a:ext>
            </a:extLst>
          </p:cNvPr>
          <p:cNvSpPr txBox="1"/>
          <p:nvPr/>
        </p:nvSpPr>
        <p:spPr>
          <a:xfrm>
            <a:off x="-25072" y="6334780"/>
            <a:ext cx="732894" cy="523220"/>
          </a:xfrm>
          <a:prstGeom prst="rect">
            <a:avLst/>
          </a:prstGeom>
          <a:noFill/>
        </p:spPr>
        <p:txBody>
          <a:bodyPr wrap="none" rtlCol="0">
            <a:spAutoFit/>
          </a:bodyPr>
          <a:lstStyle/>
          <a:p>
            <a:pPr algn="ctr"/>
            <a:r>
              <a:rPr lang="en-US" sz="2800" dirty="0">
                <a:solidFill>
                  <a:schemeClr val="bg1"/>
                </a:solidFill>
              </a:rPr>
              <a:t>784</a:t>
            </a:r>
            <a:endParaRPr lang="ru-RU" sz="2800" dirty="0">
              <a:solidFill>
                <a:schemeClr val="bg1"/>
              </a:solidFill>
            </a:endParaRPr>
          </a:p>
        </p:txBody>
      </p:sp>
      <p:sp>
        <p:nvSpPr>
          <p:cNvPr id="25" name="TextBox 24">
            <a:extLst>
              <a:ext uri="{FF2B5EF4-FFF2-40B4-BE49-F238E27FC236}">
                <a16:creationId xmlns:a16="http://schemas.microsoft.com/office/drawing/2014/main" id="{30C5A4F0-F3C5-4727-97A1-B02D652F9E63}"/>
              </a:ext>
            </a:extLst>
          </p:cNvPr>
          <p:cNvSpPr txBox="1"/>
          <p:nvPr/>
        </p:nvSpPr>
        <p:spPr>
          <a:xfrm>
            <a:off x="1369385" y="5285709"/>
            <a:ext cx="550151" cy="523220"/>
          </a:xfrm>
          <a:prstGeom prst="rect">
            <a:avLst/>
          </a:prstGeom>
          <a:noFill/>
        </p:spPr>
        <p:txBody>
          <a:bodyPr wrap="none" rtlCol="0">
            <a:spAutoFit/>
          </a:bodyPr>
          <a:lstStyle/>
          <a:p>
            <a:pPr algn="ctr"/>
            <a:r>
              <a:rPr lang="en-US" sz="2800" dirty="0">
                <a:solidFill>
                  <a:schemeClr val="bg1"/>
                </a:solidFill>
              </a:rPr>
              <a:t>16</a:t>
            </a:r>
            <a:endParaRPr lang="ru-RU" sz="2800" dirty="0">
              <a:solidFill>
                <a:schemeClr val="bg1"/>
              </a:solidFill>
            </a:endParaRPr>
          </a:p>
        </p:txBody>
      </p:sp>
      <p:sp>
        <p:nvSpPr>
          <p:cNvPr id="26" name="TextBox 25">
            <a:extLst>
              <a:ext uri="{FF2B5EF4-FFF2-40B4-BE49-F238E27FC236}">
                <a16:creationId xmlns:a16="http://schemas.microsoft.com/office/drawing/2014/main" id="{DE3226BE-A49B-4FB0-9931-B9E97C029095}"/>
              </a:ext>
            </a:extLst>
          </p:cNvPr>
          <p:cNvSpPr txBox="1"/>
          <p:nvPr/>
        </p:nvSpPr>
        <p:spPr>
          <a:xfrm>
            <a:off x="2737433" y="5273192"/>
            <a:ext cx="550151" cy="523220"/>
          </a:xfrm>
          <a:prstGeom prst="rect">
            <a:avLst/>
          </a:prstGeom>
          <a:noFill/>
        </p:spPr>
        <p:txBody>
          <a:bodyPr wrap="none" rtlCol="0">
            <a:spAutoFit/>
          </a:bodyPr>
          <a:lstStyle/>
          <a:p>
            <a:pPr algn="ctr"/>
            <a:r>
              <a:rPr lang="en-US" sz="2800" dirty="0">
                <a:solidFill>
                  <a:schemeClr val="bg1"/>
                </a:solidFill>
              </a:rPr>
              <a:t>16</a:t>
            </a:r>
            <a:endParaRPr lang="ru-RU" sz="2800" dirty="0">
              <a:solidFill>
                <a:schemeClr val="bg1"/>
              </a:solidFill>
            </a:endParaRPr>
          </a:p>
        </p:txBody>
      </p:sp>
      <p:sp>
        <p:nvSpPr>
          <p:cNvPr id="27" name="TextBox 26">
            <a:extLst>
              <a:ext uri="{FF2B5EF4-FFF2-40B4-BE49-F238E27FC236}">
                <a16:creationId xmlns:a16="http://schemas.microsoft.com/office/drawing/2014/main" id="{9D016831-E17F-43D9-AA38-4D487E4DA7AC}"/>
              </a:ext>
            </a:extLst>
          </p:cNvPr>
          <p:cNvSpPr txBox="1"/>
          <p:nvPr/>
        </p:nvSpPr>
        <p:spPr>
          <a:xfrm>
            <a:off x="4176942" y="5027304"/>
            <a:ext cx="550151" cy="523220"/>
          </a:xfrm>
          <a:prstGeom prst="rect">
            <a:avLst/>
          </a:prstGeom>
          <a:noFill/>
        </p:spPr>
        <p:txBody>
          <a:bodyPr wrap="none" rtlCol="0">
            <a:spAutoFit/>
          </a:bodyPr>
          <a:lstStyle/>
          <a:p>
            <a:pPr algn="ctr"/>
            <a:r>
              <a:rPr lang="en-US" sz="2800" dirty="0">
                <a:solidFill>
                  <a:schemeClr val="bg1"/>
                </a:solidFill>
              </a:rPr>
              <a:t>10</a:t>
            </a:r>
            <a:endParaRPr lang="ru-RU" sz="2800" dirty="0">
              <a:solidFill>
                <a:schemeClr val="bg1"/>
              </a:solidFill>
            </a:endParaRPr>
          </a:p>
        </p:txBody>
      </p:sp>
    </p:spTree>
    <p:extLst>
      <p:ext uri="{BB962C8B-B14F-4D97-AF65-F5344CB8AC3E}">
        <p14:creationId xmlns:p14="http://schemas.microsoft.com/office/powerpoint/2010/main" val="257017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3" grpId="0"/>
      <p:bldP spid="34" grpId="0"/>
      <p:bldP spid="35" grpId="0"/>
      <p:bldP spid="36" grpId="0"/>
      <p:bldP spid="37" grpId="0"/>
      <p:bldP spid="38" grpId="0"/>
      <p:bldP spid="39" grpId="0"/>
      <p:bldP spid="40" grpId="0"/>
      <p:bldP spid="41" grpId="0"/>
      <p:bldP spid="44" grpId="0"/>
      <p:bldP spid="24" grpId="0"/>
      <p:bldP spid="25" grpId="0"/>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6" name="Прямоугольник 45">
            <a:extLst>
              <a:ext uri="{FF2B5EF4-FFF2-40B4-BE49-F238E27FC236}">
                <a16:creationId xmlns:a16="http://schemas.microsoft.com/office/drawing/2014/main" id="{1FF36837-9A70-4A3F-BC98-59850ABE4223}"/>
              </a:ext>
            </a:extLst>
          </p:cNvPr>
          <p:cNvSpPr/>
          <p:nvPr/>
        </p:nvSpPr>
        <p:spPr>
          <a:xfrm>
            <a:off x="1769838" y="254595"/>
            <a:ext cx="9870778" cy="584775"/>
          </a:xfrm>
          <a:prstGeom prst="rect">
            <a:avLst/>
          </a:prstGeom>
        </p:spPr>
        <p:txBody>
          <a:bodyPr wrap="square">
            <a:spAutoFit/>
          </a:bodyPr>
          <a:lstStyle/>
          <a:p>
            <a:pPr algn="ctr"/>
            <a:r>
              <a:rPr lang="ru-RU" sz="3200" b="1" spc="-1" dirty="0" err="1">
                <a:solidFill>
                  <a:schemeClr val="bg1"/>
                </a:solidFill>
                <a:latin typeface="Verdana" panose="020B0604030504040204" pitchFamily="34" charset="0"/>
                <a:ea typeface="Verdana" panose="020B0604030504040204" pitchFamily="34" charset="0"/>
              </a:rPr>
              <a:t>Нейронка</a:t>
            </a:r>
            <a:r>
              <a:rPr lang="ru-RU" sz="3200" b="1" spc="-1" dirty="0">
                <a:solidFill>
                  <a:schemeClr val="bg1"/>
                </a:solidFill>
                <a:latin typeface="Verdana" panose="020B0604030504040204" pitchFamily="34" charset="0"/>
                <a:ea typeface="Verdana" panose="020B0604030504040204" pitchFamily="34" charset="0"/>
              </a:rPr>
              <a:t> это «всего лишь» функция</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440F0B6-59CB-4D4B-A57C-797C4EA67E31}"/>
                  </a:ext>
                </a:extLst>
              </p:cNvPr>
              <p:cNvSpPr txBox="1"/>
              <p:nvPr/>
            </p:nvSpPr>
            <p:spPr>
              <a:xfrm>
                <a:off x="4306977" y="2037106"/>
                <a:ext cx="4096424" cy="1117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3"/>
                                    <m:mcJc m:val="center"/>
                                  </m:mcPr>
                                </m:mc>
                              </m:mcs>
                              <m:ctrlPr>
                                <a:rPr lang="ru-RU" sz="2800" i="1" smtClean="0">
                                  <a:solidFill>
                                    <a:schemeClr val="bg1"/>
                                  </a:solidFill>
                                  <a:latin typeface="Cambria Math" panose="02040503050406030204" pitchFamily="18" charset="0"/>
                                </a:rPr>
                              </m:ctrlPr>
                            </m:mPr>
                            <m:mr>
                              <m:e>
                                <m:r>
                                  <m:rPr>
                                    <m:nor/>
                                  </m:rPr>
                                  <a:rPr lang="en-US" sz="2800" dirty="0">
                                    <a:solidFill>
                                      <a:schemeClr val="bg1"/>
                                    </a:solidFill>
                                    <a:latin typeface="Cambria" panose="02040503050406030204" pitchFamily="18" charset="0"/>
                                  </a:rPr>
                                  <m:t>w</m:t>
                                </m:r>
                                <m:r>
                                  <m:rPr>
                                    <m:nor/>
                                  </m:rPr>
                                  <a:rPr lang="en-US" sz="2800" baseline="-25000" dirty="0">
                                    <a:solidFill>
                                      <a:schemeClr val="bg1"/>
                                    </a:solidFill>
                                    <a:latin typeface="Cambria" panose="02040503050406030204" pitchFamily="18" charset="0"/>
                                  </a:rPr>
                                  <m:t>0,1</m:t>
                                </m:r>
                              </m:e>
                              <m:e>
                                <m:r>
                                  <a:rPr lang="ru-RU" sz="2800" i="1" smtClean="0">
                                    <a:solidFill>
                                      <a:schemeClr val="bg1"/>
                                    </a:solidFill>
                                    <a:latin typeface="Cambria Math" panose="02040503050406030204" pitchFamily="18" charset="0"/>
                                  </a:rPr>
                                  <m:t>⋯</m:t>
                                </m:r>
                              </m:e>
                              <m:e>
                                <m:r>
                                  <m:rPr>
                                    <m:nor/>
                                  </m:rPr>
                                  <a:rPr lang="en-US" sz="2800" dirty="0">
                                    <a:solidFill>
                                      <a:schemeClr val="bg1"/>
                                    </a:solidFill>
                                    <a:latin typeface="Cambria" panose="02040503050406030204" pitchFamily="18" charset="0"/>
                                  </a:rPr>
                                  <m:t>w</m:t>
                                </m:r>
                                <m:r>
                                  <m:rPr>
                                    <m:nor/>
                                  </m:rPr>
                                  <a:rPr lang="en-US" sz="2800" baseline="-25000" dirty="0">
                                    <a:solidFill>
                                      <a:schemeClr val="bg1"/>
                                    </a:solidFill>
                                    <a:latin typeface="Cambria" panose="02040503050406030204" pitchFamily="18" charset="0"/>
                                  </a:rPr>
                                  <m:t>0,</m:t>
                                </m:r>
                                <m:r>
                                  <m:rPr>
                                    <m:nor/>
                                  </m:rPr>
                                  <a:rPr lang="en-US" sz="2800" baseline="-25000" dirty="0">
                                    <a:solidFill>
                                      <a:schemeClr val="bg1"/>
                                    </a:solidFill>
                                    <a:latin typeface="Cambria" panose="02040503050406030204" pitchFamily="18" charset="0"/>
                                  </a:rPr>
                                  <m:t>N</m:t>
                                </m:r>
                              </m:e>
                            </m:mr>
                            <m:mr>
                              <m:e>
                                <m:r>
                                  <a:rPr lang="ru-RU" sz="2800" i="1" smtClean="0">
                                    <a:solidFill>
                                      <a:schemeClr val="bg1"/>
                                    </a:solidFill>
                                    <a:latin typeface="Cambria Math" panose="02040503050406030204" pitchFamily="18" charset="0"/>
                                  </a:rPr>
                                  <m:t>⋮</m:t>
                                </m:r>
                              </m:e>
                              <m:e>
                                <m:r>
                                  <a:rPr lang="ru-RU" sz="2800" i="1" smtClean="0">
                                    <a:solidFill>
                                      <a:schemeClr val="bg1"/>
                                    </a:solidFill>
                                    <a:latin typeface="Cambria Math" panose="02040503050406030204" pitchFamily="18" charset="0"/>
                                  </a:rPr>
                                  <m:t>⋱</m:t>
                                </m:r>
                              </m:e>
                              <m:e>
                                <m:r>
                                  <a:rPr lang="ru-RU" sz="2800" i="1" smtClean="0">
                                    <a:solidFill>
                                      <a:schemeClr val="bg1"/>
                                    </a:solidFill>
                                    <a:latin typeface="Cambria Math" panose="02040503050406030204" pitchFamily="18" charset="0"/>
                                  </a:rPr>
                                  <m:t>⋮</m:t>
                                </m:r>
                              </m:e>
                            </m:mr>
                            <m:mr>
                              <m:e>
                                <m:r>
                                  <m:rPr>
                                    <m:nor/>
                                  </m:rPr>
                                  <a:rPr lang="en-US" sz="2800" dirty="0">
                                    <a:solidFill>
                                      <a:schemeClr val="bg1"/>
                                    </a:solidFill>
                                    <a:latin typeface="Cambria" panose="02040503050406030204" pitchFamily="18" charset="0"/>
                                  </a:rPr>
                                  <m:t>w</m:t>
                                </m:r>
                                <m:r>
                                  <m:rPr>
                                    <m:nor/>
                                  </m:rPr>
                                  <a:rPr lang="en-US" sz="2800" b="0" i="0" baseline="-25000" dirty="0" smtClean="0">
                                    <a:solidFill>
                                      <a:schemeClr val="bg1"/>
                                    </a:solidFill>
                                    <a:latin typeface="Cambria" panose="02040503050406030204" pitchFamily="18" charset="0"/>
                                  </a:rPr>
                                  <m:t>K</m:t>
                                </m:r>
                                <m:r>
                                  <m:rPr>
                                    <m:nor/>
                                  </m:rPr>
                                  <a:rPr lang="en-US" sz="2800" baseline="-25000" dirty="0">
                                    <a:solidFill>
                                      <a:schemeClr val="bg1"/>
                                    </a:solidFill>
                                    <a:latin typeface="Cambria" panose="02040503050406030204" pitchFamily="18" charset="0"/>
                                  </a:rPr>
                                  <m:t>,1</m:t>
                                </m:r>
                              </m:e>
                              <m:e>
                                <m:r>
                                  <a:rPr lang="ru-RU" sz="2800" i="1" smtClean="0">
                                    <a:solidFill>
                                      <a:schemeClr val="bg1"/>
                                    </a:solidFill>
                                    <a:latin typeface="Cambria Math" panose="02040503050406030204" pitchFamily="18" charset="0"/>
                                  </a:rPr>
                                  <m:t>⋯</m:t>
                                </m:r>
                              </m:e>
                              <m:e>
                                <m:r>
                                  <m:rPr>
                                    <m:nor/>
                                  </m:rPr>
                                  <a:rPr lang="en-US" sz="2800" dirty="0">
                                    <a:solidFill>
                                      <a:schemeClr val="bg1"/>
                                    </a:solidFill>
                                    <a:latin typeface="Cambria" panose="02040503050406030204" pitchFamily="18" charset="0"/>
                                  </a:rPr>
                                  <m:t>w</m:t>
                                </m:r>
                                <m:r>
                                  <m:rPr>
                                    <m:nor/>
                                  </m:rPr>
                                  <a:rPr lang="en-US" sz="2800" b="0" i="0" baseline="-25000" dirty="0" smtClean="0">
                                    <a:solidFill>
                                      <a:schemeClr val="bg1"/>
                                    </a:solidFill>
                                    <a:latin typeface="Cambria" panose="02040503050406030204" pitchFamily="18" charset="0"/>
                                  </a:rPr>
                                  <m:t>K</m:t>
                                </m:r>
                                <m:r>
                                  <m:rPr>
                                    <m:nor/>
                                  </m:rPr>
                                  <a:rPr lang="en-US" sz="2800" baseline="-25000" dirty="0">
                                    <a:solidFill>
                                      <a:schemeClr val="bg1"/>
                                    </a:solidFill>
                                    <a:latin typeface="Cambria" panose="02040503050406030204" pitchFamily="18" charset="0"/>
                                  </a:rPr>
                                  <m:t>,</m:t>
                                </m:r>
                                <m:r>
                                  <m:rPr>
                                    <m:nor/>
                                  </m:rPr>
                                  <a:rPr lang="en-US" sz="2800" baseline="-25000" dirty="0">
                                    <a:solidFill>
                                      <a:schemeClr val="bg1"/>
                                    </a:solidFill>
                                    <a:latin typeface="Cambria" panose="02040503050406030204" pitchFamily="18" charset="0"/>
                                  </a:rPr>
                                  <m:t>N</m:t>
                                </m:r>
                              </m:e>
                            </m:mr>
                          </m:m>
                        </m:e>
                      </m:d>
                    </m:oMath>
                  </m:oMathPara>
                </a14:m>
                <a:endParaRPr lang="ru-RU" sz="2800" dirty="0">
                  <a:solidFill>
                    <a:schemeClr val="bg1"/>
                  </a:solidFill>
                  <a:latin typeface="Cambria" panose="02040503050406030204" pitchFamily="18" charset="0"/>
                </a:endParaRPr>
              </a:p>
            </p:txBody>
          </p:sp>
        </mc:Choice>
        <mc:Fallback xmlns="">
          <p:sp>
            <p:nvSpPr>
              <p:cNvPr id="25" name="TextBox 24">
                <a:extLst>
                  <a:ext uri="{FF2B5EF4-FFF2-40B4-BE49-F238E27FC236}">
                    <a16:creationId xmlns:a16="http://schemas.microsoft.com/office/drawing/2014/main" id="{3440F0B6-59CB-4D4B-A57C-797C4EA67E31}"/>
                  </a:ext>
                </a:extLst>
              </p:cNvPr>
              <p:cNvSpPr txBox="1">
                <a:spLocks noRot="1" noChangeAspect="1" noMove="1" noResize="1" noEditPoints="1" noAdjustHandles="1" noChangeArrowheads="1" noChangeShapeType="1" noTextEdit="1"/>
              </p:cNvSpPr>
              <p:nvPr/>
            </p:nvSpPr>
            <p:spPr>
              <a:xfrm>
                <a:off x="4306977" y="2037106"/>
                <a:ext cx="4096424" cy="1117550"/>
              </a:xfrm>
              <a:prstGeom prst="rect">
                <a:avLst/>
              </a:prstGeom>
              <a:blipFill>
                <a:blip r:embed="rId4"/>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5B3D098-43F2-4F9D-9FCE-D5215156AB42}"/>
                  </a:ext>
                </a:extLst>
              </p:cNvPr>
              <p:cNvSpPr txBox="1"/>
              <p:nvPr/>
            </p:nvSpPr>
            <p:spPr>
              <a:xfrm>
                <a:off x="8242208" y="1896334"/>
                <a:ext cx="2041600" cy="14510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𝑥</m:t>
                          </m:r>
                        </m:e>
                        <m:sup>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𝑛</m:t>
                          </m:r>
                          <m:r>
                            <a:rPr lang="en-US" sz="2800" b="0" i="1" smtClean="0">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1"/>
                                    <m:mcJc m:val="center"/>
                                  </m:mcPr>
                                </m:mc>
                              </m:mcs>
                              <m:ctrlPr>
                                <a:rPr lang="ru-RU" sz="2800" i="1">
                                  <a:solidFill>
                                    <a:schemeClr val="bg1"/>
                                  </a:solidFill>
                                  <a:latin typeface="Cambria Math" panose="02040503050406030204" pitchFamily="18" charset="0"/>
                                </a:rPr>
                              </m:ctrlPr>
                            </m:mPr>
                            <m:mr>
                              <m:e>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i="1" dirty="0">
                                        <a:solidFill>
                                          <a:schemeClr val="bg1"/>
                                        </a:solidFill>
                                        <a:latin typeface="Cambria Math" panose="02040503050406030204" pitchFamily="18" charset="0"/>
                                      </a:rPr>
                                      <m:t>0</m:t>
                                    </m:r>
                                  </m:sub>
                                  <m:sup>
                                    <m:r>
                                      <a:rPr lang="en-US" sz="2800" b="0" i="1" dirty="0" smtClean="0">
                                        <a:solidFill>
                                          <a:schemeClr val="bg1"/>
                                        </a:solidFill>
                                        <a:latin typeface="Cambria Math" panose="02040503050406030204" pitchFamily="18" charset="0"/>
                                      </a:rPr>
                                      <m:t>(</m:t>
                                    </m:r>
                                    <m:r>
                                      <a:rPr lang="en-US" sz="2800" b="0" i="1" dirty="0" smtClean="0">
                                        <a:solidFill>
                                          <a:schemeClr val="bg1"/>
                                        </a:solidFill>
                                        <a:latin typeface="Cambria Math" panose="02040503050406030204" pitchFamily="18" charset="0"/>
                                      </a:rPr>
                                      <m:t>𝑛</m:t>
                                    </m:r>
                                    <m:r>
                                      <a:rPr lang="en-US" sz="2800" b="0" i="1" dirty="0" smtClean="0">
                                        <a:solidFill>
                                          <a:schemeClr val="bg1"/>
                                        </a:solidFill>
                                        <a:latin typeface="Cambria Math" panose="02040503050406030204" pitchFamily="18" charset="0"/>
                                      </a:rPr>
                                      <m:t>)</m:t>
                                    </m:r>
                                  </m:sup>
                                </m:sSubSup>
                              </m:e>
                            </m:mr>
                            <m:mr>
                              <m:e>
                                <m:r>
                                  <a:rPr lang="en-US" sz="2800" b="0" i="1" smtClean="0">
                                    <a:solidFill>
                                      <a:schemeClr val="bg1"/>
                                    </a:solidFill>
                                    <a:latin typeface="Cambria Math" panose="02040503050406030204" pitchFamily="18" charset="0"/>
                                  </a:rPr>
                                  <m:t>…</m:t>
                                </m:r>
                              </m:e>
                            </m:mr>
                            <m:mr>
                              <m:e>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b="0" i="1" dirty="0" smtClean="0">
                                        <a:solidFill>
                                          <a:schemeClr val="bg1"/>
                                        </a:solidFill>
                                        <a:latin typeface="Cambria Math" panose="02040503050406030204" pitchFamily="18" charset="0"/>
                                      </a:rPr>
                                      <m:t>𝐾</m:t>
                                    </m:r>
                                  </m:sub>
                                  <m:sup>
                                    <m:r>
                                      <a:rPr lang="en-US" sz="2800" b="0" i="1" dirty="0" smtClean="0">
                                        <a:solidFill>
                                          <a:schemeClr val="bg1"/>
                                        </a:solidFill>
                                        <a:latin typeface="Cambria Math" panose="02040503050406030204" pitchFamily="18" charset="0"/>
                                      </a:rPr>
                                      <m:t>(</m:t>
                                    </m:r>
                                    <m:r>
                                      <a:rPr lang="en-US" sz="2800" b="0" i="1" dirty="0" smtClean="0">
                                        <a:solidFill>
                                          <a:schemeClr val="bg1"/>
                                        </a:solidFill>
                                        <a:latin typeface="Cambria Math" panose="02040503050406030204" pitchFamily="18" charset="0"/>
                                      </a:rPr>
                                      <m:t>𝑛</m:t>
                                    </m:r>
                                    <m:r>
                                      <a:rPr lang="en-US" sz="2800" b="0" i="1" dirty="0" smtClean="0">
                                        <a:solidFill>
                                          <a:schemeClr val="bg1"/>
                                        </a:solidFill>
                                        <a:latin typeface="Cambria Math" panose="02040503050406030204" pitchFamily="18" charset="0"/>
                                      </a:rPr>
                                      <m:t>)</m:t>
                                    </m:r>
                                  </m:sup>
                                </m:sSubSup>
                              </m:e>
                            </m:mr>
                          </m:m>
                        </m:e>
                      </m:d>
                    </m:oMath>
                  </m:oMathPara>
                </a14:m>
                <a:endParaRPr lang="ru-RU" sz="2800" dirty="0">
                  <a:solidFill>
                    <a:schemeClr val="bg1"/>
                  </a:solidFill>
                  <a:latin typeface="Cambria" panose="02040503050406030204" pitchFamily="18" charset="0"/>
                </a:endParaRPr>
              </a:p>
            </p:txBody>
          </p:sp>
        </mc:Choice>
        <mc:Fallback xmlns="">
          <p:sp>
            <p:nvSpPr>
              <p:cNvPr id="26" name="TextBox 25">
                <a:extLst>
                  <a:ext uri="{FF2B5EF4-FFF2-40B4-BE49-F238E27FC236}">
                    <a16:creationId xmlns:a16="http://schemas.microsoft.com/office/drawing/2014/main" id="{05B3D098-43F2-4F9D-9FCE-D5215156AB42}"/>
                  </a:ext>
                </a:extLst>
              </p:cNvPr>
              <p:cNvSpPr txBox="1">
                <a:spLocks noRot="1" noChangeAspect="1" noMove="1" noResize="1" noEditPoints="1" noAdjustHandles="1" noChangeArrowheads="1" noChangeShapeType="1" noTextEdit="1"/>
              </p:cNvSpPr>
              <p:nvPr/>
            </p:nvSpPr>
            <p:spPr>
              <a:xfrm>
                <a:off x="8242208" y="1896334"/>
                <a:ext cx="2041600" cy="1451038"/>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7AEA815-CF3A-4FDE-8CAB-99F98924D9C1}"/>
                  </a:ext>
                </a:extLst>
              </p:cNvPr>
              <p:cNvSpPr txBox="1"/>
              <p:nvPr/>
            </p:nvSpPr>
            <p:spPr>
              <a:xfrm>
                <a:off x="10283808" y="1936701"/>
                <a:ext cx="1808252" cy="1148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chemeClr val="bg1"/>
                              </a:solidFill>
                              <a:latin typeface="Cambria Math" panose="02040503050406030204" pitchFamily="18" charset="0"/>
                            </a:rPr>
                          </m:ctrlPr>
                        </m:sSupPr>
                        <m:e>
                          <m:r>
                            <m:rPr>
                              <m:sty m:val="p"/>
                            </m:rPr>
                            <a:rPr lang="en-US" sz="2800">
                              <a:solidFill>
                                <a:schemeClr val="bg1"/>
                              </a:solidFill>
                              <a:latin typeface="Cambria Math" panose="02040503050406030204" pitchFamily="18" charset="0"/>
                            </a:rPr>
                            <m:t>b</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𝑛</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d>
                        <m:dPr>
                          <m:begChr m:val="["/>
                          <m:endChr m:val="]"/>
                          <m:ctrlPr>
                            <a:rPr lang="ru-RU" sz="2800" i="1" smtClean="0">
                              <a:solidFill>
                                <a:schemeClr val="bg1"/>
                              </a:solidFill>
                              <a:latin typeface="Cambria Math" panose="02040503050406030204" pitchFamily="18" charset="0"/>
                            </a:rPr>
                          </m:ctrlPr>
                        </m:dPr>
                        <m:e>
                          <m:m>
                            <m:mPr>
                              <m:mcs>
                                <m:mc>
                                  <m:mcPr>
                                    <m:count m:val="1"/>
                                    <m:mcJc m:val="center"/>
                                  </m:mcPr>
                                </m:mc>
                              </m:mcs>
                              <m:ctrlPr>
                                <a:rPr lang="ru-RU" sz="2800" i="1">
                                  <a:solidFill>
                                    <a:schemeClr val="bg1"/>
                                  </a:solidFill>
                                  <a:latin typeface="Cambria Math" panose="02040503050406030204" pitchFamily="18" charset="0"/>
                                </a:rPr>
                              </m:ctrlPr>
                            </m:mPr>
                            <m:mr>
                              <m:e>
                                <m:r>
                                  <a:rPr lang="en-US" sz="2800" i="1" dirty="0">
                                    <a:solidFill>
                                      <a:schemeClr val="bg1"/>
                                    </a:solidFill>
                                    <a:latin typeface="Cambria Math" panose="02040503050406030204" pitchFamily="18" charset="0"/>
                                  </a:rPr>
                                  <m:t>𝑏</m:t>
                                </m:r>
                                <m:r>
                                  <m:rPr>
                                    <m:nor/>
                                  </m:rPr>
                                  <a:rPr lang="en-US" sz="2800" baseline="-25000" dirty="0">
                                    <a:solidFill>
                                      <a:schemeClr val="bg1"/>
                                    </a:solidFill>
                                    <a:latin typeface="Cambria" panose="02040503050406030204" pitchFamily="18" charset="0"/>
                                  </a:rPr>
                                  <m:t>0</m:t>
                                </m:r>
                              </m:e>
                            </m:mr>
                            <m:mr>
                              <m:e>
                                <m:r>
                                  <a:rPr lang="en-US" sz="2800" b="0" i="1" smtClean="0">
                                    <a:solidFill>
                                      <a:schemeClr val="bg1"/>
                                    </a:solidFill>
                                    <a:latin typeface="Cambria Math" panose="02040503050406030204" pitchFamily="18" charset="0"/>
                                  </a:rPr>
                                  <m:t>…</m:t>
                                </m:r>
                              </m:e>
                            </m:mr>
                            <m:mr>
                              <m:e>
                                <m:r>
                                  <a:rPr lang="en-US" sz="2800" i="1" dirty="0">
                                    <a:solidFill>
                                      <a:schemeClr val="bg1"/>
                                    </a:solidFill>
                                    <a:latin typeface="Cambria Math" panose="02040503050406030204" pitchFamily="18" charset="0"/>
                                  </a:rPr>
                                  <m:t>𝑏</m:t>
                                </m:r>
                                <m:r>
                                  <m:rPr>
                                    <m:nor/>
                                  </m:rPr>
                                  <a:rPr lang="en-US" sz="2800" b="0" i="0" baseline="-25000" dirty="0" smtClean="0">
                                    <a:solidFill>
                                      <a:schemeClr val="bg1"/>
                                    </a:solidFill>
                                    <a:latin typeface="Cambria" panose="02040503050406030204" pitchFamily="18" charset="0"/>
                                  </a:rPr>
                                  <m:t>N</m:t>
                                </m:r>
                              </m:e>
                            </m:mr>
                          </m:m>
                        </m:e>
                      </m:d>
                    </m:oMath>
                  </m:oMathPara>
                </a14:m>
                <a:endParaRPr lang="ru-RU" sz="2800" dirty="0">
                  <a:solidFill>
                    <a:schemeClr val="bg1"/>
                  </a:solidFill>
                  <a:latin typeface="Cambria" panose="02040503050406030204" pitchFamily="18" charset="0"/>
                </a:endParaRPr>
              </a:p>
            </p:txBody>
          </p:sp>
        </mc:Choice>
        <mc:Fallback xmlns="">
          <p:sp>
            <p:nvSpPr>
              <p:cNvPr id="27" name="TextBox 26">
                <a:extLst>
                  <a:ext uri="{FF2B5EF4-FFF2-40B4-BE49-F238E27FC236}">
                    <a16:creationId xmlns:a16="http://schemas.microsoft.com/office/drawing/2014/main" id="{77AEA815-CF3A-4FDE-8CAB-99F98924D9C1}"/>
                  </a:ext>
                </a:extLst>
              </p:cNvPr>
              <p:cNvSpPr txBox="1">
                <a:spLocks noRot="1" noChangeAspect="1" noMove="1" noResize="1" noEditPoints="1" noAdjustHandles="1" noChangeArrowheads="1" noChangeShapeType="1" noTextEdit="1"/>
              </p:cNvSpPr>
              <p:nvPr/>
            </p:nvSpPr>
            <p:spPr>
              <a:xfrm>
                <a:off x="10283808" y="1936701"/>
                <a:ext cx="1808252" cy="1148007"/>
              </a:xfrm>
              <a:prstGeom prst="rect">
                <a:avLst/>
              </a:prstGeom>
              <a:blipFill>
                <a:blip r:embed="rId6"/>
                <a:stretch>
                  <a:fillRect b="-638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FF3DF1B4-F9A0-4333-96A7-BEFE90A442FC}"/>
                  </a:ext>
                </a:extLst>
              </p:cNvPr>
              <p:cNvSpPr/>
              <p:nvPr/>
            </p:nvSpPr>
            <p:spPr>
              <a:xfrm>
                <a:off x="5547856" y="3453301"/>
                <a:ext cx="4441537" cy="541110"/>
              </a:xfrm>
              <a:prstGeom prst="rect">
                <a:avLst/>
              </a:prstGeom>
            </p:spPr>
            <p:txBody>
              <a:bodyPr wrap="none">
                <a:spAutoFit/>
              </a:bodyPr>
              <a:lstStyle/>
              <a:p>
                <a14:m>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m:t>
                        </m:r>
                      </m:sup>
                    </m:sSup>
                    <m:r>
                      <a:rPr lang="en-US" sz="2800" i="1">
                        <a:solidFill>
                          <a:schemeClr val="bg1"/>
                        </a:solidFill>
                        <a:latin typeface="Cambria Math" panose="02040503050406030204" pitchFamily="18" charset="0"/>
                      </a:rPr>
                      <m:t>=</m:t>
                    </m:r>
                  </m:oMath>
                </a14:m>
                <a:r>
                  <a:rPr lang="ru-RU" sz="2800" dirty="0">
                    <a:solidFill>
                      <a:schemeClr val="bg1"/>
                    </a:solidFill>
                  </a:rPr>
                  <a:t> </a:t>
                </a:r>
                <a14:m>
                  <m:oMath xmlns:m="http://schemas.openxmlformats.org/officeDocument/2006/math">
                    <m:sSup>
                      <m:sSupPr>
                        <m:ctrlPr>
                          <a:rPr lang="ru-RU" sz="2800" i="1">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𝑓</m:t>
                        </m:r>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(1)</m:t>
                            </m:r>
                          </m:sup>
                        </m:s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𝑥</m:t>
                        </m:r>
                      </m:e>
                      <m:sup>
                        <m:r>
                          <a:rPr lang="en-US" sz="2800" i="1">
                            <a:solidFill>
                              <a:schemeClr val="bg1"/>
                            </a:solidFill>
                            <a:latin typeface="Cambria Math" panose="02040503050406030204" pitchFamily="18" charset="0"/>
                          </a:rPr>
                          <m:t>(0)</m:t>
                        </m:r>
                      </m:sup>
                    </m:sSup>
                    <m:r>
                      <a:rPr lang="en-US" sz="2800" b="0" i="1" smtClean="0">
                        <a:solidFill>
                          <a:schemeClr val="bg1"/>
                        </a:solidFill>
                        <a:latin typeface="Cambria Math" panose="02040503050406030204" pitchFamily="18" charset="0"/>
                      </a:rPr>
                      <m:t>+</m:t>
                    </m:r>
                    <m:sSup>
                      <m:sSupPr>
                        <m:ctrlPr>
                          <a:rPr lang="en-US" sz="2800" b="0" i="1" smtClean="0">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rPr>
                          <m:t>𝑏</m:t>
                        </m:r>
                      </m:e>
                      <m:sup>
                        <m:r>
                          <a:rPr lang="en-US" sz="2800" b="0" i="1" smtClean="0">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1</m:t>
                        </m:r>
                        <m:r>
                          <a:rPr lang="en-US" sz="2800" b="0" i="1" smtClean="0">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oMath>
                </a14:m>
                <a:endParaRPr lang="ru-RU" sz="2800" dirty="0"/>
              </a:p>
            </p:txBody>
          </p:sp>
        </mc:Choice>
        <mc:Fallback xmlns="">
          <p:sp>
            <p:nvSpPr>
              <p:cNvPr id="28" name="Прямоугольник 27">
                <a:extLst>
                  <a:ext uri="{FF2B5EF4-FFF2-40B4-BE49-F238E27FC236}">
                    <a16:creationId xmlns:a16="http://schemas.microsoft.com/office/drawing/2014/main" id="{FF3DF1B4-F9A0-4333-96A7-BEFE90A442FC}"/>
                  </a:ext>
                </a:extLst>
              </p:cNvPr>
              <p:cNvSpPr>
                <a:spLocks noRot="1" noChangeAspect="1" noMove="1" noResize="1" noEditPoints="1" noAdjustHandles="1" noChangeArrowheads="1" noChangeShapeType="1" noTextEdit="1"/>
              </p:cNvSpPr>
              <p:nvPr/>
            </p:nvSpPr>
            <p:spPr>
              <a:xfrm>
                <a:off x="5547856" y="3453301"/>
                <a:ext cx="4441537" cy="54111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4B73657D-8111-4A15-82F5-80B3BDC92C35}"/>
                  </a:ext>
                </a:extLst>
              </p:cNvPr>
              <p:cNvSpPr/>
              <p:nvPr/>
            </p:nvSpPr>
            <p:spPr>
              <a:xfrm>
                <a:off x="5547856" y="4178707"/>
                <a:ext cx="4441537" cy="541110"/>
              </a:xfrm>
              <a:prstGeom prst="rect">
                <a:avLst/>
              </a:prstGeom>
            </p:spPr>
            <p:txBody>
              <a:bodyPr wrap="none">
                <a:spAutoFit/>
              </a:bodyPr>
              <a:lstStyle/>
              <a:p>
                <a14:m>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2</m:t>
                        </m:r>
                        <m:r>
                          <a:rPr lang="en-US" sz="2800" i="1">
                            <a:solidFill>
                              <a:schemeClr val="bg1"/>
                            </a:solidFill>
                            <a:latin typeface="Cambria Math" panose="02040503050406030204" pitchFamily="18" charset="0"/>
                          </a:rPr>
                          <m:t>)</m:t>
                        </m:r>
                      </m:sup>
                    </m:sSup>
                    <m:r>
                      <a:rPr lang="en-US" sz="2800" i="1">
                        <a:solidFill>
                          <a:schemeClr val="bg1"/>
                        </a:solidFill>
                        <a:latin typeface="Cambria Math" panose="02040503050406030204" pitchFamily="18" charset="0"/>
                      </a:rPr>
                      <m:t>=</m:t>
                    </m:r>
                  </m:oMath>
                </a14:m>
                <a:r>
                  <a:rPr lang="ru-RU" sz="2800" dirty="0">
                    <a:solidFill>
                      <a:schemeClr val="bg1"/>
                    </a:solidFill>
                  </a:rPr>
                  <a:t> </a:t>
                </a:r>
                <a14:m>
                  <m:oMath xmlns:m="http://schemas.openxmlformats.org/officeDocument/2006/math">
                    <m:sSup>
                      <m:sSupPr>
                        <m:ctrlPr>
                          <a:rPr lang="ru-RU" sz="2800" i="1">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𝑓</m:t>
                        </m:r>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2</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1</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𝑏</m:t>
                        </m:r>
                      </m:e>
                      <m:sup>
                        <m:r>
                          <a:rPr lang="en-US" sz="2800" i="1">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2</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oMath>
                </a14:m>
                <a:endParaRPr lang="ru-RU" sz="2800" dirty="0"/>
              </a:p>
            </p:txBody>
          </p:sp>
        </mc:Choice>
        <mc:Fallback xmlns="">
          <p:sp>
            <p:nvSpPr>
              <p:cNvPr id="29" name="Прямоугольник 28">
                <a:extLst>
                  <a:ext uri="{FF2B5EF4-FFF2-40B4-BE49-F238E27FC236}">
                    <a16:creationId xmlns:a16="http://schemas.microsoft.com/office/drawing/2014/main" id="{4B73657D-8111-4A15-82F5-80B3BDC92C35}"/>
                  </a:ext>
                </a:extLst>
              </p:cNvPr>
              <p:cNvSpPr>
                <a:spLocks noRot="1" noChangeAspect="1" noMove="1" noResize="1" noEditPoints="1" noAdjustHandles="1" noChangeArrowheads="1" noChangeShapeType="1" noTextEdit="1"/>
              </p:cNvSpPr>
              <p:nvPr/>
            </p:nvSpPr>
            <p:spPr>
              <a:xfrm>
                <a:off x="5547856" y="4178707"/>
                <a:ext cx="4441537" cy="54111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524C0BA-49D4-40DE-9092-134812F8ED21}"/>
                  </a:ext>
                </a:extLst>
              </p:cNvPr>
              <p:cNvSpPr txBox="1"/>
              <p:nvPr/>
            </p:nvSpPr>
            <p:spPr>
              <a:xfrm>
                <a:off x="3893282" y="1227151"/>
                <a:ext cx="8634701" cy="64504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2400" i="1" dirty="0" smtClean="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0</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1</m:t>
                          </m:r>
                          <m:r>
                            <a:rPr lang="en-US" sz="2400" b="0" i="1" dirty="0" smtClean="0">
                              <a:solidFill>
                                <a:schemeClr val="bg1"/>
                              </a:solidFill>
                              <a:latin typeface="Cambria Math" panose="02040503050406030204" pitchFamily="18" charset="0"/>
                            </a:rPr>
                            <m:t>)</m:t>
                          </m:r>
                        </m:sup>
                      </m:sSubSup>
                      <m:r>
                        <a:rPr lang="en-US" sz="2400" i="1" dirty="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𝑓</m:t>
                      </m:r>
                      <m:d>
                        <m:dPr>
                          <m:ctrlPr>
                            <a:rPr lang="en-US" sz="2400" i="1">
                              <a:solidFill>
                                <a:schemeClr val="bg1"/>
                              </a:solidFill>
                              <a:latin typeface="Cambria Math" panose="02040503050406030204" pitchFamily="18" charset="0"/>
                              <a:ea typeface="Cambria Math" panose="02040503050406030204" pitchFamily="18" charset="0"/>
                            </a:rPr>
                          </m:ctrlPr>
                        </m:dPr>
                        <m:e>
                          <m:r>
                            <m:rPr>
                              <m:nor/>
                            </m:rPr>
                            <a:rPr lang="en-US" sz="2400" dirty="0" smtClean="0">
                              <a:solidFill>
                                <a:schemeClr val="bg1"/>
                              </a:solidFill>
                              <a:latin typeface="Cambria" panose="02040503050406030204" pitchFamily="18" charset="0"/>
                            </a:rPr>
                            <m:t>w</m:t>
                          </m:r>
                          <m:r>
                            <m:rPr>
                              <m:nor/>
                            </m:rPr>
                            <a:rPr lang="en-US" sz="2400" b="0" i="0" baseline="-25000" dirty="0" smtClean="0">
                              <a:solidFill>
                                <a:schemeClr val="bg1"/>
                              </a:solidFill>
                              <a:latin typeface="Cambria" panose="02040503050406030204" pitchFamily="18" charset="0"/>
                            </a:rPr>
                            <m:t>0,1</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0</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latin typeface="Cambria" panose="02040503050406030204" pitchFamily="18" charset="0"/>
                            </a:rPr>
                            <m:t>+ </m:t>
                          </m:r>
                          <m:r>
                            <m:rPr>
                              <m:nor/>
                            </m:rPr>
                            <a:rPr lang="en-US" sz="2400" dirty="0">
                              <a:solidFill>
                                <a:schemeClr val="bg1"/>
                              </a:solidFill>
                              <a:latin typeface="Cambria" panose="02040503050406030204" pitchFamily="18" charset="0"/>
                            </a:rPr>
                            <m:t>w</m:t>
                          </m:r>
                          <m:r>
                            <m:rPr>
                              <m:nor/>
                            </m:rPr>
                            <a:rPr lang="en-US" sz="2400" baseline="-25000" dirty="0">
                              <a:solidFill>
                                <a:schemeClr val="bg1"/>
                              </a:solidFill>
                              <a:latin typeface="Cambria" panose="02040503050406030204" pitchFamily="18" charset="0"/>
                            </a:rPr>
                            <m:t>0,</m:t>
                          </m:r>
                          <m:r>
                            <m:rPr>
                              <m:nor/>
                            </m:rPr>
                            <a:rPr lang="en-US" sz="2400" baseline="-25000" dirty="0" smtClean="0">
                              <a:solidFill>
                                <a:schemeClr val="bg1"/>
                              </a:solidFill>
                              <a:latin typeface="Cambria" panose="02040503050406030204" pitchFamily="18" charset="0"/>
                            </a:rPr>
                            <m:t>2</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1</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latin typeface="Cambria" panose="02040503050406030204" pitchFamily="18" charset="0"/>
                            </a:rPr>
                            <m:t>+…+ </m:t>
                          </m:r>
                          <m:r>
                            <m:rPr>
                              <m:nor/>
                            </m:rPr>
                            <a:rPr lang="en-US" sz="2400" dirty="0">
                              <a:solidFill>
                                <a:schemeClr val="bg1"/>
                              </a:solidFill>
                              <a:latin typeface="Cambria" panose="02040503050406030204" pitchFamily="18" charset="0"/>
                            </a:rPr>
                            <m:t>w</m:t>
                          </m:r>
                          <m:r>
                            <m:rPr>
                              <m:nor/>
                            </m:rPr>
                            <a:rPr lang="en-US" sz="2400" baseline="-25000" dirty="0">
                              <a:solidFill>
                                <a:schemeClr val="bg1"/>
                              </a:solidFill>
                              <a:latin typeface="Cambria" panose="02040503050406030204" pitchFamily="18" charset="0"/>
                            </a:rPr>
                            <m:t>0,</m:t>
                          </m:r>
                          <m:r>
                            <m:rPr>
                              <m:nor/>
                            </m:rPr>
                            <a:rPr lang="en-US" sz="2400" baseline="-25000" dirty="0">
                              <a:solidFill>
                                <a:schemeClr val="bg1"/>
                              </a:solidFill>
                              <a:latin typeface="Cambria" panose="02040503050406030204" pitchFamily="18" charset="0"/>
                            </a:rPr>
                            <m:t>N</m:t>
                          </m:r>
                          <m:r>
                            <m:rPr>
                              <m:nor/>
                            </m:rPr>
                            <a:rPr lang="en-US" sz="2400" baseline="-25000" dirty="0">
                              <a:solidFill>
                                <a:schemeClr val="bg1"/>
                              </a:solidFill>
                              <a:latin typeface="Cambria" panose="02040503050406030204" pitchFamily="18" charset="0"/>
                            </a:rPr>
                            <m:t>−1</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𝑁</m:t>
                              </m:r>
                              <m:r>
                                <a:rPr lang="en-US" sz="2400" b="0" i="1" dirty="0" smtClean="0">
                                  <a:solidFill>
                                    <a:schemeClr val="bg1"/>
                                  </a:solidFill>
                                  <a:latin typeface="Cambria Math" panose="02040503050406030204" pitchFamily="18" charset="0"/>
                                </a:rPr>
                                <m:t>−1</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m:rPr>
                              <m:nor/>
                            </m:rPr>
                            <a:rPr lang="en-US" sz="2400" dirty="0">
                              <a:solidFill>
                                <a:schemeClr val="bg1"/>
                              </a:solidFill>
                              <a:latin typeface="Cambria" panose="02040503050406030204" pitchFamily="18" charset="0"/>
                            </a:rPr>
                            <m:t>+ </m:t>
                          </m:r>
                          <m:r>
                            <m:rPr>
                              <m:nor/>
                            </m:rPr>
                            <a:rPr lang="en-US" sz="2400" dirty="0">
                              <a:solidFill>
                                <a:schemeClr val="bg1"/>
                              </a:solidFill>
                              <a:latin typeface="Cambria" panose="02040503050406030204" pitchFamily="18" charset="0"/>
                            </a:rPr>
                            <m:t>w</m:t>
                          </m:r>
                          <m:r>
                            <m:rPr>
                              <m:nor/>
                            </m:rPr>
                            <a:rPr lang="en-US" sz="2400" baseline="-25000" dirty="0">
                              <a:solidFill>
                                <a:schemeClr val="bg1"/>
                              </a:solidFill>
                              <a:latin typeface="Cambria" panose="02040503050406030204" pitchFamily="18" charset="0"/>
                            </a:rPr>
                            <m:t>0,</m:t>
                          </m:r>
                          <m:r>
                            <m:rPr>
                              <m:nor/>
                            </m:rPr>
                            <a:rPr lang="en-US" sz="2400" b="0" i="0" baseline="-25000" dirty="0" smtClean="0">
                              <a:solidFill>
                                <a:schemeClr val="bg1"/>
                              </a:solidFill>
                              <a:latin typeface="Cambria" panose="02040503050406030204" pitchFamily="18" charset="0"/>
                            </a:rPr>
                            <m:t>N</m:t>
                          </m:r>
                          <m:sSubSup>
                            <m:sSubSupPr>
                              <m:ctrlPr>
                                <a:rPr lang="en-US" sz="2400" i="1" dirty="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r>
                                <a:rPr lang="en-US" sz="2400" b="0" i="1" dirty="0" smtClean="0">
                                  <a:solidFill>
                                    <a:schemeClr val="bg1"/>
                                  </a:solidFill>
                                  <a:latin typeface="Cambria Math" panose="02040503050406030204" pitchFamily="18" charset="0"/>
                                </a:rPr>
                                <m:t>𝑁</m:t>
                              </m:r>
                            </m:sub>
                            <m:sup>
                              <m:r>
                                <a:rPr lang="en-US" sz="2400" b="0" i="1" dirty="0" smtClean="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0</m:t>
                              </m:r>
                              <m:r>
                                <a:rPr lang="en-US" sz="2400" b="0" i="1" dirty="0" smtClean="0">
                                  <a:solidFill>
                                    <a:schemeClr val="bg1"/>
                                  </a:solidFill>
                                  <a:latin typeface="Cambria Math" panose="02040503050406030204" pitchFamily="18" charset="0"/>
                                </a:rPr>
                                <m:t>)</m:t>
                              </m:r>
                            </m:sup>
                          </m:sSubSup>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𝑏</m:t>
                          </m:r>
                          <m:r>
                            <m:rPr>
                              <m:nor/>
                            </m:rPr>
                            <a:rPr lang="en-US" sz="2400" baseline="-25000" dirty="0">
                              <a:solidFill>
                                <a:schemeClr val="bg1"/>
                              </a:solidFill>
                              <a:latin typeface="Cambria" panose="02040503050406030204" pitchFamily="18" charset="0"/>
                            </a:rPr>
                            <m:t>0</m:t>
                          </m:r>
                        </m:e>
                      </m:d>
                    </m:oMath>
                  </m:oMathPara>
                </a14:m>
                <a:endParaRPr lang="ru-RU" sz="2400" dirty="0">
                  <a:solidFill>
                    <a:schemeClr val="bg1"/>
                  </a:solidFill>
                  <a:latin typeface="Cambria" panose="02040503050406030204" pitchFamily="18" charset="0"/>
                </a:endParaRPr>
              </a:p>
            </p:txBody>
          </p:sp>
        </mc:Choice>
        <mc:Fallback xmlns="">
          <p:sp>
            <p:nvSpPr>
              <p:cNvPr id="30" name="TextBox 29">
                <a:extLst>
                  <a:ext uri="{FF2B5EF4-FFF2-40B4-BE49-F238E27FC236}">
                    <a16:creationId xmlns:a16="http://schemas.microsoft.com/office/drawing/2014/main" id="{8524C0BA-49D4-40DE-9092-134812F8ED21}"/>
                  </a:ext>
                </a:extLst>
              </p:cNvPr>
              <p:cNvSpPr txBox="1">
                <a:spLocks noRot="1" noChangeAspect="1" noMove="1" noResize="1" noEditPoints="1" noAdjustHandles="1" noChangeArrowheads="1" noChangeShapeType="1" noTextEdit="1"/>
              </p:cNvSpPr>
              <p:nvPr/>
            </p:nvSpPr>
            <p:spPr>
              <a:xfrm>
                <a:off x="3893282" y="1227151"/>
                <a:ext cx="8634701" cy="645048"/>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Прямоугольник 31">
                <a:extLst>
                  <a:ext uri="{FF2B5EF4-FFF2-40B4-BE49-F238E27FC236}">
                    <a16:creationId xmlns:a16="http://schemas.microsoft.com/office/drawing/2014/main" id="{4D4A3B1A-95C0-4522-969A-F9CB6C20CD29}"/>
                  </a:ext>
                </a:extLst>
              </p:cNvPr>
              <p:cNvSpPr/>
              <p:nvPr/>
            </p:nvSpPr>
            <p:spPr>
              <a:xfrm>
                <a:off x="5512152" y="4818958"/>
                <a:ext cx="4441537" cy="541110"/>
              </a:xfrm>
              <a:prstGeom prst="rect">
                <a:avLst/>
              </a:prstGeom>
            </p:spPr>
            <p:txBody>
              <a:bodyPr wrap="none">
                <a:spAutoFit/>
              </a:bodyPr>
              <a:lstStyle/>
              <a:p>
                <a14:m>
                  <m:oMath xmlns:m="http://schemas.openxmlformats.org/officeDocument/2006/math">
                    <m:sSup>
                      <m:sSupPr>
                        <m:ctrlPr>
                          <a:rPr lang="ru-RU" sz="2800" i="1" smtClean="0">
                            <a:solidFill>
                              <a:schemeClr val="bg1"/>
                            </a:solidFill>
                            <a:latin typeface="Cambria Math" panose="02040503050406030204" pitchFamily="18" charset="0"/>
                          </a:rPr>
                        </m:ctrlPr>
                      </m:sSupPr>
                      <m:e>
                        <m:r>
                          <a:rPr lang="en-US" sz="2800" i="1" smtClean="0">
                            <a:solidFill>
                              <a:schemeClr val="bg1"/>
                            </a:solidFill>
                            <a:latin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3</m:t>
                        </m:r>
                        <m:r>
                          <a:rPr lang="en-US" sz="2800" i="1">
                            <a:solidFill>
                              <a:schemeClr val="bg1"/>
                            </a:solidFill>
                            <a:latin typeface="Cambria Math" panose="02040503050406030204" pitchFamily="18" charset="0"/>
                          </a:rPr>
                          <m:t>)</m:t>
                        </m:r>
                      </m:sup>
                    </m:sSup>
                    <m:r>
                      <a:rPr lang="en-US" sz="2800" i="1">
                        <a:solidFill>
                          <a:schemeClr val="bg1"/>
                        </a:solidFill>
                        <a:latin typeface="Cambria Math" panose="02040503050406030204" pitchFamily="18" charset="0"/>
                      </a:rPr>
                      <m:t>=</m:t>
                    </m:r>
                  </m:oMath>
                </a14:m>
                <a:r>
                  <a:rPr lang="ru-RU" sz="2800" dirty="0">
                    <a:solidFill>
                      <a:schemeClr val="bg1"/>
                    </a:solidFill>
                  </a:rPr>
                  <a:t> </a:t>
                </a:r>
                <a14:m>
                  <m:oMath xmlns:m="http://schemas.openxmlformats.org/officeDocument/2006/math">
                    <m:sSup>
                      <m:sSupPr>
                        <m:ctrlPr>
                          <a:rPr lang="ru-RU" sz="2800" i="1">
                            <a:solidFill>
                              <a:schemeClr val="bg1"/>
                            </a:solidFill>
                            <a:latin typeface="Cambria Math" panose="02040503050406030204" pitchFamily="18" charset="0"/>
                          </a:rPr>
                        </m:ctrlPr>
                      </m:sSupPr>
                      <m:e>
                        <m:r>
                          <a:rPr lang="en-US" sz="2800" b="0" i="1" smtClean="0">
                            <a:solidFill>
                              <a:schemeClr val="bg1"/>
                            </a:solidFill>
                            <a:latin typeface="Cambria Math" panose="02040503050406030204" pitchFamily="18" charset="0"/>
                            <a:ea typeface="Cambria Math" panose="02040503050406030204" pitchFamily="18" charset="0"/>
                          </a:rPr>
                          <m:t>𝑓</m:t>
                        </m:r>
                        <m:r>
                          <a:rPr lang="en-US" sz="2800" b="0" i="1" smtClean="0">
                            <a:solidFill>
                              <a:schemeClr val="bg1"/>
                            </a:solidFill>
                            <a:latin typeface="Cambria Math" panose="02040503050406030204" pitchFamily="18" charset="0"/>
                            <a:ea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𝑊</m:t>
                            </m:r>
                          </m:e>
                          <m:sup>
                            <m:r>
                              <a:rPr lang="en-US" sz="2800" i="1">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3</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ea typeface="Cambria Math" panose="02040503050406030204" pitchFamily="18" charset="0"/>
                          </a:rPr>
                          <m:t>∗</m:t>
                        </m:r>
                        <m:r>
                          <a:rPr lang="en-US" sz="2800" b="0" i="1" smtClean="0">
                            <a:solidFill>
                              <a:schemeClr val="bg1"/>
                            </a:solidFill>
                            <a:latin typeface="Cambria Math" panose="02040503050406030204" pitchFamily="18" charset="0"/>
                            <a:ea typeface="Cambria Math" panose="02040503050406030204" pitchFamily="18" charset="0"/>
                          </a:rPr>
                          <m:t>𝑥</m:t>
                        </m:r>
                      </m:e>
                      <m:sup>
                        <m:r>
                          <a:rPr lang="en-US" sz="2800" i="1">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2</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sSup>
                      <m:sSupPr>
                        <m:ctrlPr>
                          <a:rPr lang="en-US" sz="2800" i="1">
                            <a:solidFill>
                              <a:schemeClr val="bg1"/>
                            </a:solidFill>
                            <a:latin typeface="Cambria Math" panose="02040503050406030204" pitchFamily="18" charset="0"/>
                          </a:rPr>
                        </m:ctrlPr>
                      </m:sSupPr>
                      <m:e>
                        <m:r>
                          <a:rPr lang="en-US" sz="2800" i="1">
                            <a:solidFill>
                              <a:schemeClr val="bg1"/>
                            </a:solidFill>
                            <a:latin typeface="Cambria Math" panose="02040503050406030204" pitchFamily="18" charset="0"/>
                          </a:rPr>
                          <m:t>𝑏</m:t>
                        </m:r>
                      </m:e>
                      <m:sup>
                        <m:r>
                          <a:rPr lang="en-US" sz="2800" i="1">
                            <a:solidFill>
                              <a:schemeClr val="bg1"/>
                            </a:solidFill>
                            <a:latin typeface="Cambria Math" panose="02040503050406030204" pitchFamily="18" charset="0"/>
                          </a:rPr>
                          <m:t>(</m:t>
                        </m:r>
                        <m:r>
                          <a:rPr lang="ru-RU" sz="2800" b="0" i="1" smtClean="0">
                            <a:solidFill>
                              <a:schemeClr val="bg1"/>
                            </a:solidFill>
                            <a:latin typeface="Cambria Math" panose="02040503050406030204" pitchFamily="18" charset="0"/>
                          </a:rPr>
                          <m:t>3</m:t>
                        </m:r>
                        <m:r>
                          <a:rPr lang="en-US" sz="2800" i="1">
                            <a:solidFill>
                              <a:schemeClr val="bg1"/>
                            </a:solidFill>
                            <a:latin typeface="Cambria Math" panose="02040503050406030204" pitchFamily="18" charset="0"/>
                          </a:rPr>
                          <m:t>)</m:t>
                        </m:r>
                      </m:sup>
                    </m:sSup>
                    <m:r>
                      <a:rPr lang="en-US" sz="2800" b="0" i="1" smtClean="0">
                        <a:solidFill>
                          <a:schemeClr val="bg1"/>
                        </a:solidFill>
                        <a:latin typeface="Cambria Math" panose="02040503050406030204" pitchFamily="18" charset="0"/>
                      </a:rPr>
                      <m:t>)</m:t>
                    </m:r>
                  </m:oMath>
                </a14:m>
                <a:endParaRPr lang="ru-RU" sz="2800" dirty="0"/>
              </a:p>
            </p:txBody>
          </p:sp>
        </mc:Choice>
        <mc:Fallback xmlns="">
          <p:sp>
            <p:nvSpPr>
              <p:cNvPr id="32" name="Прямоугольник 31">
                <a:extLst>
                  <a:ext uri="{FF2B5EF4-FFF2-40B4-BE49-F238E27FC236}">
                    <a16:creationId xmlns:a16="http://schemas.microsoft.com/office/drawing/2014/main" id="{4D4A3B1A-95C0-4522-969A-F9CB6C20CD29}"/>
                  </a:ext>
                </a:extLst>
              </p:cNvPr>
              <p:cNvSpPr>
                <a:spLocks noRot="1" noChangeAspect="1" noMove="1" noResize="1" noEditPoints="1" noAdjustHandles="1" noChangeArrowheads="1" noChangeShapeType="1" noTextEdit="1"/>
              </p:cNvSpPr>
              <p:nvPr/>
            </p:nvSpPr>
            <p:spPr>
              <a:xfrm>
                <a:off x="5512152" y="4818958"/>
                <a:ext cx="4441537" cy="541110"/>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Прямоугольник 41">
                <a:extLst>
                  <a:ext uri="{FF2B5EF4-FFF2-40B4-BE49-F238E27FC236}">
                    <a16:creationId xmlns:a16="http://schemas.microsoft.com/office/drawing/2014/main" id="{EEBD11A8-0F44-4842-8B76-1437D88FBF44}"/>
                  </a:ext>
                </a:extLst>
              </p:cNvPr>
              <p:cNvSpPr/>
              <p:nvPr/>
            </p:nvSpPr>
            <p:spPr>
              <a:xfrm>
                <a:off x="911424" y="5445224"/>
                <a:ext cx="11028981" cy="605294"/>
              </a:xfrm>
              <a:prstGeom prst="rect">
                <a:avLst/>
              </a:prstGeom>
            </p:spPr>
            <p:txBody>
              <a:bodyPr wrap="none">
                <a:spAutoFit/>
              </a:bodyPr>
              <a:lstStyle/>
              <a:p>
                <a14:m>
                  <m:oMath xmlns:m="http://schemas.openxmlformats.org/officeDocument/2006/math">
                    <m:sSup>
                      <m:sSupPr>
                        <m:ctrlPr>
                          <a:rPr lang="ru-RU" sz="3200" i="1" smtClean="0">
                            <a:solidFill>
                              <a:schemeClr val="bg1"/>
                            </a:solidFill>
                            <a:latin typeface="Cambria Math" panose="02040503050406030204" pitchFamily="18" charset="0"/>
                          </a:rPr>
                        </m:ctrlPr>
                      </m:sSupPr>
                      <m:e>
                        <m:r>
                          <a:rPr lang="en-US" sz="3200" i="1" smtClean="0">
                            <a:solidFill>
                              <a:schemeClr val="bg1"/>
                            </a:solidFill>
                            <a:latin typeface="Cambria Math" panose="02040503050406030204" pitchFamily="18" charset="0"/>
                          </a:rPr>
                          <m:t>𝑥</m:t>
                        </m:r>
                      </m:e>
                      <m: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3</m:t>
                        </m:r>
                        <m:r>
                          <a:rPr lang="en-US" sz="3200" i="1">
                            <a:solidFill>
                              <a:schemeClr val="bg1"/>
                            </a:solidFill>
                            <a:latin typeface="Cambria Math" panose="02040503050406030204" pitchFamily="18" charset="0"/>
                          </a:rPr>
                          <m:t>)</m:t>
                        </m:r>
                      </m:sup>
                    </m:sSup>
                    <m:r>
                      <a:rPr lang="en-US" sz="3200" i="1">
                        <a:solidFill>
                          <a:schemeClr val="bg1"/>
                        </a:solidFill>
                        <a:latin typeface="Cambria Math" panose="02040503050406030204" pitchFamily="18" charset="0"/>
                      </a:rPr>
                      <m:t>=</m:t>
                    </m:r>
                  </m:oMath>
                </a14:m>
                <a:r>
                  <a:rPr lang="ru-RU" sz="3200" dirty="0">
                    <a:solidFill>
                      <a:schemeClr val="bg1"/>
                    </a:solidFill>
                  </a:rPr>
                  <a:t> </a:t>
                </a:r>
                <a14:m>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𝑓</m:t>
                    </m:r>
                    <m:r>
                      <a:rPr lang="en-US" sz="3200" b="0" i="1" smtClean="0">
                        <a:solidFill>
                          <a:schemeClr val="bg1"/>
                        </a:solidFill>
                        <a:latin typeface="Cambria Math" panose="02040503050406030204" pitchFamily="18" charset="0"/>
                        <a:ea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𝑊</m:t>
                        </m:r>
                      </m:e>
                      <m:sup>
                        <m:r>
                          <a:rPr lang="en-US" sz="3200" i="1">
                            <a:solidFill>
                              <a:schemeClr val="bg1"/>
                            </a:solidFill>
                            <a:latin typeface="Cambria Math" panose="02040503050406030204" pitchFamily="18" charset="0"/>
                          </a:rPr>
                          <m:t>(</m:t>
                        </m:r>
                        <m:r>
                          <a:rPr lang="ru-RU" sz="3200" i="1">
                            <a:solidFill>
                              <a:schemeClr val="bg1"/>
                            </a:solidFill>
                            <a:latin typeface="Cambria Math" panose="02040503050406030204" pitchFamily="18" charset="0"/>
                          </a:rPr>
                          <m:t>3</m:t>
                        </m:r>
                        <m:r>
                          <a:rPr lang="en-US" sz="3200" i="1">
                            <a:solidFill>
                              <a:schemeClr val="bg1"/>
                            </a:solidFill>
                            <a:latin typeface="Cambria Math" panose="02040503050406030204" pitchFamily="18" charset="0"/>
                          </a:rPr>
                          <m:t>)</m:t>
                        </m:r>
                      </m:sup>
                    </m:sSup>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𝑓</m:t>
                    </m:r>
                    <m:r>
                      <a:rPr lang="en-US" sz="3200" i="1">
                        <a:solidFill>
                          <a:schemeClr val="bg1"/>
                        </a:solidFill>
                        <a:latin typeface="Cambria Math" panose="02040503050406030204" pitchFamily="18" charset="0"/>
                        <a:ea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𝑊</m:t>
                        </m:r>
                      </m:e>
                      <m:sup>
                        <m:r>
                          <a:rPr lang="en-US" sz="3200" i="1">
                            <a:solidFill>
                              <a:schemeClr val="bg1"/>
                            </a:solidFill>
                            <a:latin typeface="Cambria Math" panose="02040503050406030204" pitchFamily="18" charset="0"/>
                          </a:rPr>
                          <m:t>(</m:t>
                        </m:r>
                        <m:r>
                          <a:rPr lang="ru-RU" sz="3200" i="1">
                            <a:solidFill>
                              <a:schemeClr val="bg1"/>
                            </a:solidFill>
                            <a:latin typeface="Cambria Math" panose="02040503050406030204" pitchFamily="18" charset="0"/>
                          </a:rPr>
                          <m:t>2</m:t>
                        </m:r>
                        <m:r>
                          <a:rPr lang="en-US" sz="3200" i="1">
                            <a:solidFill>
                              <a:schemeClr val="bg1"/>
                            </a:solidFill>
                            <a:latin typeface="Cambria Math" panose="02040503050406030204" pitchFamily="18" charset="0"/>
                          </a:rPr>
                          <m:t>)</m:t>
                        </m:r>
                      </m:sup>
                    </m:sSup>
                    <m:r>
                      <a:rPr lang="en-US" sz="3200" i="1">
                        <a:solidFill>
                          <a:schemeClr val="bg1"/>
                        </a:solidFill>
                        <a:latin typeface="Cambria Math" panose="02040503050406030204" pitchFamily="18" charset="0"/>
                        <a:ea typeface="Cambria Math" panose="02040503050406030204" pitchFamily="18" charset="0"/>
                      </a:rPr>
                      <m:t>∗</m:t>
                    </m:r>
                    <m:sSup>
                      <m:sSupPr>
                        <m:ctrlPr>
                          <a:rPr lang="ru-RU" sz="3200" i="1">
                            <a:solidFill>
                              <a:schemeClr val="bg1"/>
                            </a:solidFill>
                            <a:latin typeface="Cambria Math" panose="02040503050406030204" pitchFamily="18" charset="0"/>
                          </a:rPr>
                        </m:ctrlPr>
                      </m:sSupPr>
                      <m:e>
                        <m:r>
                          <a:rPr lang="en-US" sz="3200" b="0" i="1" smtClean="0">
                            <a:solidFill>
                              <a:schemeClr val="bg1"/>
                            </a:solidFill>
                            <a:latin typeface="Cambria Math" panose="02040503050406030204" pitchFamily="18" charset="0"/>
                            <a:ea typeface="Cambria Math" panose="02040503050406030204" pitchFamily="18" charset="0"/>
                          </a:rPr>
                          <m:t>𝑓</m:t>
                        </m:r>
                        <m:r>
                          <a:rPr lang="en-US" sz="3200" i="1">
                            <a:solidFill>
                              <a:schemeClr val="bg1"/>
                            </a:solidFill>
                            <a:latin typeface="Cambria Math" panose="02040503050406030204" pitchFamily="18" charset="0"/>
                            <a:ea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𝑊</m:t>
                            </m:r>
                          </m:e>
                          <m:sup>
                            <m:r>
                              <a:rPr lang="en-US" sz="3200" i="1">
                                <a:solidFill>
                                  <a:schemeClr val="bg1"/>
                                </a:solidFill>
                                <a:latin typeface="Cambria Math" panose="02040503050406030204" pitchFamily="18" charset="0"/>
                              </a:rPr>
                              <m:t>(1)</m:t>
                            </m:r>
                          </m:sup>
                        </m:sSup>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𝑥</m:t>
                        </m:r>
                      </m:e>
                      <m:sup>
                        <m:r>
                          <a:rPr lang="en-US" sz="3200" i="1">
                            <a:solidFill>
                              <a:schemeClr val="bg1"/>
                            </a:solidFill>
                            <a:latin typeface="Cambria Math" panose="02040503050406030204" pitchFamily="18" charset="0"/>
                          </a:rPr>
                          <m:t>(0)</m:t>
                        </m:r>
                      </m:sup>
                    </m:sSup>
                    <m:r>
                      <a:rPr lang="en-US" sz="3200" i="1">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𝑏</m:t>
                        </m:r>
                      </m:e>
                      <m: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1</m:t>
                        </m:r>
                        <m:r>
                          <a:rPr lang="en-US" sz="3200" i="1">
                            <a:solidFill>
                              <a:schemeClr val="bg1"/>
                            </a:solidFill>
                            <a:latin typeface="Cambria Math" panose="02040503050406030204" pitchFamily="18" charset="0"/>
                          </a:rPr>
                          <m:t>)</m:t>
                        </m:r>
                      </m:sup>
                    </m:sSup>
                    <m:r>
                      <a:rPr lang="en-US" sz="3200" i="1">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𝑏</m:t>
                        </m:r>
                      </m:e>
                      <m: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2</m:t>
                        </m:r>
                        <m:r>
                          <a:rPr lang="en-US" sz="3200" i="1">
                            <a:solidFill>
                              <a:schemeClr val="bg1"/>
                            </a:solidFill>
                            <a:latin typeface="Cambria Math" panose="02040503050406030204" pitchFamily="18" charset="0"/>
                          </a:rPr>
                          <m:t>)</m:t>
                        </m:r>
                      </m:sup>
                    </m:s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m:t>
                    </m:r>
                    <m:sSup>
                      <m:sSupPr>
                        <m:ctrlPr>
                          <a:rPr lang="en-US" sz="3200" i="1">
                            <a:solidFill>
                              <a:schemeClr val="bg1"/>
                            </a:solidFill>
                            <a:latin typeface="Cambria Math" panose="02040503050406030204" pitchFamily="18" charset="0"/>
                          </a:rPr>
                        </m:ctrlPr>
                      </m:sSupPr>
                      <m:e>
                        <m:r>
                          <a:rPr lang="en-US" sz="3200" i="1">
                            <a:solidFill>
                              <a:schemeClr val="bg1"/>
                            </a:solidFill>
                            <a:latin typeface="Cambria Math" panose="02040503050406030204" pitchFamily="18" charset="0"/>
                          </a:rPr>
                          <m:t>𝑏</m:t>
                        </m:r>
                      </m:e>
                      <m: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3</m:t>
                        </m:r>
                        <m:r>
                          <a:rPr lang="en-US" sz="3200" i="1">
                            <a:solidFill>
                              <a:schemeClr val="bg1"/>
                            </a:solidFill>
                            <a:latin typeface="Cambria Math" panose="02040503050406030204" pitchFamily="18" charset="0"/>
                          </a:rPr>
                          <m:t>)</m:t>
                        </m:r>
                      </m:sup>
                    </m:sSup>
                    <m:r>
                      <a:rPr lang="en-US" sz="3200" b="0" i="1" smtClean="0">
                        <a:solidFill>
                          <a:schemeClr val="bg1"/>
                        </a:solidFill>
                        <a:latin typeface="Cambria Math" panose="02040503050406030204" pitchFamily="18" charset="0"/>
                      </a:rPr>
                      <m:t>)</m:t>
                    </m:r>
                  </m:oMath>
                </a14:m>
                <a:endParaRPr lang="ru-RU" sz="3200" dirty="0"/>
              </a:p>
            </p:txBody>
          </p:sp>
        </mc:Choice>
        <mc:Fallback xmlns="">
          <p:sp>
            <p:nvSpPr>
              <p:cNvPr id="42" name="Прямоугольник 41">
                <a:extLst>
                  <a:ext uri="{FF2B5EF4-FFF2-40B4-BE49-F238E27FC236}">
                    <a16:creationId xmlns:a16="http://schemas.microsoft.com/office/drawing/2014/main" id="{EEBD11A8-0F44-4842-8B76-1437D88FBF44}"/>
                  </a:ext>
                </a:extLst>
              </p:cNvPr>
              <p:cNvSpPr>
                <a:spLocks noRot="1" noChangeAspect="1" noMove="1" noResize="1" noEditPoints="1" noAdjustHandles="1" noChangeArrowheads="1" noChangeShapeType="1" noTextEdit="1"/>
              </p:cNvSpPr>
              <p:nvPr/>
            </p:nvSpPr>
            <p:spPr>
              <a:xfrm>
                <a:off x="911424" y="5445224"/>
                <a:ext cx="11028981" cy="605294"/>
              </a:xfrm>
              <a:prstGeom prst="rect">
                <a:avLst/>
              </a:prstGeom>
              <a:blipFill>
                <a:blip r:embed="rId11"/>
                <a:stretch>
                  <a:fillRect/>
                </a:stretch>
              </a:blipFill>
            </p:spPr>
            <p:txBody>
              <a:bodyPr/>
              <a:lstStyle/>
              <a:p>
                <a:r>
                  <a:rPr lang="ru-RU">
                    <a:noFill/>
                  </a:rPr>
                  <a:t> </a:t>
                </a:r>
              </a:p>
            </p:txBody>
          </p:sp>
        </mc:Fallback>
      </mc:AlternateContent>
      <p:pic>
        <p:nvPicPr>
          <p:cNvPr id="43" name="Рисунок 42">
            <a:extLst>
              <a:ext uri="{FF2B5EF4-FFF2-40B4-BE49-F238E27FC236}">
                <a16:creationId xmlns:a16="http://schemas.microsoft.com/office/drawing/2014/main" id="{62697513-F483-4CC2-8818-4EB4291B55CC}"/>
              </a:ext>
            </a:extLst>
          </p:cNvPr>
          <p:cNvPicPr>
            <a:picLocks noChangeAspect="1"/>
          </p:cNvPicPr>
          <p:nvPr/>
        </p:nvPicPr>
        <p:blipFill>
          <a:blip r:embed="rId12"/>
          <a:stretch>
            <a:fillRect/>
          </a:stretch>
        </p:blipFill>
        <p:spPr>
          <a:xfrm>
            <a:off x="161197" y="856485"/>
            <a:ext cx="4365859" cy="4596342"/>
          </a:xfrm>
          <a:prstGeom prst="rect">
            <a:avLst/>
          </a:prstGeom>
        </p:spPr>
      </p:pic>
      <mc:AlternateContent xmlns:mc="http://schemas.openxmlformats.org/markup-compatibility/2006" xmlns:a14="http://schemas.microsoft.com/office/drawing/2010/main">
        <mc:Choice Requires="a14">
          <p:sp>
            <p:nvSpPr>
              <p:cNvPr id="17" name="Прямоугольник 16">
                <a:extLst>
                  <a:ext uri="{FF2B5EF4-FFF2-40B4-BE49-F238E27FC236}">
                    <a16:creationId xmlns:a16="http://schemas.microsoft.com/office/drawing/2014/main" id="{EEBD11A8-0F44-4842-8B76-1437D88FBF44}"/>
                  </a:ext>
                </a:extLst>
              </p:cNvPr>
              <p:cNvSpPr/>
              <p:nvPr/>
            </p:nvSpPr>
            <p:spPr>
              <a:xfrm>
                <a:off x="2602159" y="6093296"/>
                <a:ext cx="6987682" cy="523220"/>
              </a:xfrm>
              <a:prstGeom prst="rect">
                <a:avLst/>
              </a:prstGeom>
            </p:spPr>
            <p:txBody>
              <a:bodyPr wrap="none">
                <a:spAutoFit/>
              </a:bodyPr>
              <a:lstStyle/>
              <a:p>
                <a14:m>
                  <m:oMath xmlns:m="http://schemas.openxmlformats.org/officeDocument/2006/math">
                    <m:r>
                      <a:rPr lang="en-US" sz="2800" b="0" i="1" smtClean="0">
                        <a:solidFill>
                          <a:schemeClr val="bg1"/>
                        </a:solidFill>
                        <a:latin typeface="Cambria Math" panose="02040503050406030204" pitchFamily="18" charset="0"/>
                        <a:ea typeface="Cambria Math" panose="02040503050406030204" pitchFamily="18" charset="0"/>
                      </a:rPr>
                      <m:t>𝑓</m:t>
                    </m:r>
                  </m:oMath>
                </a14:m>
                <a:r>
                  <a:rPr lang="en-US" sz="2800" dirty="0">
                    <a:solidFill>
                      <a:schemeClr val="bg1"/>
                    </a:solidFill>
                  </a:rPr>
                  <a:t> </a:t>
                </a:r>
                <a:r>
                  <a:rPr lang="ru-RU" sz="2800" dirty="0">
                    <a:solidFill>
                      <a:schemeClr val="bg1"/>
                    </a:solidFill>
                  </a:rPr>
                  <a:t>НЕ линейная функция (иначе в чем смысл)</a:t>
                </a:r>
              </a:p>
            </p:txBody>
          </p:sp>
        </mc:Choice>
        <mc:Fallback xmlns="">
          <p:sp>
            <p:nvSpPr>
              <p:cNvPr id="17" name="Прямоугольник 16">
                <a:extLst>
                  <a:ext uri="{FF2B5EF4-FFF2-40B4-BE49-F238E27FC236}">
                    <a16:creationId xmlns:a16="http://schemas.microsoft.com/office/drawing/2014/main" id="{EEBD11A8-0F44-4842-8B76-1437D88FBF44}"/>
                  </a:ext>
                </a:extLst>
              </p:cNvPr>
              <p:cNvSpPr>
                <a:spLocks noRot="1" noChangeAspect="1" noMove="1" noResize="1" noEditPoints="1" noAdjustHandles="1" noChangeArrowheads="1" noChangeShapeType="1" noTextEdit="1"/>
              </p:cNvSpPr>
              <p:nvPr/>
            </p:nvSpPr>
            <p:spPr>
              <a:xfrm>
                <a:off x="2602159" y="6093296"/>
                <a:ext cx="6987682" cy="523220"/>
              </a:xfrm>
              <a:prstGeom prst="rect">
                <a:avLst/>
              </a:prstGeom>
              <a:blipFill>
                <a:blip r:embed="rId13"/>
                <a:stretch>
                  <a:fillRect t="-11765" r="-873" b="-34118"/>
                </a:stretch>
              </a:blipFill>
            </p:spPr>
            <p:txBody>
              <a:bodyPr/>
              <a:lstStyle/>
              <a:p>
                <a:r>
                  <a:rPr lang="ru-RU">
                    <a:noFill/>
                  </a:rPr>
                  <a:t> </a:t>
                </a:r>
              </a:p>
            </p:txBody>
          </p:sp>
        </mc:Fallback>
      </mc:AlternateContent>
    </p:spTree>
    <p:extLst>
      <p:ext uri="{BB962C8B-B14F-4D97-AF65-F5344CB8AC3E}">
        <p14:creationId xmlns:p14="http://schemas.microsoft.com/office/powerpoint/2010/main" val="103857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2" grpId="0"/>
      <p:bldP spid="42"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0" name="TextBox 39">
            <a:extLst>
              <a:ext uri="{FF2B5EF4-FFF2-40B4-BE49-F238E27FC236}">
                <a16:creationId xmlns:a16="http://schemas.microsoft.com/office/drawing/2014/main" id="{03E1AE5C-F904-4D0B-8726-2141127A4B8F}"/>
              </a:ext>
            </a:extLst>
          </p:cNvPr>
          <p:cNvSpPr txBox="1"/>
          <p:nvPr/>
        </p:nvSpPr>
        <p:spPr>
          <a:xfrm>
            <a:off x="127981" y="2237179"/>
            <a:ext cx="756938" cy="1446550"/>
          </a:xfrm>
          <a:prstGeom prst="rect">
            <a:avLst/>
          </a:prstGeom>
          <a:noFill/>
        </p:spPr>
        <p:txBody>
          <a:bodyPr wrap="none" rtlCol="0">
            <a:spAutoFit/>
          </a:bodyPr>
          <a:lstStyle/>
          <a:p>
            <a:pPr algn="ctr"/>
            <a:r>
              <a:rPr lang="ru-RU" sz="8800" dirty="0">
                <a:solidFill>
                  <a:schemeClr val="bg1"/>
                </a:solidFill>
              </a:rPr>
              <a:t>8</a:t>
            </a:r>
          </a:p>
        </p:txBody>
      </p:sp>
      <p:sp>
        <p:nvSpPr>
          <p:cNvPr id="41" name="TextBox 40">
            <a:extLst>
              <a:ext uri="{FF2B5EF4-FFF2-40B4-BE49-F238E27FC236}">
                <a16:creationId xmlns:a16="http://schemas.microsoft.com/office/drawing/2014/main" id="{43978E13-997F-4F32-AAFB-B45AD177A246}"/>
              </a:ext>
            </a:extLst>
          </p:cNvPr>
          <p:cNvSpPr txBox="1"/>
          <p:nvPr/>
        </p:nvSpPr>
        <p:spPr>
          <a:xfrm>
            <a:off x="4842778" y="1584283"/>
            <a:ext cx="2664296" cy="523220"/>
          </a:xfrm>
          <a:prstGeom prst="rect">
            <a:avLst/>
          </a:prstGeom>
          <a:noFill/>
        </p:spPr>
        <p:txBody>
          <a:bodyPr wrap="square" rtlCol="0">
            <a:spAutoFit/>
          </a:bodyPr>
          <a:lstStyle/>
          <a:p>
            <a:pPr algn="ctr"/>
            <a:r>
              <a:rPr lang="ru-RU" sz="2800" dirty="0">
                <a:solidFill>
                  <a:schemeClr val="bg1"/>
                </a:solidFill>
              </a:rPr>
              <a:t>Ожидание</a:t>
            </a:r>
          </a:p>
        </p:txBody>
      </p:sp>
      <p:pic>
        <p:nvPicPr>
          <p:cNvPr id="43" name="Рисунок 42">
            <a:extLst>
              <a:ext uri="{FF2B5EF4-FFF2-40B4-BE49-F238E27FC236}">
                <a16:creationId xmlns:a16="http://schemas.microsoft.com/office/drawing/2014/main" id="{BF3CCB7D-57FA-4822-89ED-F555A2398D16}"/>
              </a:ext>
            </a:extLst>
          </p:cNvPr>
          <p:cNvPicPr>
            <a:picLocks noChangeAspect="1"/>
          </p:cNvPicPr>
          <p:nvPr/>
        </p:nvPicPr>
        <p:blipFill rotWithShape="1">
          <a:blip r:embed="rId4"/>
          <a:srcRect l="47586"/>
          <a:stretch/>
        </p:blipFill>
        <p:spPr>
          <a:xfrm>
            <a:off x="6154705" y="2102349"/>
            <a:ext cx="260863" cy="2074902"/>
          </a:xfrm>
          <a:prstGeom prst="rect">
            <a:avLst/>
          </a:prstGeom>
        </p:spPr>
      </p:pic>
      <p:sp>
        <p:nvSpPr>
          <p:cNvPr id="44" name="Овал 43">
            <a:extLst>
              <a:ext uri="{FF2B5EF4-FFF2-40B4-BE49-F238E27FC236}">
                <a16:creationId xmlns:a16="http://schemas.microsoft.com/office/drawing/2014/main" id="{B56FFB46-0C01-40B1-92F0-379AC949371E}"/>
              </a:ext>
            </a:extLst>
          </p:cNvPr>
          <p:cNvSpPr/>
          <p:nvPr/>
        </p:nvSpPr>
        <p:spPr>
          <a:xfrm>
            <a:off x="8403026" y="3460675"/>
            <a:ext cx="144000" cy="144866"/>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5" name="Рисунок 44">
            <a:extLst>
              <a:ext uri="{FF2B5EF4-FFF2-40B4-BE49-F238E27FC236}">
                <a16:creationId xmlns:a16="http://schemas.microsoft.com/office/drawing/2014/main" id="{414AB4CD-F860-44E0-98F8-DB72A1224A94}"/>
              </a:ext>
            </a:extLst>
          </p:cNvPr>
          <p:cNvPicPr>
            <a:picLocks noChangeAspect="1"/>
          </p:cNvPicPr>
          <p:nvPr/>
        </p:nvPicPr>
        <p:blipFill>
          <a:blip r:embed="rId4"/>
          <a:stretch>
            <a:fillRect/>
          </a:stretch>
        </p:blipFill>
        <p:spPr>
          <a:xfrm>
            <a:off x="8353800" y="2026732"/>
            <a:ext cx="497696" cy="2074902"/>
          </a:xfrm>
          <a:prstGeom prst="rect">
            <a:avLst/>
          </a:prstGeom>
        </p:spPr>
      </p:pic>
      <p:sp>
        <p:nvSpPr>
          <p:cNvPr id="47" name="TextBox 46">
            <a:extLst>
              <a:ext uri="{FF2B5EF4-FFF2-40B4-BE49-F238E27FC236}">
                <a16:creationId xmlns:a16="http://schemas.microsoft.com/office/drawing/2014/main" id="{1B4C02DF-16A4-4629-B5D3-8603F96CD7F1}"/>
              </a:ext>
            </a:extLst>
          </p:cNvPr>
          <p:cNvSpPr txBox="1"/>
          <p:nvPr/>
        </p:nvSpPr>
        <p:spPr>
          <a:xfrm>
            <a:off x="7219042" y="1624026"/>
            <a:ext cx="2664296" cy="523220"/>
          </a:xfrm>
          <a:prstGeom prst="rect">
            <a:avLst/>
          </a:prstGeom>
          <a:noFill/>
        </p:spPr>
        <p:txBody>
          <a:bodyPr wrap="square" rtlCol="0">
            <a:spAutoFit/>
          </a:bodyPr>
          <a:lstStyle/>
          <a:p>
            <a:pPr algn="ctr"/>
            <a:r>
              <a:rPr lang="ru-RU" sz="2800" dirty="0">
                <a:solidFill>
                  <a:schemeClr val="bg1"/>
                </a:solidFill>
              </a:rPr>
              <a:t>Реальность</a:t>
            </a:r>
          </a:p>
        </p:txBody>
      </p:sp>
      <p:sp>
        <p:nvSpPr>
          <p:cNvPr id="48" name="Овал 47">
            <a:extLst>
              <a:ext uri="{FF2B5EF4-FFF2-40B4-BE49-F238E27FC236}">
                <a16:creationId xmlns:a16="http://schemas.microsoft.com/office/drawing/2014/main" id="{C5F65D4A-F466-4769-88A0-98DEF77F4546}"/>
              </a:ext>
            </a:extLst>
          </p:cNvPr>
          <p:cNvSpPr/>
          <p:nvPr/>
        </p:nvSpPr>
        <p:spPr>
          <a:xfrm>
            <a:off x="8371186" y="2284298"/>
            <a:ext cx="144000" cy="14486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Овал 48">
            <a:extLst>
              <a:ext uri="{FF2B5EF4-FFF2-40B4-BE49-F238E27FC236}">
                <a16:creationId xmlns:a16="http://schemas.microsoft.com/office/drawing/2014/main" id="{2C8DE43B-198F-44DB-9254-D8795EE3C805}"/>
              </a:ext>
            </a:extLst>
          </p:cNvPr>
          <p:cNvSpPr/>
          <p:nvPr/>
        </p:nvSpPr>
        <p:spPr>
          <a:xfrm>
            <a:off x="8376782" y="3053819"/>
            <a:ext cx="144000" cy="144866"/>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Овал 49">
            <a:extLst>
              <a:ext uri="{FF2B5EF4-FFF2-40B4-BE49-F238E27FC236}">
                <a16:creationId xmlns:a16="http://schemas.microsoft.com/office/drawing/2014/main" id="{ABC4221F-EDE0-4331-A01C-7F8A4A118CDC}"/>
              </a:ext>
            </a:extLst>
          </p:cNvPr>
          <p:cNvSpPr/>
          <p:nvPr/>
        </p:nvSpPr>
        <p:spPr>
          <a:xfrm>
            <a:off x="8371186" y="2670841"/>
            <a:ext cx="144000" cy="144866"/>
          </a:xfrm>
          <a:prstGeom prst="ellipse">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TextBox 50">
            <a:extLst>
              <a:ext uri="{FF2B5EF4-FFF2-40B4-BE49-F238E27FC236}">
                <a16:creationId xmlns:a16="http://schemas.microsoft.com/office/drawing/2014/main" id="{2D51731B-D4DE-4A6C-A6B9-FCD353D87C9E}"/>
              </a:ext>
            </a:extLst>
          </p:cNvPr>
          <p:cNvSpPr txBox="1"/>
          <p:nvPr/>
        </p:nvSpPr>
        <p:spPr>
          <a:xfrm>
            <a:off x="5302016" y="4429167"/>
            <a:ext cx="4104456" cy="523220"/>
          </a:xfrm>
          <a:prstGeom prst="rect">
            <a:avLst/>
          </a:prstGeom>
          <a:noFill/>
        </p:spPr>
        <p:txBody>
          <a:bodyPr wrap="square" rtlCol="0">
            <a:spAutoFit/>
          </a:bodyPr>
          <a:lstStyle/>
          <a:p>
            <a:pPr algn="ctr"/>
            <a:r>
              <a:rPr lang="ru-RU" sz="2800" dirty="0">
                <a:solidFill>
                  <a:schemeClr val="bg1"/>
                </a:solidFill>
              </a:rPr>
              <a:t>(Ожидание-Реальность)</a:t>
            </a:r>
            <a:r>
              <a:rPr lang="ru-RU" sz="2800" baseline="30000" dirty="0">
                <a:solidFill>
                  <a:schemeClr val="bg1"/>
                </a:solidFill>
              </a:rPr>
              <a:t>2</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ADCC300-D0C9-4A54-9017-F017C5690BFC}"/>
                  </a:ext>
                </a:extLst>
              </p:cNvPr>
              <p:cNvSpPr txBox="1"/>
              <p:nvPr/>
            </p:nvSpPr>
            <p:spPr>
              <a:xfrm>
                <a:off x="5491806" y="5326727"/>
                <a:ext cx="3454472" cy="566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𝑀</m:t>
                      </m:r>
                      <m:r>
                        <a:rPr lang="en-US" b="0" i="1" smtClean="0">
                          <a:solidFill>
                            <a:schemeClr val="bg1"/>
                          </a:solidFill>
                          <a:latin typeface="Cambria Math" panose="02040503050406030204" pitchFamily="18" charset="0"/>
                        </a:rPr>
                        <m:t>𝑆𝐸</m:t>
                      </m:r>
                      <m:r>
                        <a:rPr lang="ru-RU"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𝑁</m:t>
                          </m:r>
                        </m:den>
                      </m:f>
                      <m:nary>
                        <m:naryPr>
                          <m:chr m:val="∑"/>
                          <m:limLoc m:val="subSup"/>
                          <m:ctrlPr>
                            <a:rPr lang="en-US" i="1">
                              <a:solidFill>
                                <a:schemeClr val="bg1"/>
                              </a:solidFill>
                              <a:latin typeface="Cambria Math" panose="02040503050406030204" pitchFamily="18" charset="0"/>
                              <a:ea typeface="Verdana" panose="020B0604030504040204" pitchFamily="34" charset="0"/>
                            </a:rPr>
                          </m:ctrlPr>
                        </m:naryPr>
                        <m:sub>
                          <m:r>
                            <m:rPr>
                              <m:brk m:alnAt="25"/>
                            </m:rPr>
                            <a:rPr lang="en-US" i="1">
                              <a:solidFill>
                                <a:schemeClr val="bg1"/>
                              </a:solidFill>
                              <a:latin typeface="Cambria Math" panose="02040503050406030204" pitchFamily="18" charset="0"/>
                              <a:ea typeface="Verdana" panose="020B0604030504040204" pitchFamily="34" charset="0"/>
                            </a:rPr>
                            <m:t>𝑖</m:t>
                          </m:r>
                          <m:r>
                            <a:rPr lang="en-US" i="1">
                              <a:solidFill>
                                <a:schemeClr val="bg1"/>
                              </a:solidFill>
                              <a:latin typeface="Cambria Math" panose="02040503050406030204" pitchFamily="18" charset="0"/>
                              <a:ea typeface="Verdana" panose="020B0604030504040204" pitchFamily="34" charset="0"/>
                            </a:rPr>
                            <m:t>=1</m:t>
                          </m:r>
                        </m:sub>
                        <m:sup>
                          <m:r>
                            <a:rPr lang="en-US" i="1">
                              <a:solidFill>
                                <a:schemeClr val="bg1"/>
                              </a:solidFill>
                              <a:latin typeface="Cambria Math" panose="02040503050406030204" pitchFamily="18" charset="0"/>
                              <a:ea typeface="Verdana" panose="020B0604030504040204" pitchFamily="34" charset="0"/>
                            </a:rPr>
                            <m:t>𝑁</m:t>
                          </m:r>
                        </m:sup>
                        <m:e>
                          <m:sSup>
                            <m:sSupPr>
                              <m:ctrlPr>
                                <a:rPr lang="en-US" i="1" smtClean="0">
                                  <a:solidFill>
                                    <a:schemeClr val="bg1"/>
                                  </a:solidFill>
                                  <a:latin typeface="Cambria Math" panose="02040503050406030204" pitchFamily="18" charset="0"/>
                                  <a:ea typeface="Verdana" panose="020B0604030504040204" pitchFamily="34" charset="0"/>
                                </a:rPr>
                              </m:ctrlPr>
                            </m:sSupPr>
                            <m:e>
                              <m:sSub>
                                <m:sSubPr>
                                  <m:ctrlPr>
                                    <a:rPr lang="en-US" i="1">
                                      <a:solidFill>
                                        <a:schemeClr val="bg1"/>
                                      </a:solidFill>
                                      <a:latin typeface="Cambria Math" panose="02040503050406030204" pitchFamily="18" charset="0"/>
                                      <a:ea typeface="Verdana" panose="020B0604030504040204" pitchFamily="34" charset="0"/>
                                    </a:rPr>
                                  </m:ctrlPr>
                                </m:sSubPr>
                                <m:e>
                                  <m:r>
                                    <a:rPr lang="en-US" i="1">
                                      <a:solidFill>
                                        <a:schemeClr val="bg1"/>
                                      </a:solidFill>
                                      <a:latin typeface="Cambria Math" panose="02040503050406030204" pitchFamily="18" charset="0"/>
                                      <a:ea typeface="Verdana" panose="020B0604030504040204" pitchFamily="34" charset="0"/>
                                    </a:rPr>
                                    <m:t>(</m:t>
                                  </m:r>
                                  <m:r>
                                    <a:rPr lang="en-US" i="1">
                                      <a:solidFill>
                                        <a:schemeClr val="bg1"/>
                                      </a:solidFill>
                                      <a:latin typeface="Cambria Math" panose="02040503050406030204" pitchFamily="18" charset="0"/>
                                      <a:ea typeface="Verdana" panose="020B0604030504040204" pitchFamily="34" charset="0"/>
                                    </a:rPr>
                                    <m:t>𝑦</m:t>
                                  </m:r>
                                </m:e>
                                <m:sub>
                                  <m:r>
                                    <a:rPr lang="en-US" i="1">
                                      <a:solidFill>
                                        <a:schemeClr val="bg1"/>
                                      </a:solidFill>
                                      <a:latin typeface="Cambria Math" panose="02040503050406030204" pitchFamily="18" charset="0"/>
                                      <a:ea typeface="Verdana" panose="020B0604030504040204" pitchFamily="34" charset="0"/>
                                    </a:rPr>
                                    <m:t>𝑖</m:t>
                                  </m:r>
                                </m:sub>
                              </m:sSub>
                              <m:r>
                                <a:rPr lang="en-US" i="1">
                                  <a:solidFill>
                                    <a:schemeClr val="bg1"/>
                                  </a:solidFill>
                                  <a:latin typeface="Cambria Math" panose="02040503050406030204" pitchFamily="18" charset="0"/>
                                  <a:ea typeface="Verdana" panose="020B0604030504040204" pitchFamily="34" charset="0"/>
                                </a:rPr>
                                <m:t>−</m:t>
                              </m:r>
                              <m:sSub>
                                <m:sSubPr>
                                  <m:ctrlPr>
                                    <a:rPr lang="en-US" i="1">
                                      <a:solidFill>
                                        <a:schemeClr val="bg1"/>
                                      </a:solidFill>
                                      <a:latin typeface="Cambria Math" panose="02040503050406030204" pitchFamily="18" charset="0"/>
                                      <a:ea typeface="Verdana" panose="020B0604030504040204" pitchFamily="34" charset="0"/>
                                    </a:rPr>
                                  </m:ctrlPr>
                                </m:sSubPr>
                                <m:e>
                                  <m:acc>
                                    <m:accPr>
                                      <m:chr m:val="̂"/>
                                      <m:ctrlPr>
                                        <a:rPr lang="ru-RU" i="1">
                                          <a:solidFill>
                                            <a:schemeClr val="bg1"/>
                                          </a:solidFill>
                                          <a:latin typeface="Cambria Math" panose="02040503050406030204" pitchFamily="18" charset="0"/>
                                          <a:ea typeface="Verdana" panose="020B0604030504040204" pitchFamily="34" charset="0"/>
                                        </a:rPr>
                                      </m:ctrlPr>
                                    </m:accPr>
                                    <m:e>
                                      <m:r>
                                        <a:rPr lang="en-US" i="1">
                                          <a:solidFill>
                                            <a:schemeClr val="bg1"/>
                                          </a:solidFill>
                                          <a:latin typeface="Cambria Math" panose="02040503050406030204" pitchFamily="18" charset="0"/>
                                          <a:ea typeface="Verdana" panose="020B0604030504040204" pitchFamily="34" charset="0"/>
                                        </a:rPr>
                                        <m:t>𝑦</m:t>
                                      </m:r>
                                    </m:e>
                                  </m:acc>
                                </m:e>
                                <m:sub>
                                  <m:r>
                                    <a:rPr lang="en-US" i="1">
                                      <a:solidFill>
                                        <a:schemeClr val="bg1"/>
                                      </a:solidFill>
                                      <a:latin typeface="Cambria Math" panose="02040503050406030204" pitchFamily="18" charset="0"/>
                                      <a:ea typeface="Verdana" panose="020B0604030504040204" pitchFamily="34" charset="0"/>
                                    </a:rPr>
                                    <m:t>𝑖</m:t>
                                  </m:r>
                                </m:sub>
                              </m:sSub>
                              <m:r>
                                <a:rPr lang="en-US" i="1">
                                  <a:solidFill>
                                    <a:schemeClr val="bg1"/>
                                  </a:solidFill>
                                  <a:latin typeface="Cambria Math" panose="02040503050406030204" pitchFamily="18" charset="0"/>
                                  <a:ea typeface="Verdana" panose="020B0604030504040204" pitchFamily="34" charset="0"/>
                                </a:rPr>
                                <m:t>)</m:t>
                              </m:r>
                            </m:e>
                            <m:sup>
                              <m:r>
                                <a:rPr lang="en-US" b="0" i="1" smtClean="0">
                                  <a:solidFill>
                                    <a:schemeClr val="bg1"/>
                                  </a:solidFill>
                                  <a:latin typeface="Cambria Math" panose="02040503050406030204" pitchFamily="18" charset="0"/>
                                  <a:ea typeface="Verdana" panose="020B0604030504040204" pitchFamily="34" charset="0"/>
                                </a:rPr>
                                <m:t>2</m:t>
                              </m:r>
                            </m:sup>
                          </m:sSup>
                        </m:e>
                      </m:nary>
                      <m:r>
                        <a:rPr lang="ru-RU" i="1">
                          <a:solidFill>
                            <a:schemeClr val="bg1"/>
                          </a:solidFill>
                          <a:latin typeface="Cambria Math" panose="02040503050406030204" pitchFamily="18" charset="0"/>
                          <a:ea typeface="Verdana" panose="020B0604030504040204" pitchFamily="34" charset="0"/>
                        </a:rPr>
                        <m:t>→</m:t>
                      </m:r>
                      <m:func>
                        <m:funcPr>
                          <m:ctrlPr>
                            <a:rPr lang="en-US" b="0" i="1" smtClean="0">
                              <a:solidFill>
                                <a:schemeClr val="bg1"/>
                              </a:solidFill>
                              <a:latin typeface="Cambria Math" panose="02040503050406030204" pitchFamily="18" charset="0"/>
                              <a:ea typeface="Verdana" panose="020B0604030504040204" pitchFamily="34" charset="0"/>
                            </a:rPr>
                          </m:ctrlPr>
                        </m:funcPr>
                        <m:fName>
                          <m:r>
                            <m:rPr>
                              <m:sty m:val="p"/>
                            </m:rPr>
                            <a:rPr lang="en-US" b="0" i="0" smtClean="0">
                              <a:solidFill>
                                <a:schemeClr val="bg1"/>
                              </a:solidFill>
                              <a:latin typeface="Cambria Math" panose="02040503050406030204" pitchFamily="18" charset="0"/>
                              <a:ea typeface="Verdana" panose="020B0604030504040204" pitchFamily="34" charset="0"/>
                            </a:rPr>
                            <m:t>min</m:t>
                          </m:r>
                        </m:fName>
                        <m:e/>
                      </m:func>
                    </m:oMath>
                  </m:oMathPara>
                </a14:m>
                <a:endParaRPr lang="ru-RU" dirty="0">
                  <a:solidFill>
                    <a:schemeClr val="bg1"/>
                  </a:solidFill>
                </a:endParaRPr>
              </a:p>
            </p:txBody>
          </p:sp>
        </mc:Choice>
        <mc:Fallback xmlns="">
          <p:sp>
            <p:nvSpPr>
              <p:cNvPr id="52" name="TextBox 51">
                <a:extLst>
                  <a:ext uri="{FF2B5EF4-FFF2-40B4-BE49-F238E27FC236}">
                    <a16:creationId xmlns:a16="http://schemas.microsoft.com/office/drawing/2014/main" id="{AADCC300-D0C9-4A54-9017-F017C5690BFC}"/>
                  </a:ext>
                </a:extLst>
              </p:cNvPr>
              <p:cNvSpPr txBox="1">
                <a:spLocks noRot="1" noChangeAspect="1" noMove="1" noResize="1" noEditPoints="1" noAdjustHandles="1" noChangeArrowheads="1" noChangeShapeType="1" noTextEdit="1"/>
              </p:cNvSpPr>
              <p:nvPr/>
            </p:nvSpPr>
            <p:spPr>
              <a:xfrm>
                <a:off x="5491806" y="5326727"/>
                <a:ext cx="3454472" cy="566950"/>
              </a:xfrm>
              <a:prstGeom prst="rect">
                <a:avLst/>
              </a:prstGeom>
              <a:blipFill>
                <a:blip r:embed="rId5"/>
                <a:stretch>
                  <a:fillRect/>
                </a:stretch>
              </a:blipFill>
            </p:spPr>
            <p:txBody>
              <a:bodyPr/>
              <a:lstStyle/>
              <a:p>
                <a:r>
                  <a:rPr lang="ru-RU">
                    <a:noFill/>
                  </a:rPr>
                  <a:t> </a:t>
                </a:r>
              </a:p>
            </p:txBody>
          </p:sp>
        </mc:Fallback>
      </mc:AlternateContent>
      <p:sp>
        <p:nvSpPr>
          <p:cNvPr id="30"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Пытаемся обучать Нейронную сеть</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2" name="Рисунок 31">
            <a:extLst>
              <a:ext uri="{FF2B5EF4-FFF2-40B4-BE49-F238E27FC236}">
                <a16:creationId xmlns:a16="http://schemas.microsoft.com/office/drawing/2014/main" id="{FB3F5A44-7ABB-4764-861F-D733E362322B}"/>
              </a:ext>
            </a:extLst>
          </p:cNvPr>
          <p:cNvPicPr>
            <a:picLocks noChangeAspect="1"/>
          </p:cNvPicPr>
          <p:nvPr/>
        </p:nvPicPr>
        <p:blipFill>
          <a:blip r:embed="rId6"/>
          <a:stretch>
            <a:fillRect/>
          </a:stretch>
        </p:blipFill>
        <p:spPr>
          <a:xfrm>
            <a:off x="875438" y="1035215"/>
            <a:ext cx="5193741" cy="4326940"/>
          </a:xfrm>
          <a:prstGeom prst="rect">
            <a:avLst/>
          </a:prstGeom>
        </p:spPr>
      </p:pic>
      <p:sp>
        <p:nvSpPr>
          <p:cNvPr id="33" name="Овал 32">
            <a:extLst>
              <a:ext uri="{FF2B5EF4-FFF2-40B4-BE49-F238E27FC236}">
                <a16:creationId xmlns:a16="http://schemas.microsoft.com/office/drawing/2014/main" id="{A58AF6EA-DE18-472A-A164-1A3E5E8D770D}"/>
              </a:ext>
            </a:extLst>
          </p:cNvPr>
          <p:cNvSpPr/>
          <p:nvPr/>
        </p:nvSpPr>
        <p:spPr>
          <a:xfrm>
            <a:off x="5952000" y="3703080"/>
            <a:ext cx="144000" cy="14486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469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 grpId="0"/>
      <p:bldP spid="41" grpId="0"/>
      <p:bldP spid="44" grpId="0" animBg="1"/>
      <p:bldP spid="47" grpId="0"/>
      <p:bldP spid="48" grpId="0" animBg="1"/>
      <p:bldP spid="49" grpId="0" animBg="1"/>
      <p:bldP spid="50" grpId="0" animBg="1"/>
      <p:bldP spid="51" grpId="0"/>
      <p:bldP spid="52" grpId="0"/>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Про Оптимизацию Функции Потерь</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7" name="Рисунок 16">
            <a:extLst>
              <a:ext uri="{FF2B5EF4-FFF2-40B4-BE49-F238E27FC236}">
                <a16:creationId xmlns:a16="http://schemas.microsoft.com/office/drawing/2014/main" id="{7B0E183E-6DA6-4F9C-B9F0-BE591F84068F}"/>
              </a:ext>
            </a:extLst>
          </p:cNvPr>
          <p:cNvPicPr>
            <a:picLocks noChangeAspect="1"/>
          </p:cNvPicPr>
          <p:nvPr/>
        </p:nvPicPr>
        <p:blipFill>
          <a:blip r:embed="rId4">
            <a:clrChange>
              <a:clrFrom>
                <a:srgbClr val="FFFFFF"/>
              </a:clrFrom>
              <a:clrTo>
                <a:srgbClr val="FFFFFF">
                  <a:alpha val="0"/>
                </a:srgbClr>
              </a:clrTo>
            </a:clrChange>
            <a:lum bright="70000" contrast="-70000"/>
          </a:blip>
          <a:stretch>
            <a:fillRect/>
          </a:stretch>
        </p:blipFill>
        <p:spPr>
          <a:xfrm>
            <a:off x="6376358" y="1647899"/>
            <a:ext cx="4968552" cy="4691161"/>
          </a:xfrm>
          <a:prstGeom prst="rect">
            <a:avLst/>
          </a:prstGeom>
        </p:spPr>
      </p:pic>
      <p:pic>
        <p:nvPicPr>
          <p:cNvPr id="18" name="Рисунок 17">
            <a:extLst>
              <a:ext uri="{FF2B5EF4-FFF2-40B4-BE49-F238E27FC236}">
                <a16:creationId xmlns:a16="http://schemas.microsoft.com/office/drawing/2014/main" id="{753401DD-5C32-4082-BB50-FA3655F1DF2D}"/>
              </a:ext>
            </a:extLst>
          </p:cNvPr>
          <p:cNvPicPr>
            <a:picLocks noChangeAspect="1"/>
          </p:cNvPicPr>
          <p:nvPr/>
        </p:nvPicPr>
        <p:blipFill>
          <a:blip r:embed="rId5">
            <a:clrChange>
              <a:clrFrom>
                <a:srgbClr val="FFFFFF"/>
              </a:clrFrom>
              <a:clrTo>
                <a:srgbClr val="FFFFFF">
                  <a:alpha val="0"/>
                </a:srgbClr>
              </a:clrTo>
            </a:clrChange>
            <a:lum bright="70000" contrast="-70000"/>
          </a:blip>
          <a:stretch>
            <a:fillRect/>
          </a:stretch>
        </p:blipFill>
        <p:spPr>
          <a:xfrm>
            <a:off x="584017" y="1686505"/>
            <a:ext cx="4824536" cy="4685994"/>
          </a:xfrm>
          <a:prstGeom prst="rect">
            <a:avLst/>
          </a:prstGeom>
        </p:spPr>
      </p:pic>
      <p:sp>
        <p:nvSpPr>
          <p:cNvPr id="19" name="Овал 18">
            <a:extLst>
              <a:ext uri="{FF2B5EF4-FFF2-40B4-BE49-F238E27FC236}">
                <a16:creationId xmlns:a16="http://schemas.microsoft.com/office/drawing/2014/main" id="{F643DDCE-8C42-4325-9433-BDD5505E97C0}"/>
              </a:ext>
            </a:extLst>
          </p:cNvPr>
          <p:cNvSpPr/>
          <p:nvPr/>
        </p:nvSpPr>
        <p:spPr>
          <a:xfrm>
            <a:off x="2960281" y="5752355"/>
            <a:ext cx="216014" cy="216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22CF9F-29D3-4BC8-A85E-13150971D1AC}"/>
                  </a:ext>
                </a:extLst>
              </p:cNvPr>
              <p:cNvSpPr txBox="1"/>
              <p:nvPr/>
            </p:nvSpPr>
            <p:spPr>
              <a:xfrm>
                <a:off x="1160081" y="1647899"/>
                <a:ext cx="1201461"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3200" b="0" i="0" smtClean="0">
                          <a:solidFill>
                            <a:schemeClr val="bg1"/>
                          </a:solidFill>
                          <a:latin typeface="Cambria Math" panose="02040503050406030204" pitchFamily="18" charset="0"/>
                        </a:rPr>
                        <m:t>Q</m:t>
                      </m:r>
                      <m:r>
                        <a:rPr lang="en-US" sz="3200" smtClean="0">
                          <a:solidFill>
                            <a:schemeClr val="bg1"/>
                          </a:solidFill>
                          <a:latin typeface="Cambria Math" panose="02040503050406030204" pitchFamily="18" charset="0"/>
                        </a:rPr>
                        <m:t>(</m:t>
                      </m:r>
                      <m:r>
                        <m:rPr>
                          <m:sty m:val="p"/>
                        </m:rPr>
                        <a:rPr lang="en-US" sz="3200" b="0" i="0" smtClean="0">
                          <a:solidFill>
                            <a:schemeClr val="bg1"/>
                          </a:solidFill>
                          <a:latin typeface="Cambria Math" panose="02040503050406030204" pitchFamily="18" charset="0"/>
                        </a:rPr>
                        <m:t>w</m:t>
                      </m:r>
                      <m:r>
                        <a:rPr lang="en-US" sz="3200" smtClean="0">
                          <a:solidFill>
                            <a:schemeClr val="bg1"/>
                          </a:solidFill>
                          <a:latin typeface="Cambria Math" panose="02040503050406030204" pitchFamily="18" charset="0"/>
                        </a:rPr>
                        <m:t>)</m:t>
                      </m:r>
                    </m:oMath>
                  </m:oMathPara>
                </a14:m>
                <a:endParaRPr lang="ru-RU" sz="3200" dirty="0">
                  <a:solidFill>
                    <a:schemeClr val="bg1"/>
                  </a:solidFill>
                </a:endParaRPr>
              </a:p>
            </p:txBody>
          </p:sp>
        </mc:Choice>
        <mc:Fallback xmlns="">
          <p:sp>
            <p:nvSpPr>
              <p:cNvPr id="20" name="TextBox 19">
                <a:extLst>
                  <a:ext uri="{FF2B5EF4-FFF2-40B4-BE49-F238E27FC236}">
                    <a16:creationId xmlns:a16="http://schemas.microsoft.com/office/drawing/2014/main" id="{1E22CF9F-29D3-4BC8-A85E-13150971D1AC}"/>
                  </a:ext>
                </a:extLst>
              </p:cNvPr>
              <p:cNvSpPr txBox="1">
                <a:spLocks noRot="1" noChangeAspect="1" noMove="1" noResize="1" noEditPoints="1" noAdjustHandles="1" noChangeArrowheads="1" noChangeShapeType="1" noTextEdit="1"/>
              </p:cNvSpPr>
              <p:nvPr/>
            </p:nvSpPr>
            <p:spPr>
              <a:xfrm>
                <a:off x="1160081" y="1647899"/>
                <a:ext cx="1201461" cy="584775"/>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78266B77-DD8E-44AB-88B2-DB5842C0B350}"/>
                  </a:ext>
                </a:extLst>
              </p:cNvPr>
              <p:cNvSpPr/>
              <p:nvPr/>
            </p:nvSpPr>
            <p:spPr>
              <a:xfrm>
                <a:off x="9040654" y="4134196"/>
                <a:ext cx="2592288" cy="9130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𝑑</m:t>
                          </m:r>
                          <m:r>
                            <m:rPr>
                              <m:sty m:val="p"/>
                            </m:rPr>
                            <a:rPr lang="en-US" sz="2800" b="0" i="0" smtClean="0">
                              <a:solidFill>
                                <a:schemeClr val="bg1"/>
                              </a:solidFill>
                              <a:latin typeface="Cambria Math" panose="02040503050406030204" pitchFamily="18" charset="0"/>
                            </a:rPr>
                            <m:t>Q</m:t>
                          </m:r>
                          <m:r>
                            <a:rPr lang="en-US" sz="2800" b="0" i="0" smtClean="0">
                              <a:solidFill>
                                <a:schemeClr val="bg1"/>
                              </a:solidFill>
                              <a:latin typeface="Cambria Math" panose="02040503050406030204" pitchFamily="18" charset="0"/>
                            </a:rPr>
                            <m:t>(</m:t>
                          </m:r>
                          <m:r>
                            <m:rPr>
                              <m:sty m:val="p"/>
                            </m:rPr>
                            <a:rPr lang="en-US" sz="2800" b="0" i="0" smtClean="0">
                              <a:solidFill>
                                <a:schemeClr val="bg1"/>
                              </a:solidFill>
                              <a:latin typeface="Cambria Math" panose="02040503050406030204" pitchFamily="18" charset="0"/>
                            </a:rPr>
                            <m:t>w</m:t>
                          </m:r>
                          <m:r>
                            <a:rPr lang="en-US" sz="2800" b="0" i="0" smtClean="0">
                              <a:solidFill>
                                <a:schemeClr val="bg1"/>
                              </a:solidFill>
                              <a:latin typeface="Cambria Math" panose="02040503050406030204" pitchFamily="18" charset="0"/>
                            </a:rPr>
                            <m:t>)</m:t>
                          </m:r>
                        </m:num>
                        <m:den>
                          <m:r>
                            <a:rPr lang="en-US" sz="2800" b="0" i="1" smtClean="0">
                              <a:solidFill>
                                <a:schemeClr val="bg1"/>
                              </a:solidFill>
                              <a:latin typeface="Cambria Math" panose="02040503050406030204" pitchFamily="18" charset="0"/>
                            </a:rPr>
                            <m:t>𝑑𝑤</m:t>
                          </m:r>
                        </m:den>
                      </m:f>
                      <m:r>
                        <a:rPr lang="en-US" sz="2800" b="0" i="1" smtClean="0">
                          <a:solidFill>
                            <a:schemeClr val="bg1"/>
                          </a:solidFill>
                          <a:latin typeface="Cambria Math" panose="02040503050406030204" pitchFamily="18" charset="0"/>
                        </a:rPr>
                        <m:t>=0</m:t>
                      </m:r>
                    </m:oMath>
                  </m:oMathPara>
                </a14:m>
                <a:endParaRPr lang="ru-RU" sz="2800" dirty="0">
                  <a:solidFill>
                    <a:schemeClr val="bg1"/>
                  </a:solidFill>
                </a:endParaRPr>
              </a:p>
            </p:txBody>
          </p:sp>
        </mc:Choice>
        <mc:Fallback xmlns="">
          <p:sp>
            <p:nvSpPr>
              <p:cNvPr id="21" name="Прямоугольник 20">
                <a:extLst>
                  <a:ext uri="{FF2B5EF4-FFF2-40B4-BE49-F238E27FC236}">
                    <a16:creationId xmlns:a16="http://schemas.microsoft.com/office/drawing/2014/main" id="{78266B77-DD8E-44AB-88B2-DB5842C0B350}"/>
                  </a:ext>
                </a:extLst>
              </p:cNvPr>
              <p:cNvSpPr>
                <a:spLocks noRot="1" noChangeAspect="1" noMove="1" noResize="1" noEditPoints="1" noAdjustHandles="1" noChangeArrowheads="1" noChangeShapeType="1" noTextEdit="1"/>
              </p:cNvSpPr>
              <p:nvPr/>
            </p:nvSpPr>
            <p:spPr>
              <a:xfrm>
                <a:off x="9040654" y="4134196"/>
                <a:ext cx="2592288" cy="913007"/>
              </a:xfrm>
              <a:prstGeom prst="rect">
                <a:avLst/>
              </a:prstGeom>
              <a:blipFill>
                <a:blip r:embed="rId7"/>
                <a:stretch>
                  <a:fillRect/>
                </a:stretch>
              </a:blipFill>
            </p:spPr>
            <p:txBody>
              <a:bodyPr/>
              <a:lstStyle/>
              <a:p>
                <a:r>
                  <a:rPr lang="ru-RU">
                    <a:noFill/>
                  </a:rPr>
                  <a:t> </a:t>
                </a:r>
              </a:p>
            </p:txBody>
          </p:sp>
        </mc:Fallback>
      </mc:AlternateContent>
      <p:cxnSp>
        <p:nvCxnSpPr>
          <p:cNvPr id="22" name="Прямая соединительная линия 21">
            <a:extLst>
              <a:ext uri="{FF2B5EF4-FFF2-40B4-BE49-F238E27FC236}">
                <a16:creationId xmlns:a16="http://schemas.microsoft.com/office/drawing/2014/main" id="{18E98728-A5C8-4E53-8435-764ECF358166}"/>
              </a:ext>
            </a:extLst>
          </p:cNvPr>
          <p:cNvCxnSpPr>
            <a:cxnSpLocks/>
          </p:cNvCxnSpPr>
          <p:nvPr/>
        </p:nvCxnSpPr>
        <p:spPr>
          <a:xfrm flipV="1">
            <a:off x="728033" y="5248299"/>
            <a:ext cx="1372507" cy="9049"/>
          </a:xfrm>
          <a:prstGeom prst="line">
            <a:avLst/>
          </a:prstGeom>
          <a:ln w="571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Овал 22">
            <a:extLst>
              <a:ext uri="{FF2B5EF4-FFF2-40B4-BE49-F238E27FC236}">
                <a16:creationId xmlns:a16="http://schemas.microsoft.com/office/drawing/2014/main" id="{B45E5D50-3F8E-4858-9996-8D7B70B135B0}"/>
              </a:ext>
            </a:extLst>
          </p:cNvPr>
          <p:cNvSpPr/>
          <p:nvPr/>
        </p:nvSpPr>
        <p:spPr>
          <a:xfrm>
            <a:off x="2168193" y="5104283"/>
            <a:ext cx="252000" cy="25200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cxnSp>
        <p:nvCxnSpPr>
          <p:cNvPr id="24" name="Прямая со стрелкой 23">
            <a:extLst>
              <a:ext uri="{FF2B5EF4-FFF2-40B4-BE49-F238E27FC236}">
                <a16:creationId xmlns:a16="http://schemas.microsoft.com/office/drawing/2014/main" id="{A8473089-BAAE-489C-BA3F-3BEF6F8228D3}"/>
              </a:ext>
            </a:extLst>
          </p:cNvPr>
          <p:cNvCxnSpPr>
            <a:cxnSpLocks/>
          </p:cNvCxnSpPr>
          <p:nvPr/>
        </p:nvCxnSpPr>
        <p:spPr>
          <a:xfrm>
            <a:off x="2384217" y="5248299"/>
            <a:ext cx="50405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a:extLst>
              <a:ext uri="{FF2B5EF4-FFF2-40B4-BE49-F238E27FC236}">
                <a16:creationId xmlns:a16="http://schemas.microsoft.com/office/drawing/2014/main" id="{3A18BBFF-F520-4F26-8671-25708037B075}"/>
              </a:ext>
            </a:extLst>
          </p:cNvPr>
          <p:cNvCxnSpPr>
            <a:cxnSpLocks/>
          </p:cNvCxnSpPr>
          <p:nvPr/>
        </p:nvCxnSpPr>
        <p:spPr>
          <a:xfrm flipV="1">
            <a:off x="4760481" y="3304083"/>
            <a:ext cx="1806933" cy="14531"/>
          </a:xfrm>
          <a:prstGeom prst="line">
            <a:avLst/>
          </a:prstGeom>
          <a:ln w="571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Овал 25">
            <a:extLst>
              <a:ext uri="{FF2B5EF4-FFF2-40B4-BE49-F238E27FC236}">
                <a16:creationId xmlns:a16="http://schemas.microsoft.com/office/drawing/2014/main" id="{70747142-B222-4349-B735-1D133C50112C}"/>
              </a:ext>
            </a:extLst>
          </p:cNvPr>
          <p:cNvSpPr/>
          <p:nvPr/>
        </p:nvSpPr>
        <p:spPr>
          <a:xfrm>
            <a:off x="4616465" y="3160067"/>
            <a:ext cx="252000" cy="25200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cxnSp>
        <p:nvCxnSpPr>
          <p:cNvPr id="27" name="Прямая со стрелкой 26">
            <a:extLst>
              <a:ext uri="{FF2B5EF4-FFF2-40B4-BE49-F238E27FC236}">
                <a16:creationId xmlns:a16="http://schemas.microsoft.com/office/drawing/2014/main" id="{6BD2CDE5-EFA1-4F5F-9B7E-2E50AEA31734}"/>
              </a:ext>
            </a:extLst>
          </p:cNvPr>
          <p:cNvCxnSpPr>
            <a:cxnSpLocks/>
          </p:cNvCxnSpPr>
          <p:nvPr/>
        </p:nvCxnSpPr>
        <p:spPr>
          <a:xfrm flipH="1">
            <a:off x="3968393" y="3304083"/>
            <a:ext cx="64622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3E874C44-628C-4B09-BD49-B4BF869ACC4D}"/>
                  </a:ext>
                </a:extLst>
              </p:cNvPr>
              <p:cNvSpPr/>
              <p:nvPr/>
            </p:nvSpPr>
            <p:spPr>
              <a:xfrm>
                <a:off x="7744510" y="5070300"/>
                <a:ext cx="3151760" cy="913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𝑑</m:t>
                          </m:r>
                          <m:r>
                            <m:rPr>
                              <m:sty m:val="p"/>
                            </m:rPr>
                            <a:rPr lang="en-US" sz="2800" b="0" i="0" smtClean="0">
                              <a:solidFill>
                                <a:schemeClr val="bg1"/>
                              </a:solidFill>
                              <a:latin typeface="Cambria Math" panose="02040503050406030204" pitchFamily="18" charset="0"/>
                            </a:rPr>
                            <m:t>Q</m:t>
                          </m:r>
                          <m:r>
                            <a:rPr lang="en-US" sz="2800" b="0" i="0" smtClean="0">
                              <a:solidFill>
                                <a:schemeClr val="bg1"/>
                              </a:solidFill>
                              <a:latin typeface="Cambria Math" panose="02040503050406030204" pitchFamily="18" charset="0"/>
                            </a:rPr>
                            <m:t>(</m:t>
                          </m:r>
                          <m:r>
                            <m:rPr>
                              <m:sty m:val="p"/>
                            </m:rPr>
                            <a:rPr lang="en-US" sz="2800" b="0" i="0" smtClean="0">
                              <a:solidFill>
                                <a:schemeClr val="bg1"/>
                              </a:solidFill>
                              <a:latin typeface="Cambria Math" panose="02040503050406030204" pitchFamily="18" charset="0"/>
                            </a:rPr>
                            <m:t>w</m:t>
                          </m:r>
                          <m:r>
                            <a:rPr lang="en-US" sz="2800" b="0" i="0" smtClean="0">
                              <a:solidFill>
                                <a:schemeClr val="bg1"/>
                              </a:solidFill>
                              <a:latin typeface="Cambria Math" panose="02040503050406030204" pitchFamily="18" charset="0"/>
                            </a:rPr>
                            <m:t>=−2)</m:t>
                          </m:r>
                        </m:num>
                        <m:den>
                          <m:r>
                            <a:rPr lang="en-US" sz="2800" b="0" i="1" smtClean="0">
                              <a:solidFill>
                                <a:schemeClr val="bg1"/>
                              </a:solidFill>
                              <a:latin typeface="Cambria Math" panose="02040503050406030204" pitchFamily="18" charset="0"/>
                            </a:rPr>
                            <m:t>𝑑𝑤</m:t>
                          </m:r>
                        </m:den>
                      </m:f>
                      <m:r>
                        <a:rPr lang="en-US" sz="2800" b="0" i="1" smtClean="0">
                          <a:solidFill>
                            <a:schemeClr val="bg1"/>
                          </a:solidFill>
                          <a:latin typeface="Cambria Math" panose="02040503050406030204" pitchFamily="18" charset="0"/>
                        </a:rPr>
                        <m:t>=−4</m:t>
                      </m:r>
                    </m:oMath>
                  </m:oMathPara>
                </a14:m>
                <a:endParaRPr lang="ru-RU" sz="2800" dirty="0">
                  <a:solidFill>
                    <a:schemeClr val="bg1"/>
                  </a:solidFill>
                </a:endParaRPr>
              </a:p>
            </p:txBody>
          </p:sp>
        </mc:Choice>
        <mc:Fallback xmlns="">
          <p:sp>
            <p:nvSpPr>
              <p:cNvPr id="28" name="Прямоугольник 27">
                <a:extLst>
                  <a:ext uri="{FF2B5EF4-FFF2-40B4-BE49-F238E27FC236}">
                    <a16:creationId xmlns:a16="http://schemas.microsoft.com/office/drawing/2014/main" id="{3E874C44-628C-4B09-BD49-B4BF869ACC4D}"/>
                  </a:ext>
                </a:extLst>
              </p:cNvPr>
              <p:cNvSpPr>
                <a:spLocks noRot="1" noChangeAspect="1" noMove="1" noResize="1" noEditPoints="1" noAdjustHandles="1" noChangeArrowheads="1" noChangeShapeType="1" noTextEdit="1"/>
              </p:cNvSpPr>
              <p:nvPr/>
            </p:nvSpPr>
            <p:spPr>
              <a:xfrm>
                <a:off x="7744510" y="5070300"/>
                <a:ext cx="3151760" cy="913007"/>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DA7A0561-4E6E-4146-9F03-B4BB78867253}"/>
                  </a:ext>
                </a:extLst>
              </p:cNvPr>
              <p:cNvSpPr/>
              <p:nvPr/>
            </p:nvSpPr>
            <p:spPr>
              <a:xfrm>
                <a:off x="9496643" y="1006100"/>
                <a:ext cx="2616357" cy="913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𝑑</m:t>
                          </m:r>
                          <m:r>
                            <m:rPr>
                              <m:sty m:val="p"/>
                            </m:rPr>
                            <a:rPr lang="en-US" sz="2800" b="0" i="0" smtClean="0">
                              <a:solidFill>
                                <a:schemeClr val="bg1"/>
                              </a:solidFill>
                              <a:latin typeface="Cambria Math" panose="02040503050406030204" pitchFamily="18" charset="0"/>
                            </a:rPr>
                            <m:t>Q</m:t>
                          </m:r>
                          <m:r>
                            <a:rPr lang="en-US" sz="2800" b="0" i="0" smtClean="0">
                              <a:solidFill>
                                <a:schemeClr val="bg1"/>
                              </a:solidFill>
                              <a:latin typeface="Cambria Math" panose="02040503050406030204" pitchFamily="18" charset="0"/>
                            </a:rPr>
                            <m:t>(</m:t>
                          </m:r>
                          <m:r>
                            <m:rPr>
                              <m:sty m:val="p"/>
                            </m:rPr>
                            <a:rPr lang="en-US" sz="2800" b="0" i="0" smtClean="0">
                              <a:solidFill>
                                <a:schemeClr val="bg1"/>
                              </a:solidFill>
                              <a:latin typeface="Cambria Math" panose="02040503050406030204" pitchFamily="18" charset="0"/>
                            </a:rPr>
                            <m:t>w</m:t>
                          </m:r>
                          <m:r>
                            <a:rPr lang="en-US" sz="2800" b="0" i="0" smtClean="0">
                              <a:solidFill>
                                <a:schemeClr val="bg1"/>
                              </a:solidFill>
                              <a:latin typeface="Cambria Math" panose="02040503050406030204" pitchFamily="18" charset="0"/>
                            </a:rPr>
                            <m:t>=4)</m:t>
                          </m:r>
                        </m:num>
                        <m:den>
                          <m:r>
                            <a:rPr lang="en-US" sz="2800" b="0" i="1" smtClean="0">
                              <a:solidFill>
                                <a:schemeClr val="bg1"/>
                              </a:solidFill>
                              <a:latin typeface="Cambria Math" panose="02040503050406030204" pitchFamily="18" charset="0"/>
                            </a:rPr>
                            <m:t>𝑑𝑤</m:t>
                          </m:r>
                        </m:den>
                      </m:f>
                      <m:r>
                        <a:rPr lang="en-US" sz="2800" b="0" i="1" smtClean="0">
                          <a:solidFill>
                            <a:schemeClr val="bg1"/>
                          </a:solidFill>
                          <a:latin typeface="Cambria Math" panose="02040503050406030204" pitchFamily="18" charset="0"/>
                        </a:rPr>
                        <m:t>=8</m:t>
                      </m:r>
                    </m:oMath>
                  </m:oMathPara>
                </a14:m>
                <a:endParaRPr lang="ru-RU" sz="2800" dirty="0">
                  <a:solidFill>
                    <a:schemeClr val="bg1"/>
                  </a:solidFill>
                </a:endParaRPr>
              </a:p>
            </p:txBody>
          </p:sp>
        </mc:Choice>
        <mc:Fallback xmlns="">
          <p:sp>
            <p:nvSpPr>
              <p:cNvPr id="29" name="Прямоугольник 28">
                <a:extLst>
                  <a:ext uri="{FF2B5EF4-FFF2-40B4-BE49-F238E27FC236}">
                    <a16:creationId xmlns:a16="http://schemas.microsoft.com/office/drawing/2014/main" id="{DA7A0561-4E6E-4146-9F03-B4BB78867253}"/>
                  </a:ext>
                </a:extLst>
              </p:cNvPr>
              <p:cNvSpPr>
                <a:spLocks noRot="1" noChangeAspect="1" noMove="1" noResize="1" noEditPoints="1" noAdjustHandles="1" noChangeArrowheads="1" noChangeShapeType="1" noTextEdit="1"/>
              </p:cNvSpPr>
              <p:nvPr/>
            </p:nvSpPr>
            <p:spPr>
              <a:xfrm>
                <a:off x="9496643" y="1006100"/>
                <a:ext cx="2616357" cy="913007"/>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E22CF9F-29D3-4BC8-A85E-13150971D1AC}"/>
                  </a:ext>
                </a:extLst>
              </p:cNvPr>
              <p:cNvSpPr txBox="1"/>
              <p:nvPr/>
            </p:nvSpPr>
            <p:spPr>
              <a:xfrm>
                <a:off x="4616465" y="5248299"/>
                <a:ext cx="1201461"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3200" b="0" i="0" smtClean="0">
                          <a:solidFill>
                            <a:schemeClr val="bg1"/>
                          </a:solidFill>
                          <a:latin typeface="Cambria Math" panose="02040503050406030204" pitchFamily="18" charset="0"/>
                        </a:rPr>
                        <m:t>w</m:t>
                      </m:r>
                    </m:oMath>
                  </m:oMathPara>
                </a14:m>
                <a:endParaRPr lang="ru-RU" sz="3200" dirty="0">
                  <a:solidFill>
                    <a:schemeClr val="bg1"/>
                  </a:solidFill>
                </a:endParaRPr>
              </a:p>
            </p:txBody>
          </p:sp>
        </mc:Choice>
        <mc:Fallback xmlns="">
          <p:sp>
            <p:nvSpPr>
              <p:cNvPr id="30" name="TextBox 29">
                <a:extLst>
                  <a:ext uri="{FF2B5EF4-FFF2-40B4-BE49-F238E27FC236}">
                    <a16:creationId xmlns:a16="http://schemas.microsoft.com/office/drawing/2014/main" id="{1E22CF9F-29D3-4BC8-A85E-13150971D1AC}"/>
                  </a:ext>
                </a:extLst>
              </p:cNvPr>
              <p:cNvSpPr txBox="1">
                <a:spLocks noRot="1" noChangeAspect="1" noMove="1" noResize="1" noEditPoints="1" noAdjustHandles="1" noChangeArrowheads="1" noChangeShapeType="1" noTextEdit="1"/>
              </p:cNvSpPr>
              <p:nvPr/>
            </p:nvSpPr>
            <p:spPr>
              <a:xfrm>
                <a:off x="4616465" y="5248299"/>
                <a:ext cx="1201461" cy="584775"/>
              </a:xfrm>
              <a:prstGeom prst="rect">
                <a:avLst/>
              </a:prstGeom>
              <a:blipFill>
                <a:blip r:embed="rId10"/>
                <a:stretch>
                  <a:fillRect/>
                </a:stretch>
              </a:blipFill>
            </p:spPr>
            <p:txBody>
              <a:bodyPr/>
              <a:lstStyle/>
              <a:p>
                <a:r>
                  <a:rPr lang="ru-RU">
                    <a:noFill/>
                  </a:rPr>
                  <a:t> </a:t>
                </a:r>
              </a:p>
            </p:txBody>
          </p:sp>
        </mc:Fallback>
      </mc:AlternateContent>
      <p:sp>
        <p:nvSpPr>
          <p:cNvPr id="39" name="Овал 38">
            <a:extLst>
              <a:ext uri="{FF2B5EF4-FFF2-40B4-BE49-F238E27FC236}">
                <a16:creationId xmlns:a16="http://schemas.microsoft.com/office/drawing/2014/main" id="{F643DDCE-8C42-4325-9433-BDD5505E97C0}"/>
              </a:ext>
            </a:extLst>
          </p:cNvPr>
          <p:cNvSpPr/>
          <p:nvPr/>
        </p:nvSpPr>
        <p:spPr>
          <a:xfrm>
            <a:off x="8824630" y="3774156"/>
            <a:ext cx="216014" cy="216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40" name="Овал 39">
            <a:extLst>
              <a:ext uri="{FF2B5EF4-FFF2-40B4-BE49-F238E27FC236}">
                <a16:creationId xmlns:a16="http://schemas.microsoft.com/office/drawing/2014/main" id="{B45E5D50-3F8E-4858-9996-8D7B70B135B0}"/>
              </a:ext>
            </a:extLst>
          </p:cNvPr>
          <p:cNvSpPr/>
          <p:nvPr/>
        </p:nvSpPr>
        <p:spPr>
          <a:xfrm>
            <a:off x="8104550" y="4494236"/>
            <a:ext cx="252000" cy="25200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p:sp>
        <p:nvSpPr>
          <p:cNvPr id="41" name="Овал 40">
            <a:extLst>
              <a:ext uri="{FF2B5EF4-FFF2-40B4-BE49-F238E27FC236}">
                <a16:creationId xmlns:a16="http://schemas.microsoft.com/office/drawing/2014/main" id="{70747142-B222-4349-B735-1D133C50112C}"/>
              </a:ext>
            </a:extLst>
          </p:cNvPr>
          <p:cNvSpPr/>
          <p:nvPr/>
        </p:nvSpPr>
        <p:spPr>
          <a:xfrm>
            <a:off x="10552822" y="2117972"/>
            <a:ext cx="252000" cy="25200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solidFill>
            </a:endParaRPr>
          </a:p>
        </p:txBody>
      </p:sp>
      <mc:AlternateContent xmlns:mc="http://schemas.openxmlformats.org/markup-compatibility/2006" xmlns:a14="http://schemas.microsoft.com/office/drawing/2010/main">
        <mc:Choice Requires="a14">
          <p:sp>
            <p:nvSpPr>
              <p:cNvPr id="42" name="Прямоугольник 41">
                <a:extLst>
                  <a:ext uri="{FF2B5EF4-FFF2-40B4-BE49-F238E27FC236}">
                    <a16:creationId xmlns:a16="http://schemas.microsoft.com/office/drawing/2014/main" id="{78266B77-DD8E-44AB-88B2-DB5842C0B350}"/>
                  </a:ext>
                </a:extLst>
              </p:cNvPr>
              <p:cNvSpPr/>
              <p:nvPr/>
            </p:nvSpPr>
            <p:spPr>
              <a:xfrm>
                <a:off x="6448366" y="1685924"/>
                <a:ext cx="1842940" cy="9130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b="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𝑑</m:t>
                          </m:r>
                          <m:r>
                            <m:rPr>
                              <m:sty m:val="p"/>
                            </m:rPr>
                            <a:rPr lang="en-US" sz="2800" b="0" i="0" smtClean="0">
                              <a:solidFill>
                                <a:schemeClr val="bg1"/>
                              </a:solidFill>
                              <a:latin typeface="Cambria Math" panose="02040503050406030204" pitchFamily="18" charset="0"/>
                            </a:rPr>
                            <m:t>Q</m:t>
                          </m:r>
                          <m:r>
                            <a:rPr lang="en-US" sz="2800" b="0" i="0" smtClean="0">
                              <a:solidFill>
                                <a:schemeClr val="bg1"/>
                              </a:solidFill>
                              <a:latin typeface="Cambria Math" panose="02040503050406030204" pitchFamily="18" charset="0"/>
                            </a:rPr>
                            <m:t>(</m:t>
                          </m:r>
                          <m:r>
                            <m:rPr>
                              <m:sty m:val="p"/>
                            </m:rPr>
                            <a:rPr lang="en-US" sz="2800" b="0" i="0" smtClean="0">
                              <a:solidFill>
                                <a:schemeClr val="bg1"/>
                              </a:solidFill>
                              <a:latin typeface="Cambria Math" panose="02040503050406030204" pitchFamily="18" charset="0"/>
                            </a:rPr>
                            <m:t>w</m:t>
                          </m:r>
                          <m:r>
                            <a:rPr lang="en-US" sz="2800" b="0" i="0" smtClean="0">
                              <a:solidFill>
                                <a:schemeClr val="bg1"/>
                              </a:solidFill>
                              <a:latin typeface="Cambria Math" panose="02040503050406030204" pitchFamily="18" charset="0"/>
                            </a:rPr>
                            <m:t>)</m:t>
                          </m:r>
                        </m:num>
                        <m:den>
                          <m:r>
                            <a:rPr lang="en-US" sz="2800" b="0" i="1" smtClean="0">
                              <a:solidFill>
                                <a:schemeClr val="bg1"/>
                              </a:solidFill>
                              <a:latin typeface="Cambria Math" panose="02040503050406030204" pitchFamily="18" charset="0"/>
                            </a:rPr>
                            <m:t>𝑑𝑤</m:t>
                          </m:r>
                        </m:den>
                      </m:f>
                    </m:oMath>
                  </m:oMathPara>
                </a14:m>
                <a:endParaRPr lang="ru-RU" sz="2800" dirty="0">
                  <a:solidFill>
                    <a:schemeClr val="bg1"/>
                  </a:solidFill>
                </a:endParaRPr>
              </a:p>
            </p:txBody>
          </p:sp>
        </mc:Choice>
        <mc:Fallback xmlns="">
          <p:sp>
            <p:nvSpPr>
              <p:cNvPr id="42" name="Прямоугольник 41">
                <a:extLst>
                  <a:ext uri="{FF2B5EF4-FFF2-40B4-BE49-F238E27FC236}">
                    <a16:creationId xmlns:a16="http://schemas.microsoft.com/office/drawing/2014/main" id="{78266B77-DD8E-44AB-88B2-DB5842C0B350}"/>
                  </a:ext>
                </a:extLst>
              </p:cNvPr>
              <p:cNvSpPr>
                <a:spLocks noRot="1" noChangeAspect="1" noMove="1" noResize="1" noEditPoints="1" noAdjustHandles="1" noChangeArrowheads="1" noChangeShapeType="1" noTextEdit="1"/>
              </p:cNvSpPr>
              <p:nvPr/>
            </p:nvSpPr>
            <p:spPr>
              <a:xfrm>
                <a:off x="6448366" y="1685924"/>
                <a:ext cx="1842940" cy="913007"/>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E22CF9F-29D3-4BC8-A85E-13150971D1AC}"/>
                  </a:ext>
                </a:extLst>
              </p:cNvPr>
              <p:cNvSpPr txBox="1"/>
              <p:nvPr/>
            </p:nvSpPr>
            <p:spPr>
              <a:xfrm>
                <a:off x="10552822" y="3342108"/>
                <a:ext cx="1201461"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3200" b="0" i="0" smtClean="0">
                          <a:solidFill>
                            <a:schemeClr val="bg1"/>
                          </a:solidFill>
                          <a:latin typeface="Cambria Math" panose="02040503050406030204" pitchFamily="18" charset="0"/>
                        </a:rPr>
                        <m:t>w</m:t>
                      </m:r>
                    </m:oMath>
                  </m:oMathPara>
                </a14:m>
                <a:endParaRPr lang="ru-RU" sz="3200" dirty="0">
                  <a:solidFill>
                    <a:schemeClr val="bg1"/>
                  </a:solidFill>
                </a:endParaRPr>
              </a:p>
            </p:txBody>
          </p:sp>
        </mc:Choice>
        <mc:Fallback xmlns="">
          <p:sp>
            <p:nvSpPr>
              <p:cNvPr id="43" name="TextBox 42">
                <a:extLst>
                  <a:ext uri="{FF2B5EF4-FFF2-40B4-BE49-F238E27FC236}">
                    <a16:creationId xmlns:a16="http://schemas.microsoft.com/office/drawing/2014/main" id="{1E22CF9F-29D3-4BC8-A85E-13150971D1AC}"/>
                  </a:ext>
                </a:extLst>
              </p:cNvPr>
              <p:cNvSpPr txBox="1">
                <a:spLocks noRot="1" noChangeAspect="1" noMove="1" noResize="1" noEditPoints="1" noAdjustHandles="1" noChangeArrowheads="1" noChangeShapeType="1" noTextEdit="1"/>
              </p:cNvSpPr>
              <p:nvPr/>
            </p:nvSpPr>
            <p:spPr>
              <a:xfrm>
                <a:off x="10552822" y="3342108"/>
                <a:ext cx="1201461" cy="584775"/>
              </a:xfrm>
              <a:prstGeom prst="rect">
                <a:avLst/>
              </a:prstGeom>
              <a:blipFill>
                <a:blip r:embed="rId12"/>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40945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Насколько все сложно</a:t>
            </a:r>
            <a:endParaRPr lang="ru-RU" sz="3200" spc="-1" dirty="0">
              <a:solidFill>
                <a:schemeClr val="bg1"/>
              </a:solidFill>
              <a:latin typeface="Verdana" panose="020B0604030504040204" pitchFamily="34" charset="0"/>
              <a:ea typeface="Verdana" panose="020B0604030504040204" pitchFamily="34" charset="0"/>
            </a:endParaRPr>
          </a:p>
        </p:txBody>
      </p:sp>
      <p:pic>
        <p:nvPicPr>
          <p:cNvPr id="1026" name="Picture 2" descr="https://www.cs.umd.edu/~tomg/img/landscapes/nosho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248849"/>
            <a:ext cx="5832648" cy="45057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cs.umd.edu/~tomg/img/landscapes/notresnet110.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240016" y="1094183"/>
            <a:ext cx="5760640" cy="4484596"/>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036483" y="6097002"/>
            <a:ext cx="6983130" cy="461665"/>
          </a:xfrm>
          <a:prstGeom prst="rect">
            <a:avLst/>
          </a:prstGeom>
        </p:spPr>
        <p:txBody>
          <a:bodyPr wrap="none">
            <a:spAutoFit/>
          </a:bodyPr>
          <a:lstStyle/>
          <a:p>
            <a:r>
              <a:rPr lang="ru-RU" sz="2400" dirty="0">
                <a:solidFill>
                  <a:schemeClr val="bg1"/>
                </a:solidFill>
              </a:rPr>
              <a:t>https://www.cs.umd.edu/~tomg/projects/landscapes/</a:t>
            </a:r>
          </a:p>
        </p:txBody>
      </p:sp>
    </p:spTree>
    <p:extLst>
      <p:ext uri="{BB962C8B-B14F-4D97-AF65-F5344CB8AC3E}">
        <p14:creationId xmlns:p14="http://schemas.microsoft.com/office/powerpoint/2010/main" val="169900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29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8" name="Овал 17">
            <a:extLst>
              <a:ext uri="{FF2B5EF4-FFF2-40B4-BE49-F238E27FC236}">
                <a16:creationId xmlns:a16="http://schemas.microsoft.com/office/drawing/2014/main" id="{84157C62-2E86-4FE2-A14A-2E5997520062}"/>
              </a:ext>
            </a:extLst>
          </p:cNvPr>
          <p:cNvSpPr/>
          <p:nvPr/>
        </p:nvSpPr>
        <p:spPr>
          <a:xfrm>
            <a:off x="3674853" y="1075665"/>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9" name="Прямая соединительная линия 18">
            <a:extLst>
              <a:ext uri="{FF2B5EF4-FFF2-40B4-BE49-F238E27FC236}">
                <a16:creationId xmlns:a16="http://schemas.microsoft.com/office/drawing/2014/main" id="{6BCECE32-1BF8-477D-A79D-417AFA6B5DEE}"/>
              </a:ext>
            </a:extLst>
          </p:cNvPr>
          <p:cNvCxnSpPr>
            <a:cxnSpLocks/>
            <a:stCxn id="18" idx="6"/>
            <a:endCxn id="23" idx="2"/>
          </p:cNvCxnSpPr>
          <p:nvPr/>
        </p:nvCxnSpPr>
        <p:spPr>
          <a:xfrm>
            <a:off x="4267549" y="1369015"/>
            <a:ext cx="887985" cy="1"/>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Овал 19">
            <a:extLst>
              <a:ext uri="{FF2B5EF4-FFF2-40B4-BE49-F238E27FC236}">
                <a16:creationId xmlns:a16="http://schemas.microsoft.com/office/drawing/2014/main" id="{FC31E19C-0D1D-4DC0-8FDD-3DA6953BF409}"/>
              </a:ext>
            </a:extLst>
          </p:cNvPr>
          <p:cNvSpPr/>
          <p:nvPr/>
        </p:nvSpPr>
        <p:spPr>
          <a:xfrm>
            <a:off x="6580831" y="1075666"/>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1" name="Прямая соединительная линия 20">
            <a:extLst>
              <a:ext uri="{FF2B5EF4-FFF2-40B4-BE49-F238E27FC236}">
                <a16:creationId xmlns:a16="http://schemas.microsoft.com/office/drawing/2014/main" id="{5D1FF645-1DFC-498E-ABBE-056C94AC54C0}"/>
              </a:ext>
            </a:extLst>
          </p:cNvPr>
          <p:cNvCxnSpPr>
            <a:cxnSpLocks/>
            <a:stCxn id="20" idx="6"/>
            <a:endCxn id="24" idx="2"/>
          </p:cNvCxnSpPr>
          <p:nvPr/>
        </p:nvCxnSpPr>
        <p:spPr>
          <a:xfrm>
            <a:off x="7173527" y="1369016"/>
            <a:ext cx="832601" cy="6688"/>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63090F07-C5A1-496E-A690-8CB04A1DD5F9}"/>
              </a:ext>
            </a:extLst>
          </p:cNvPr>
          <p:cNvCxnSpPr>
            <a:cxnSpLocks/>
            <a:stCxn id="23" idx="6"/>
            <a:endCxn id="20" idx="2"/>
          </p:cNvCxnSpPr>
          <p:nvPr/>
        </p:nvCxnSpPr>
        <p:spPr>
          <a:xfrm>
            <a:off x="5748230" y="1369016"/>
            <a:ext cx="832601" cy="0"/>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Овал 22">
            <a:extLst>
              <a:ext uri="{FF2B5EF4-FFF2-40B4-BE49-F238E27FC236}">
                <a16:creationId xmlns:a16="http://schemas.microsoft.com/office/drawing/2014/main" id="{32EFC3E0-7AC4-4601-BEC9-F8604A75F68A}"/>
              </a:ext>
            </a:extLst>
          </p:cNvPr>
          <p:cNvSpPr/>
          <p:nvPr/>
        </p:nvSpPr>
        <p:spPr>
          <a:xfrm>
            <a:off x="5155534" y="1075666"/>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a:extLst>
              <a:ext uri="{FF2B5EF4-FFF2-40B4-BE49-F238E27FC236}">
                <a16:creationId xmlns:a16="http://schemas.microsoft.com/office/drawing/2014/main" id="{7310EC1D-7B93-4C43-B482-8F1EC7460616}"/>
              </a:ext>
            </a:extLst>
          </p:cNvPr>
          <p:cNvSpPr/>
          <p:nvPr/>
        </p:nvSpPr>
        <p:spPr>
          <a:xfrm>
            <a:off x="8006128" y="1082354"/>
            <a:ext cx="592696" cy="586699"/>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F6723FFA-08FC-4B8F-9DA8-E2DE4ED494E9}"/>
                  </a:ext>
                </a:extLst>
              </p:cNvPr>
              <p:cNvSpPr/>
              <p:nvPr/>
            </p:nvSpPr>
            <p:spPr>
              <a:xfrm>
                <a:off x="6379670" y="1672135"/>
                <a:ext cx="1101135" cy="570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dirty="0" smtClean="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sup>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𝑁</m:t>
                          </m:r>
                          <m:r>
                            <a:rPr lang="en-US" sz="2400" b="0" i="1" dirty="0" smtClean="0">
                              <a:solidFill>
                                <a:schemeClr val="bg1"/>
                              </a:solidFill>
                              <a:latin typeface="Cambria Math" panose="02040503050406030204" pitchFamily="18" charset="0"/>
                            </a:rPr>
                            <m:t>−1)</m:t>
                          </m:r>
                        </m:sup>
                      </m:sSubSup>
                    </m:oMath>
                  </m:oMathPara>
                </a14:m>
                <a:endParaRPr lang="ru-RU" sz="2400" dirty="0"/>
              </a:p>
            </p:txBody>
          </p:sp>
        </mc:Choice>
        <mc:Fallback xmlns="">
          <p:sp>
            <p:nvSpPr>
              <p:cNvPr id="25" name="Прямоугольник 24">
                <a:extLst>
                  <a:ext uri="{FF2B5EF4-FFF2-40B4-BE49-F238E27FC236}">
                    <a16:creationId xmlns:a16="http://schemas.microsoft.com/office/drawing/2014/main" id="{F6723FFA-08FC-4B8F-9DA8-E2DE4ED494E9}"/>
                  </a:ext>
                </a:extLst>
              </p:cNvPr>
              <p:cNvSpPr>
                <a:spLocks noRot="1" noChangeAspect="1" noMove="1" noResize="1" noEditPoints="1" noAdjustHandles="1" noChangeArrowheads="1" noChangeShapeType="1" noTextEdit="1"/>
              </p:cNvSpPr>
              <p:nvPr/>
            </p:nvSpPr>
            <p:spPr>
              <a:xfrm>
                <a:off x="6379670" y="1672135"/>
                <a:ext cx="1101135" cy="570349"/>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CF546C7F-0C7D-49EE-8D1E-98525C6C8CE2}"/>
                  </a:ext>
                </a:extLst>
              </p:cNvPr>
              <p:cNvSpPr/>
              <p:nvPr/>
            </p:nvSpPr>
            <p:spPr>
              <a:xfrm>
                <a:off x="7983391" y="1658028"/>
                <a:ext cx="807785" cy="570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dirty="0" smtClean="0">
                              <a:solidFill>
                                <a:schemeClr val="bg1"/>
                              </a:solidFill>
                              <a:latin typeface="Cambria Math" panose="02040503050406030204" pitchFamily="18" charset="0"/>
                            </a:rPr>
                          </m:ctrlPr>
                        </m:sSubSupPr>
                        <m:e>
                          <m:r>
                            <a:rPr lang="en-US" sz="2400" i="1" dirty="0">
                              <a:solidFill>
                                <a:schemeClr val="bg1"/>
                              </a:solidFill>
                              <a:latin typeface="Cambria Math" panose="02040503050406030204" pitchFamily="18" charset="0"/>
                            </a:rPr>
                            <m:t>𝑥</m:t>
                          </m:r>
                        </m:e>
                        <m:sub/>
                        <m:sup>
                          <m:r>
                            <a:rPr lang="en-US" sz="2400" b="0" i="1" dirty="0" smtClean="0">
                              <a:solidFill>
                                <a:schemeClr val="bg1"/>
                              </a:solidFill>
                              <a:latin typeface="Cambria Math" panose="02040503050406030204" pitchFamily="18" charset="0"/>
                            </a:rPr>
                            <m:t>(</m:t>
                          </m:r>
                          <m:r>
                            <a:rPr lang="en-US" sz="2400" b="0" i="1" dirty="0" smtClean="0">
                              <a:solidFill>
                                <a:schemeClr val="bg1"/>
                              </a:solidFill>
                              <a:latin typeface="Cambria Math" panose="02040503050406030204" pitchFamily="18" charset="0"/>
                            </a:rPr>
                            <m:t>𝑁</m:t>
                          </m:r>
                          <m:r>
                            <a:rPr lang="en-US" sz="2400" b="0" i="1" dirty="0" smtClean="0">
                              <a:solidFill>
                                <a:schemeClr val="bg1"/>
                              </a:solidFill>
                              <a:latin typeface="Cambria Math" panose="02040503050406030204" pitchFamily="18" charset="0"/>
                            </a:rPr>
                            <m:t>)</m:t>
                          </m:r>
                        </m:sup>
                      </m:sSubSup>
                    </m:oMath>
                  </m:oMathPara>
                </a14:m>
                <a:endParaRPr lang="ru-RU" sz="2400" dirty="0"/>
              </a:p>
            </p:txBody>
          </p:sp>
        </mc:Choice>
        <mc:Fallback xmlns="">
          <p:sp>
            <p:nvSpPr>
              <p:cNvPr id="26" name="Прямоугольник 25">
                <a:extLst>
                  <a:ext uri="{FF2B5EF4-FFF2-40B4-BE49-F238E27FC236}">
                    <a16:creationId xmlns:a16="http://schemas.microsoft.com/office/drawing/2014/main" id="{CF546C7F-0C7D-49EE-8D1E-98525C6C8CE2}"/>
                  </a:ext>
                </a:extLst>
              </p:cNvPr>
              <p:cNvSpPr>
                <a:spLocks noRot="1" noChangeAspect="1" noMove="1" noResize="1" noEditPoints="1" noAdjustHandles="1" noChangeArrowheads="1" noChangeShapeType="1" noTextEdit="1"/>
              </p:cNvSpPr>
              <p:nvPr/>
            </p:nvSpPr>
            <p:spPr>
              <a:xfrm>
                <a:off x="7983391" y="1658028"/>
                <a:ext cx="807785" cy="57034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647DE4E5-27C2-4AA1-B435-1D6CB3EEA388}"/>
                  </a:ext>
                </a:extLst>
              </p:cNvPr>
              <p:cNvSpPr/>
              <p:nvPr/>
            </p:nvSpPr>
            <p:spPr>
              <a:xfrm>
                <a:off x="7351415" y="1427196"/>
                <a:ext cx="6126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a:solidFill>
                            <a:schemeClr val="bg1"/>
                          </a:solidFill>
                        </a:rPr>
                        <m:t>w</m:t>
                      </m:r>
                      <m:r>
                        <m:rPr>
                          <m:sty m:val="p"/>
                        </m:rPr>
                        <a:rPr lang="en-US" sz="2400" b="0" i="1" baseline="-25000" dirty="0" smtClean="0">
                          <a:solidFill>
                            <a:schemeClr val="bg1"/>
                          </a:solidFill>
                          <a:latin typeface="Cambria Math" panose="02040503050406030204" pitchFamily="18" charset="0"/>
                        </a:rPr>
                        <m:t>N</m:t>
                      </m:r>
                    </m:oMath>
                  </m:oMathPara>
                </a14:m>
                <a:endParaRPr lang="ru-RU" sz="2400" dirty="0"/>
              </a:p>
            </p:txBody>
          </p:sp>
        </mc:Choice>
        <mc:Fallback xmlns="">
          <p:sp>
            <p:nvSpPr>
              <p:cNvPr id="27" name="Прямоугольник 26">
                <a:extLst>
                  <a:ext uri="{FF2B5EF4-FFF2-40B4-BE49-F238E27FC236}">
                    <a16:creationId xmlns:a16="http://schemas.microsoft.com/office/drawing/2014/main" id="{647DE4E5-27C2-4AA1-B435-1D6CB3EEA388}"/>
                  </a:ext>
                </a:extLst>
              </p:cNvPr>
              <p:cNvSpPr>
                <a:spLocks noRot="1" noChangeAspect="1" noMove="1" noResize="1" noEditPoints="1" noAdjustHandles="1" noChangeArrowheads="1" noChangeShapeType="1" noTextEdit="1"/>
              </p:cNvSpPr>
              <p:nvPr/>
            </p:nvSpPr>
            <p:spPr>
              <a:xfrm>
                <a:off x="7351415" y="1427196"/>
                <a:ext cx="612667" cy="461665"/>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B54F6BB6-2724-4104-8DF0-B4BCC46C6575}"/>
                  </a:ext>
                </a:extLst>
              </p:cNvPr>
              <p:cNvSpPr/>
              <p:nvPr/>
            </p:nvSpPr>
            <p:spPr>
              <a:xfrm>
                <a:off x="7365398" y="1867121"/>
                <a:ext cx="532517" cy="453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b="0" i="0" dirty="0" smtClean="0">
                          <a:solidFill>
                            <a:schemeClr val="bg1"/>
                          </a:solidFill>
                        </a:rPr>
                        <m:t>b</m:t>
                      </m:r>
                      <m:r>
                        <m:rPr>
                          <m:sty m:val="p"/>
                        </m:rPr>
                        <a:rPr lang="en-US" sz="2400" b="0" i="1" baseline="-25000" dirty="0" smtClean="0">
                          <a:solidFill>
                            <a:schemeClr val="bg1"/>
                          </a:solidFill>
                          <a:latin typeface="Cambria Math" panose="02040503050406030204" pitchFamily="18" charset="0"/>
                        </a:rPr>
                        <m:t>N</m:t>
                      </m:r>
                    </m:oMath>
                  </m:oMathPara>
                </a14:m>
                <a:endParaRPr lang="ru-RU" sz="2400" baseline="-25000" dirty="0"/>
              </a:p>
            </p:txBody>
          </p:sp>
        </mc:Choice>
        <mc:Fallback xmlns="">
          <p:sp>
            <p:nvSpPr>
              <p:cNvPr id="28" name="Прямоугольник 27">
                <a:extLst>
                  <a:ext uri="{FF2B5EF4-FFF2-40B4-BE49-F238E27FC236}">
                    <a16:creationId xmlns:a16="http://schemas.microsoft.com/office/drawing/2014/main" id="{B54F6BB6-2724-4104-8DF0-B4BCC46C6575}"/>
                  </a:ext>
                </a:extLst>
              </p:cNvPr>
              <p:cNvSpPr>
                <a:spLocks noRot="1" noChangeAspect="1" noMove="1" noResize="1" noEditPoints="1" noAdjustHandles="1" noChangeArrowheads="1" noChangeShapeType="1" noTextEdit="1"/>
              </p:cNvSpPr>
              <p:nvPr/>
            </p:nvSpPr>
            <p:spPr>
              <a:xfrm>
                <a:off x="7365398" y="1867121"/>
                <a:ext cx="532517" cy="453137"/>
              </a:xfrm>
              <a:prstGeom prst="rect">
                <a:avLst/>
              </a:prstGeom>
              <a:blipFill>
                <a:blip r:embed="rId7"/>
                <a:stretch>
                  <a:fillRect b="-5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DA062879-2857-4B8E-977E-2530E8B16D73}"/>
                  </a:ext>
                </a:extLst>
              </p:cNvPr>
              <p:cNvSpPr/>
              <p:nvPr/>
            </p:nvSpPr>
            <p:spPr>
              <a:xfrm>
                <a:off x="2330220" y="1734102"/>
                <a:ext cx="3733714" cy="523220"/>
              </a:xfrm>
              <a:prstGeom prst="rect">
                <a:avLst/>
              </a:prstGeom>
            </p:spPr>
            <p:txBody>
              <a:bodyPr wrap="none">
                <a:spAutoFit/>
              </a:bodyPr>
              <a:lstStyle/>
              <a:p>
                <a14:m>
                  <m:oMath xmlns:m="http://schemas.openxmlformats.org/officeDocument/2006/math">
                    <m:r>
                      <a:rPr lang="en-US" sz="2800" i="1">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L</m:t>
                    </m:r>
                    <m:r>
                      <m:rPr>
                        <m:nor/>
                      </m:rPr>
                      <a:rPr lang="en-US" sz="2800" b="0" i="0" dirty="0" smtClean="0">
                        <a:solidFill>
                          <a:schemeClr val="bg1"/>
                        </a:solidFill>
                      </a:rPr>
                      <m:t>(</m:t>
                    </m:r>
                    <m:r>
                      <m:rPr>
                        <m:nor/>
                      </m:rPr>
                      <a:rPr lang="en-US" sz="2800" dirty="0">
                        <a:solidFill>
                          <a:schemeClr val="bg1"/>
                        </a:solidFill>
                      </a:rPr>
                      <m:t>w</m:t>
                    </m:r>
                    <m:r>
                      <m:rPr>
                        <m:nor/>
                      </m:rPr>
                      <a:rPr lang="en-US" sz="2800" b="0" i="1" baseline="-25000" dirty="0" smtClean="0">
                        <a:solidFill>
                          <a:schemeClr val="bg1"/>
                        </a:solidFill>
                      </a:rPr>
                      <m:t>0</m:t>
                    </m:r>
                    <m:r>
                      <m:rPr>
                        <m:nor/>
                      </m:rPr>
                      <a:rPr lang="en-US" sz="2800" b="0" dirty="0" smtClean="0">
                        <a:solidFill>
                          <a:schemeClr val="bg1"/>
                        </a:solidFill>
                      </a:rPr>
                      <m:t>,</m:t>
                    </m:r>
                  </m:oMath>
                </a14:m>
                <a:r>
                  <a:rPr lang="en-US" sz="2800" dirty="0">
                    <a:solidFill>
                      <a:schemeClr val="bg1"/>
                    </a:solidFill>
                  </a:rPr>
                  <a:t> </a:t>
                </a:r>
                <a14:m>
                  <m:oMath xmlns:m="http://schemas.openxmlformats.org/officeDocument/2006/math">
                    <m:r>
                      <m:rPr>
                        <m:nor/>
                      </m:rPr>
                      <a:rPr lang="en-US" sz="2800" b="0" i="0" dirty="0" smtClean="0">
                        <a:solidFill>
                          <a:schemeClr val="bg1"/>
                        </a:solidFill>
                      </a:rPr>
                      <m:t>b</m:t>
                    </m:r>
                    <m:r>
                      <m:rPr>
                        <m:nor/>
                      </m:rPr>
                      <a:rPr lang="en-US" sz="2800" i="1" baseline="-25000" dirty="0">
                        <a:solidFill>
                          <a:schemeClr val="bg1"/>
                        </a:solidFill>
                      </a:rPr>
                      <m:t>0</m:t>
                    </m:r>
                    <m:r>
                      <m:rPr>
                        <m:nor/>
                      </m:rPr>
                      <a:rPr lang="en-US" sz="2800" dirty="0">
                        <a:solidFill>
                          <a:schemeClr val="bg1"/>
                        </a:solidFill>
                      </a:rPr>
                      <m:t>,</m:t>
                    </m:r>
                  </m:oMath>
                </a14:m>
                <a:r>
                  <a:rPr lang="en-US" sz="2800" dirty="0">
                    <a:solidFill>
                      <a:schemeClr val="bg1"/>
                    </a:solidFill>
                  </a:rPr>
                  <a:t> </a:t>
                </a:r>
                <a14:m>
                  <m:oMath xmlns:m="http://schemas.openxmlformats.org/officeDocument/2006/math">
                    <m:r>
                      <m:rPr>
                        <m:nor/>
                      </m:rPr>
                      <a:rPr lang="en-US" sz="2800" dirty="0">
                        <a:solidFill>
                          <a:schemeClr val="bg1"/>
                        </a:solidFill>
                      </a:rPr>
                      <m:t>w</m:t>
                    </m:r>
                    <m:r>
                      <m:rPr>
                        <m:nor/>
                      </m:rPr>
                      <a:rPr lang="en-US" sz="2800" b="0" i="1" baseline="-25000" dirty="0" smtClean="0">
                        <a:solidFill>
                          <a:schemeClr val="bg1"/>
                        </a:solidFill>
                      </a:rPr>
                      <m:t>1</m:t>
                    </m:r>
                    <m:r>
                      <m:rPr>
                        <m:nor/>
                      </m:rPr>
                      <a:rPr lang="en-US" sz="2800" dirty="0">
                        <a:solidFill>
                          <a:schemeClr val="bg1"/>
                        </a:solidFill>
                      </a:rPr>
                      <m:t>,</m:t>
                    </m:r>
                  </m:oMath>
                </a14:m>
                <a:r>
                  <a:rPr lang="en-US" sz="2800" dirty="0">
                    <a:solidFill>
                      <a:schemeClr val="bg1"/>
                    </a:solidFill>
                  </a:rPr>
                  <a:t> </a:t>
                </a:r>
                <a14:m>
                  <m:oMath xmlns:m="http://schemas.openxmlformats.org/officeDocument/2006/math">
                    <m:r>
                      <m:rPr>
                        <m:nor/>
                      </m:rPr>
                      <a:rPr lang="en-US" sz="2800" b="0" i="0" dirty="0" smtClean="0">
                        <a:solidFill>
                          <a:schemeClr val="bg1"/>
                        </a:solidFill>
                      </a:rPr>
                      <m:t>b</m:t>
                    </m:r>
                    <m:r>
                      <m:rPr>
                        <m:nor/>
                      </m:rPr>
                      <a:rPr lang="en-US" sz="2800" b="0" i="1" baseline="-25000" dirty="0" smtClean="0">
                        <a:solidFill>
                          <a:schemeClr val="bg1"/>
                        </a:solidFill>
                      </a:rPr>
                      <m:t>1</m:t>
                    </m:r>
                    <m:r>
                      <m:rPr>
                        <m:nor/>
                      </m:rPr>
                      <a:rPr lang="en-US" sz="2800" dirty="0">
                        <a:solidFill>
                          <a:schemeClr val="bg1"/>
                        </a:solidFill>
                      </a:rPr>
                      <m:t>,</m:t>
                    </m:r>
                  </m:oMath>
                </a14:m>
                <a:r>
                  <a:rPr lang="en-US" sz="2800" dirty="0">
                    <a:solidFill>
                      <a:schemeClr val="bg1"/>
                    </a:solidFill>
                  </a:rPr>
                  <a:t> </a:t>
                </a:r>
                <a14:m>
                  <m:oMath xmlns:m="http://schemas.openxmlformats.org/officeDocument/2006/math">
                    <m:r>
                      <m:rPr>
                        <m:nor/>
                      </m:rPr>
                      <a:rPr lang="en-US" sz="2800" dirty="0">
                        <a:solidFill>
                          <a:schemeClr val="bg1"/>
                        </a:solidFill>
                      </a:rPr>
                      <m:t>w</m:t>
                    </m:r>
                    <m:r>
                      <m:rPr>
                        <m:nor/>
                      </m:rPr>
                      <a:rPr lang="en-US" sz="2800" b="0" i="1" baseline="-25000" dirty="0" smtClean="0">
                        <a:solidFill>
                          <a:schemeClr val="bg1"/>
                        </a:solidFill>
                      </a:rPr>
                      <m:t>2</m:t>
                    </m:r>
                    <m:r>
                      <m:rPr>
                        <m:nor/>
                      </m:rPr>
                      <a:rPr lang="en-US" sz="2800" dirty="0">
                        <a:solidFill>
                          <a:schemeClr val="bg1"/>
                        </a:solidFill>
                      </a:rPr>
                      <m:t>,</m:t>
                    </m:r>
                  </m:oMath>
                </a14:m>
                <a:r>
                  <a:rPr lang="en-US" sz="2800" dirty="0">
                    <a:solidFill>
                      <a:schemeClr val="bg1"/>
                    </a:solidFill>
                  </a:rPr>
                  <a:t> </a:t>
                </a:r>
                <a14:m>
                  <m:oMath xmlns:m="http://schemas.openxmlformats.org/officeDocument/2006/math">
                    <m:r>
                      <m:rPr>
                        <m:nor/>
                      </m:rPr>
                      <a:rPr lang="en-US" sz="2800" b="0" i="0" dirty="0" smtClean="0">
                        <a:solidFill>
                          <a:schemeClr val="bg1"/>
                        </a:solidFill>
                      </a:rPr>
                      <m:t>b</m:t>
                    </m:r>
                    <m:r>
                      <m:rPr>
                        <m:nor/>
                      </m:rPr>
                      <a:rPr lang="en-US" sz="2800" b="0" i="1" baseline="-25000" dirty="0" smtClean="0">
                        <a:solidFill>
                          <a:schemeClr val="bg1"/>
                        </a:solidFill>
                      </a:rPr>
                      <m:t>2</m:t>
                    </m:r>
                    <m:r>
                      <m:rPr>
                        <m:nor/>
                      </m:rPr>
                      <a:rPr lang="en-US" sz="2800" b="0" i="0" dirty="0" smtClean="0">
                        <a:solidFill>
                          <a:schemeClr val="bg1"/>
                        </a:solidFill>
                      </a:rPr>
                      <m:t>)</m:t>
                    </m:r>
                  </m:oMath>
                </a14:m>
                <a:endParaRPr lang="ru-RU" sz="2800" dirty="0"/>
              </a:p>
            </p:txBody>
          </p:sp>
        </mc:Choice>
        <mc:Fallback xmlns="">
          <p:sp>
            <p:nvSpPr>
              <p:cNvPr id="29" name="Прямоугольник 28">
                <a:extLst>
                  <a:ext uri="{FF2B5EF4-FFF2-40B4-BE49-F238E27FC236}">
                    <a16:creationId xmlns:a16="http://schemas.microsoft.com/office/drawing/2014/main" id="{DA062879-2857-4B8E-977E-2530E8B16D73}"/>
                  </a:ext>
                </a:extLst>
              </p:cNvPr>
              <p:cNvSpPr>
                <a:spLocks noRot="1" noChangeAspect="1" noMove="1" noResize="1" noEditPoints="1" noAdjustHandles="1" noChangeArrowheads="1" noChangeShapeType="1" noTextEdit="1"/>
              </p:cNvSpPr>
              <p:nvPr/>
            </p:nvSpPr>
            <p:spPr>
              <a:xfrm>
                <a:off x="2330220" y="1734102"/>
                <a:ext cx="3733714" cy="523220"/>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967C73B4-DD3E-4EDC-A774-BCE132D2C0A9}"/>
                  </a:ext>
                </a:extLst>
              </p:cNvPr>
              <p:cNvSpPr/>
              <p:nvPr/>
            </p:nvSpPr>
            <p:spPr>
              <a:xfrm>
                <a:off x="9253537" y="1129916"/>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bg1"/>
                          </a:solidFill>
                          <a:latin typeface="Cambria Math" panose="02040503050406030204" pitchFamily="18" charset="0"/>
                        </a:rPr>
                        <m:t>𝑦</m:t>
                      </m:r>
                    </m:oMath>
                  </m:oMathPara>
                </a14:m>
                <a:endParaRPr lang="ru-RU" sz="2400" dirty="0"/>
              </a:p>
            </p:txBody>
          </p:sp>
        </mc:Choice>
        <mc:Fallback xmlns="">
          <p:sp>
            <p:nvSpPr>
              <p:cNvPr id="30" name="Прямоугольник 29">
                <a:extLst>
                  <a:ext uri="{FF2B5EF4-FFF2-40B4-BE49-F238E27FC236}">
                    <a16:creationId xmlns:a16="http://schemas.microsoft.com/office/drawing/2014/main" id="{967C73B4-DD3E-4EDC-A774-BCE132D2C0A9}"/>
                  </a:ext>
                </a:extLst>
              </p:cNvPr>
              <p:cNvSpPr>
                <a:spLocks noRot="1" noChangeAspect="1" noMove="1" noResize="1" noEditPoints="1" noAdjustHandles="1" noChangeArrowheads="1" noChangeShapeType="1" noTextEdit="1"/>
              </p:cNvSpPr>
              <p:nvPr/>
            </p:nvSpPr>
            <p:spPr>
              <a:xfrm>
                <a:off x="9253537" y="1129916"/>
                <a:ext cx="430374" cy="461665"/>
              </a:xfrm>
              <a:prstGeom prst="rect">
                <a:avLst/>
              </a:prstGeom>
              <a:blipFill>
                <a:blip r:embed="rId9"/>
                <a:stretch>
                  <a:fillRect b="-1052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Прямоугольник 40">
                <a:extLst>
                  <a:ext uri="{FF2B5EF4-FFF2-40B4-BE49-F238E27FC236}">
                    <a16:creationId xmlns:a16="http://schemas.microsoft.com/office/drawing/2014/main" id="{C45BA5C2-7E58-4C81-AF0D-D7D91E9D2E59}"/>
                  </a:ext>
                </a:extLst>
              </p:cNvPr>
              <p:cNvSpPr/>
              <p:nvPr/>
            </p:nvSpPr>
            <p:spPr>
              <a:xfrm>
                <a:off x="1996126" y="2333854"/>
                <a:ext cx="3949278" cy="6499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800" b="0" i="0" dirty="0" smtClean="0">
                          <a:solidFill>
                            <a:schemeClr val="bg1"/>
                          </a:solidFill>
                        </a:rPr>
                        <m:t>O</m:t>
                      </m:r>
                      <m:r>
                        <m:rPr>
                          <m:nor/>
                        </m:rPr>
                        <a:rPr lang="ru-RU" sz="2800" b="0" i="0" dirty="0" smtClean="0">
                          <a:solidFill>
                            <a:schemeClr val="bg1"/>
                          </a:solidFill>
                        </a:rPr>
                        <m:t>шибка</m:t>
                      </m:r>
                      <m:r>
                        <a:rPr lang="en-US" sz="2800" b="0" i="1" dirty="0" smtClean="0">
                          <a:solidFill>
                            <a:schemeClr val="bg1"/>
                          </a:solidFill>
                          <a:latin typeface="Cambria Math" panose="02040503050406030204" pitchFamily="18" charset="0"/>
                        </a:rPr>
                        <m:t>→</m:t>
                      </m:r>
                      <m:r>
                        <m:rPr>
                          <m:nor/>
                        </m:rPr>
                        <a:rPr lang="en-US" sz="2800" b="0" i="0" dirty="0" smtClean="0">
                          <a:solidFill>
                            <a:schemeClr val="bg1"/>
                          </a:solidFill>
                          <a:latin typeface="Cambria Math" panose="02040503050406030204" pitchFamily="18" charset="0"/>
                        </a:rPr>
                        <m:t>L</m:t>
                      </m:r>
                      <m:r>
                        <m:rPr>
                          <m:nor/>
                        </m:rPr>
                        <a:rPr lang="en-US" sz="2800" b="0" i="0" baseline="-25000" dirty="0" smtClean="0">
                          <a:solidFill>
                            <a:schemeClr val="bg1"/>
                          </a:solidFill>
                        </a:rPr>
                        <m:t>0</m:t>
                      </m:r>
                      <m:r>
                        <m:rPr>
                          <m:nor/>
                        </m:rPr>
                        <a:rPr lang="en-US" sz="2800" b="0" i="0" dirty="0" smtClean="0">
                          <a:solidFill>
                            <a:schemeClr val="bg1"/>
                          </a:solidFill>
                        </a:rPr>
                        <m:t>=(</m:t>
                      </m:r>
                      <m:sSubSup>
                        <m:sSubSupPr>
                          <m:ctrlPr>
                            <a:rPr lang="en-US" sz="2800" i="1" dirty="0">
                              <a:solidFill>
                                <a:schemeClr val="bg1"/>
                              </a:solidFill>
                              <a:latin typeface="Cambria Math" panose="02040503050406030204" pitchFamily="18" charset="0"/>
                            </a:rPr>
                          </m:ctrlPr>
                        </m:sSubSupPr>
                        <m:e>
                          <m:r>
                            <a:rPr lang="en-US" sz="2800" b="0" i="1" dirty="0" smtClean="0">
                              <a:solidFill>
                                <a:schemeClr val="bg1"/>
                              </a:solidFill>
                              <a:latin typeface="Cambria Math" panose="02040503050406030204" pitchFamily="18" charset="0"/>
                            </a:rPr>
                            <m:t>𝑥</m:t>
                          </m:r>
                        </m:e>
                        <m:sub/>
                        <m:sup>
                          <m:r>
                            <a:rPr lang="en-US" sz="2800" i="1" dirty="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𝑁</m:t>
                          </m:r>
                          <m:r>
                            <a:rPr lang="en-US" sz="2800" i="1" dirty="0">
                              <a:solidFill>
                                <a:schemeClr val="bg1"/>
                              </a:solidFill>
                              <a:latin typeface="Cambria Math" panose="02040503050406030204" pitchFamily="18" charset="0"/>
                            </a:rPr>
                            <m:t>)</m:t>
                          </m:r>
                        </m:sup>
                      </m:sSubSup>
                      <m:r>
                        <m:rPr>
                          <m:nor/>
                        </m:rPr>
                        <a:rPr lang="en-US" sz="2800" b="0" i="0" dirty="0" smtClean="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𝑦</m:t>
                      </m:r>
                      <m:r>
                        <m:rPr>
                          <m:nor/>
                        </m:rPr>
                        <a:rPr lang="en-US" sz="2800" b="0" i="0" dirty="0" smtClean="0">
                          <a:solidFill>
                            <a:schemeClr val="bg1"/>
                          </a:solidFill>
                        </a:rPr>
                        <m:t>)</m:t>
                      </m:r>
                      <m:r>
                        <m:rPr>
                          <m:nor/>
                        </m:rPr>
                        <a:rPr lang="en-US" sz="2800" b="0" i="0" baseline="30000" dirty="0" smtClean="0">
                          <a:solidFill>
                            <a:schemeClr val="bg1"/>
                          </a:solidFill>
                        </a:rPr>
                        <m:t>2</m:t>
                      </m:r>
                    </m:oMath>
                  </m:oMathPara>
                </a14:m>
                <a:endParaRPr lang="ru-RU" sz="2800" baseline="30000" dirty="0"/>
              </a:p>
            </p:txBody>
          </p:sp>
        </mc:Choice>
        <mc:Fallback xmlns="">
          <p:sp>
            <p:nvSpPr>
              <p:cNvPr id="41" name="Прямоугольник 40">
                <a:extLst>
                  <a:ext uri="{FF2B5EF4-FFF2-40B4-BE49-F238E27FC236}">
                    <a16:creationId xmlns:a16="http://schemas.microsoft.com/office/drawing/2014/main" id="{C45BA5C2-7E58-4C81-AF0D-D7D91E9D2E59}"/>
                  </a:ext>
                </a:extLst>
              </p:cNvPr>
              <p:cNvSpPr>
                <a:spLocks noRot="1" noChangeAspect="1" noMove="1" noResize="1" noEditPoints="1" noAdjustHandles="1" noChangeArrowheads="1" noChangeShapeType="1" noTextEdit="1"/>
              </p:cNvSpPr>
              <p:nvPr/>
            </p:nvSpPr>
            <p:spPr>
              <a:xfrm>
                <a:off x="1996126" y="2333854"/>
                <a:ext cx="3949278" cy="649986"/>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Прямоугольник 41">
                <a:extLst>
                  <a:ext uri="{FF2B5EF4-FFF2-40B4-BE49-F238E27FC236}">
                    <a16:creationId xmlns:a16="http://schemas.microsoft.com/office/drawing/2014/main" id="{5CBDDD1A-8C2C-413D-9B71-5BCFB1DC3D24}"/>
                  </a:ext>
                </a:extLst>
              </p:cNvPr>
              <p:cNvSpPr/>
              <p:nvPr/>
            </p:nvSpPr>
            <p:spPr>
              <a:xfrm>
                <a:off x="983432" y="2852936"/>
                <a:ext cx="7628339" cy="649986"/>
              </a:xfrm>
              <a:prstGeom prst="rect">
                <a:avLst/>
              </a:prstGeom>
            </p:spPr>
            <p:txBody>
              <a:bodyPr wrap="square">
                <a:spAutoFit/>
              </a:bodyPr>
              <a:lstStyle/>
              <a:p>
                <a14:m>
                  <m:oMath xmlns:m="http://schemas.openxmlformats.org/officeDocument/2006/math">
                    <m:sSubSup>
                      <m:sSubSupPr>
                        <m:ctrlPr>
                          <a:rPr lang="en-US" sz="2800" i="1" dirty="0" smtClean="0">
                            <a:solidFill>
                              <a:schemeClr val="bg1"/>
                            </a:solidFill>
                            <a:latin typeface="Cambria Math" panose="02040503050406030204" pitchFamily="18" charset="0"/>
                            <a:ea typeface="Cambria Math" panose="02040503050406030204" pitchFamily="18" charset="0"/>
                          </a:rPr>
                        </m:ctrlPr>
                      </m:sSubSupPr>
                      <m:e>
                        <m:r>
                          <a:rPr lang="en-US" sz="2800" b="0" i="1" dirty="0" smtClean="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b="0" i="1" dirty="0" smtClean="0">
                        <a:solidFill>
                          <a:schemeClr val="bg1"/>
                        </a:solidFill>
                        <a:latin typeface="Cambria Math" panose="02040503050406030204" pitchFamily="18" charset="0"/>
                        <a:ea typeface="Cambria Math" panose="02040503050406030204" pitchFamily="18" charset="0"/>
                      </a:rPr>
                      <m:t>σ</m:t>
                    </m:r>
                    <m:r>
                      <a:rPr lang="en-US" sz="2800" b="0" i="1"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w</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oMath>
                </a14:m>
                <a:r>
                  <a:rPr lang="en-US" sz="28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−1)</m:t>
                        </m:r>
                      </m:sup>
                    </m:sSubSup>
                    <m:r>
                      <a:rPr lang="en-US" sz="2800" b="0" i="0"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b</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i="1" dirty="0">
                        <a:solidFill>
                          <a:schemeClr val="bg1"/>
                        </a:solidFill>
                        <a:latin typeface="Cambria Math" panose="02040503050406030204" pitchFamily="18" charset="0"/>
                        <a:ea typeface="Cambria Math" panose="02040503050406030204" pitchFamily="18" charset="0"/>
                      </a:rPr>
                      <m:t>σ</m:t>
                    </m:r>
                    <m:r>
                      <a:rPr lang="en-US" sz="2800" i="1" dirty="0">
                        <a:solidFill>
                          <a:schemeClr val="bg1"/>
                        </a:solidFill>
                        <a:latin typeface="Cambria Math" panose="02040503050406030204" pitchFamily="18" charset="0"/>
                        <a:ea typeface="Cambria Math" panose="02040503050406030204" pitchFamily="18" charset="0"/>
                      </a:rPr>
                      <m:t>(</m:t>
                    </m:r>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b="0" i="1" dirty="0" smtClean="0">
                            <a:solidFill>
                              <a:schemeClr val="bg1"/>
                            </a:solidFill>
                            <a:latin typeface="Cambria Math" panose="02040503050406030204" pitchFamily="18" charset="0"/>
                            <a:ea typeface="Cambria Math" panose="02040503050406030204" pitchFamily="18" charset="0"/>
                          </a:rPr>
                          <m:t>𝑧</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b="0" i="1" dirty="0" smtClean="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i="1" dirty="0">
                        <a:solidFill>
                          <a:schemeClr val="bg1"/>
                        </a:solidFill>
                        <a:latin typeface="Cambria Math" panose="02040503050406030204" pitchFamily="18" charset="0"/>
                        <a:ea typeface="Cambria Math" panose="02040503050406030204" pitchFamily="18" charset="0"/>
                      </a:rPr>
                      <m:t>)</m:t>
                    </m:r>
                  </m:oMath>
                </a14:m>
                <a:endParaRPr lang="ru-RU" sz="2800" dirty="0">
                  <a:latin typeface="Cambria Math" panose="02040503050406030204" pitchFamily="18" charset="0"/>
                  <a:ea typeface="Cambria Math" panose="02040503050406030204" pitchFamily="18" charset="0"/>
                </a:endParaRPr>
              </a:p>
            </p:txBody>
          </p:sp>
        </mc:Choice>
        <mc:Fallback xmlns="">
          <p:sp>
            <p:nvSpPr>
              <p:cNvPr id="42" name="Прямоугольник 41">
                <a:extLst>
                  <a:ext uri="{FF2B5EF4-FFF2-40B4-BE49-F238E27FC236}">
                    <a16:creationId xmlns:a16="http://schemas.microsoft.com/office/drawing/2014/main" id="{5CBDDD1A-8C2C-413D-9B71-5BCFB1DC3D24}"/>
                  </a:ext>
                </a:extLst>
              </p:cNvPr>
              <p:cNvSpPr>
                <a:spLocks noRot="1" noChangeAspect="1" noMove="1" noResize="1" noEditPoints="1" noAdjustHandles="1" noChangeArrowheads="1" noChangeShapeType="1" noTextEdit="1"/>
              </p:cNvSpPr>
              <p:nvPr/>
            </p:nvSpPr>
            <p:spPr>
              <a:xfrm>
                <a:off x="983432" y="2852936"/>
                <a:ext cx="7628339" cy="649986"/>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Прямоугольник 42">
                <a:extLst>
                  <a:ext uri="{FF2B5EF4-FFF2-40B4-BE49-F238E27FC236}">
                    <a16:creationId xmlns:a16="http://schemas.microsoft.com/office/drawing/2014/main" id="{0BD85964-68C9-4732-8BA9-C3C95215803A}"/>
                  </a:ext>
                </a:extLst>
              </p:cNvPr>
              <p:cNvSpPr/>
              <p:nvPr/>
            </p:nvSpPr>
            <p:spPr>
              <a:xfrm>
                <a:off x="972197" y="3404473"/>
                <a:ext cx="3560590" cy="649986"/>
              </a:xfrm>
              <a:prstGeom prst="rect">
                <a:avLst/>
              </a:prstGeom>
            </p:spPr>
            <p:txBody>
              <a:bodyPr wrap="none">
                <a:spAutoFit/>
              </a:bodyPr>
              <a:lstStyle/>
              <a:p>
                <a14:m>
                  <m:oMath xmlns:m="http://schemas.openxmlformats.org/officeDocument/2006/math">
                    <m:sSubSup>
                      <m:sSubSupPr>
                        <m:ctrlPr>
                          <a:rPr lang="en-US" sz="2800" i="1" dirty="0" smtClean="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𝑧</m:t>
                        </m:r>
                      </m:e>
                      <m:sub/>
                      <m:sup>
                        <m:d>
                          <m:dPr>
                            <m:ctrlPr>
                              <a:rPr lang="en-US" sz="2800" i="1" dirty="0">
                                <a:solidFill>
                                  <a:schemeClr val="bg1"/>
                                </a:solidFill>
                                <a:latin typeface="Cambria Math" panose="02040503050406030204" pitchFamily="18" charset="0"/>
                                <a:ea typeface="Cambria Math" panose="02040503050406030204" pitchFamily="18" charset="0"/>
                              </a:rPr>
                            </m:ctrlPr>
                          </m:dPr>
                          <m:e>
                            <m:r>
                              <a:rPr lang="en-US" sz="2800" i="1" dirty="0">
                                <a:solidFill>
                                  <a:schemeClr val="bg1"/>
                                </a:solidFill>
                                <a:latin typeface="Cambria Math" panose="02040503050406030204" pitchFamily="18" charset="0"/>
                                <a:ea typeface="Cambria Math" panose="02040503050406030204" pitchFamily="18" charset="0"/>
                              </a:rPr>
                              <m:t>𝑁</m:t>
                            </m:r>
                          </m:e>
                        </m:d>
                      </m:sup>
                    </m:sSubSup>
                    <m:r>
                      <a:rPr lang="en-US" sz="2800" b="0" i="1" dirty="0" smtClean="0">
                        <a:solidFill>
                          <a:schemeClr val="bg1"/>
                        </a:solidFill>
                        <a:latin typeface="Cambria Math" panose="02040503050406030204" pitchFamily="18" charset="0"/>
                        <a:ea typeface="Cambria Math" panose="02040503050406030204" pitchFamily="18" charset="0"/>
                      </a:rPr>
                      <m:t>=</m:t>
                    </m:r>
                  </m:oMath>
                </a14:m>
                <a:r>
                  <a:rPr lang="en-US" sz="2800" dirty="0">
                    <a:solidFill>
                      <a:schemeClr val="bg1"/>
                    </a:solidFill>
                    <a:ea typeface="Cambria Math" panose="02040503050406030204" pitchFamily="18" charset="0"/>
                  </a:rPr>
                  <a:t> </a:t>
                </a:r>
                <a14:m>
                  <m:oMath xmlns:m="http://schemas.openxmlformats.org/officeDocument/2006/math">
                    <m:r>
                      <m:rPr>
                        <m:nor/>
                      </m:rPr>
                      <a:rPr lang="en-US" sz="2800" dirty="0">
                        <a:solidFill>
                          <a:schemeClr val="bg1"/>
                        </a:solidFill>
                        <a:latin typeface="Cambria Math" panose="02040503050406030204" pitchFamily="18" charset="0"/>
                        <a:ea typeface="Cambria Math" panose="02040503050406030204" pitchFamily="18" charset="0"/>
                      </a:rPr>
                      <m:t>w</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oMath>
                </a14:m>
                <a:r>
                  <a:rPr lang="en-US" sz="28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i="1" dirty="0" smtClean="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−1)</m:t>
                        </m:r>
                      </m:sup>
                    </m:sSubSup>
                    <m:r>
                      <a:rPr lang="en-US" sz="2800" dirty="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b</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oMath>
                </a14:m>
                <a:endParaRPr lang="ru-RU" sz="2800" dirty="0"/>
              </a:p>
            </p:txBody>
          </p:sp>
        </mc:Choice>
        <mc:Fallback xmlns="">
          <p:sp>
            <p:nvSpPr>
              <p:cNvPr id="43" name="Прямоугольник 42">
                <a:extLst>
                  <a:ext uri="{FF2B5EF4-FFF2-40B4-BE49-F238E27FC236}">
                    <a16:creationId xmlns:a16="http://schemas.microsoft.com/office/drawing/2014/main" id="{0BD85964-68C9-4732-8BA9-C3C95215803A}"/>
                  </a:ext>
                </a:extLst>
              </p:cNvPr>
              <p:cNvSpPr>
                <a:spLocks noRot="1" noChangeAspect="1" noMove="1" noResize="1" noEditPoints="1" noAdjustHandles="1" noChangeArrowheads="1" noChangeShapeType="1" noTextEdit="1"/>
              </p:cNvSpPr>
              <p:nvPr/>
            </p:nvSpPr>
            <p:spPr>
              <a:xfrm>
                <a:off x="972197" y="3404473"/>
                <a:ext cx="3560590" cy="64998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Прямоугольник 43">
                <a:extLst>
                  <a:ext uri="{FF2B5EF4-FFF2-40B4-BE49-F238E27FC236}">
                    <a16:creationId xmlns:a16="http://schemas.microsoft.com/office/drawing/2014/main" id="{E8973B39-1C56-4BDD-9BB4-452A3BC0EC48}"/>
                  </a:ext>
                </a:extLst>
              </p:cNvPr>
              <p:cNvSpPr/>
              <p:nvPr/>
            </p:nvSpPr>
            <p:spPr>
              <a:xfrm>
                <a:off x="9696066" y="5078631"/>
                <a:ext cx="641073" cy="4472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oMath>
                  </m:oMathPara>
                </a14:m>
                <a:endParaRPr lang="ru-RU" dirty="0"/>
              </a:p>
            </p:txBody>
          </p:sp>
        </mc:Choice>
        <mc:Fallback xmlns="">
          <p:sp>
            <p:nvSpPr>
              <p:cNvPr id="44" name="Прямоугольник 43">
                <a:extLst>
                  <a:ext uri="{FF2B5EF4-FFF2-40B4-BE49-F238E27FC236}">
                    <a16:creationId xmlns:a16="http://schemas.microsoft.com/office/drawing/2014/main" id="{E8973B39-1C56-4BDD-9BB4-452A3BC0EC48}"/>
                  </a:ext>
                </a:extLst>
              </p:cNvPr>
              <p:cNvSpPr>
                <a:spLocks noRot="1" noChangeAspect="1" noMove="1" noResize="1" noEditPoints="1" noAdjustHandles="1" noChangeArrowheads="1" noChangeShapeType="1" noTextEdit="1"/>
              </p:cNvSpPr>
              <p:nvPr/>
            </p:nvSpPr>
            <p:spPr>
              <a:xfrm>
                <a:off x="9696066" y="5078631"/>
                <a:ext cx="641073" cy="447238"/>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Прямоугольник 44">
                <a:extLst>
                  <a:ext uri="{FF2B5EF4-FFF2-40B4-BE49-F238E27FC236}">
                    <a16:creationId xmlns:a16="http://schemas.microsoft.com/office/drawing/2014/main" id="{1FD10595-0D40-49BF-9EF7-BECADDC38B56}"/>
                  </a:ext>
                </a:extLst>
              </p:cNvPr>
              <p:cNvSpPr/>
              <p:nvPr/>
            </p:nvSpPr>
            <p:spPr>
              <a:xfrm>
                <a:off x="8884404" y="4345819"/>
                <a:ext cx="5212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oMath>
                  </m:oMathPara>
                </a14:m>
                <a:endParaRPr lang="ru-RU" dirty="0"/>
              </a:p>
            </p:txBody>
          </p:sp>
        </mc:Choice>
        <mc:Fallback xmlns="">
          <p:sp>
            <p:nvSpPr>
              <p:cNvPr id="45" name="Прямоугольник 44">
                <a:extLst>
                  <a:ext uri="{FF2B5EF4-FFF2-40B4-BE49-F238E27FC236}">
                    <a16:creationId xmlns:a16="http://schemas.microsoft.com/office/drawing/2014/main" id="{1FD10595-0D40-49BF-9EF7-BECADDC38B56}"/>
                  </a:ext>
                </a:extLst>
              </p:cNvPr>
              <p:cNvSpPr>
                <a:spLocks noRot="1" noChangeAspect="1" noMove="1" noResize="1" noEditPoints="1" noAdjustHandles="1" noChangeArrowheads="1" noChangeShapeType="1" noTextEdit="1"/>
              </p:cNvSpPr>
              <p:nvPr/>
            </p:nvSpPr>
            <p:spPr>
              <a:xfrm>
                <a:off x="8884404" y="4345819"/>
                <a:ext cx="521297" cy="369332"/>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Прямоугольник 45">
                <a:extLst>
                  <a:ext uri="{FF2B5EF4-FFF2-40B4-BE49-F238E27FC236}">
                    <a16:creationId xmlns:a16="http://schemas.microsoft.com/office/drawing/2014/main" id="{09770555-1BB5-4F67-84E9-9EA1496C6F30}"/>
                  </a:ext>
                </a:extLst>
              </p:cNvPr>
              <p:cNvSpPr/>
              <p:nvPr/>
            </p:nvSpPr>
            <p:spPr>
              <a:xfrm>
                <a:off x="9576753" y="4319450"/>
                <a:ext cx="874407"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oMath>
                  </m:oMathPara>
                </a14:m>
                <a:endParaRPr lang="ru-RU" dirty="0"/>
              </a:p>
            </p:txBody>
          </p:sp>
        </mc:Choice>
        <mc:Fallback xmlns="">
          <p:sp>
            <p:nvSpPr>
              <p:cNvPr id="46" name="Прямоугольник 45">
                <a:extLst>
                  <a:ext uri="{FF2B5EF4-FFF2-40B4-BE49-F238E27FC236}">
                    <a16:creationId xmlns:a16="http://schemas.microsoft.com/office/drawing/2014/main" id="{09770555-1BB5-4F67-84E9-9EA1496C6F30}"/>
                  </a:ext>
                </a:extLst>
              </p:cNvPr>
              <p:cNvSpPr>
                <a:spLocks noRot="1" noChangeAspect="1" noMove="1" noResize="1" noEditPoints="1" noAdjustHandles="1" noChangeArrowheads="1" noChangeShapeType="1" noTextEdit="1"/>
              </p:cNvSpPr>
              <p:nvPr/>
            </p:nvSpPr>
            <p:spPr>
              <a:xfrm>
                <a:off x="9576753" y="4319450"/>
                <a:ext cx="874407" cy="450764"/>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7" name="Прямоугольник 46">
                <a:extLst>
                  <a:ext uri="{FF2B5EF4-FFF2-40B4-BE49-F238E27FC236}">
                    <a16:creationId xmlns:a16="http://schemas.microsoft.com/office/drawing/2014/main" id="{84A702B1-F84A-4960-816C-86B85A4858A5}"/>
                  </a:ext>
                </a:extLst>
              </p:cNvPr>
              <p:cNvSpPr/>
              <p:nvPr/>
            </p:nvSpPr>
            <p:spPr>
              <a:xfrm>
                <a:off x="10648661" y="4314589"/>
                <a:ext cx="4683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latin typeface="Cambria Math" panose="02040503050406030204" pitchFamily="18" charset="0"/>
                          <a:ea typeface="Cambria Math" panose="02040503050406030204" pitchFamily="18" charset="0"/>
                        </a:rPr>
                        <m:t>b</m:t>
                      </m:r>
                      <m:r>
                        <m:rPr>
                          <m:sty m:val="p"/>
                        </m:rPr>
                        <a:rPr lang="en-US" i="1" baseline="-25000" dirty="0">
                          <a:solidFill>
                            <a:schemeClr val="bg1"/>
                          </a:solidFill>
                          <a:latin typeface="Cambria Math" panose="02040503050406030204" pitchFamily="18" charset="0"/>
                          <a:ea typeface="Cambria Math" panose="02040503050406030204" pitchFamily="18" charset="0"/>
                        </a:rPr>
                        <m:t>N</m:t>
                      </m:r>
                    </m:oMath>
                  </m:oMathPara>
                </a14:m>
                <a:endParaRPr lang="ru-RU" dirty="0"/>
              </a:p>
            </p:txBody>
          </p:sp>
        </mc:Choice>
        <mc:Fallback xmlns="">
          <p:sp>
            <p:nvSpPr>
              <p:cNvPr id="47" name="Прямоугольник 46">
                <a:extLst>
                  <a:ext uri="{FF2B5EF4-FFF2-40B4-BE49-F238E27FC236}">
                    <a16:creationId xmlns:a16="http://schemas.microsoft.com/office/drawing/2014/main" id="{84A702B1-F84A-4960-816C-86B85A4858A5}"/>
                  </a:ext>
                </a:extLst>
              </p:cNvPr>
              <p:cNvSpPr>
                <a:spLocks noRot="1" noChangeAspect="1" noMove="1" noResize="1" noEditPoints="1" noAdjustHandles="1" noChangeArrowheads="1" noChangeShapeType="1" noTextEdit="1"/>
              </p:cNvSpPr>
              <p:nvPr/>
            </p:nvSpPr>
            <p:spPr>
              <a:xfrm>
                <a:off x="10648661" y="4314589"/>
                <a:ext cx="468398" cy="369332"/>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Прямоугольник 47">
                <a:extLst>
                  <a:ext uri="{FF2B5EF4-FFF2-40B4-BE49-F238E27FC236}">
                    <a16:creationId xmlns:a16="http://schemas.microsoft.com/office/drawing/2014/main" id="{28591016-0497-4DA6-9DFD-853E43CB2FA8}"/>
                  </a:ext>
                </a:extLst>
              </p:cNvPr>
              <p:cNvSpPr/>
              <p:nvPr/>
            </p:nvSpPr>
            <p:spPr>
              <a:xfrm>
                <a:off x="9789264" y="6474730"/>
                <a:ext cx="4395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a:solidFill>
                            <a:schemeClr val="bg1"/>
                          </a:solidFill>
                          <a:latin typeface="Cambria Math" panose="02040503050406030204" pitchFamily="18" charset="0"/>
                        </a:rPr>
                        <m:t>L</m:t>
                      </m:r>
                      <m:r>
                        <m:rPr>
                          <m:nor/>
                        </m:rPr>
                        <a:rPr lang="en-US" baseline="-25000" dirty="0">
                          <a:solidFill>
                            <a:schemeClr val="bg1"/>
                          </a:solidFill>
                        </a:rPr>
                        <m:t>0</m:t>
                      </m:r>
                    </m:oMath>
                  </m:oMathPara>
                </a14:m>
                <a:endParaRPr lang="ru-RU" dirty="0"/>
              </a:p>
            </p:txBody>
          </p:sp>
        </mc:Choice>
        <mc:Fallback xmlns="">
          <p:sp>
            <p:nvSpPr>
              <p:cNvPr id="48" name="Прямоугольник 47">
                <a:extLst>
                  <a:ext uri="{FF2B5EF4-FFF2-40B4-BE49-F238E27FC236}">
                    <a16:creationId xmlns:a16="http://schemas.microsoft.com/office/drawing/2014/main" id="{28591016-0497-4DA6-9DFD-853E43CB2FA8}"/>
                  </a:ext>
                </a:extLst>
              </p:cNvPr>
              <p:cNvSpPr>
                <a:spLocks noRot="1" noChangeAspect="1" noMove="1" noResize="1" noEditPoints="1" noAdjustHandles="1" noChangeArrowheads="1" noChangeShapeType="1" noTextEdit="1"/>
              </p:cNvSpPr>
              <p:nvPr/>
            </p:nvSpPr>
            <p:spPr>
              <a:xfrm>
                <a:off x="9789264" y="6474730"/>
                <a:ext cx="439544" cy="369332"/>
              </a:xfrm>
              <a:prstGeom prst="rect">
                <a:avLst/>
              </a:prstGeom>
              <a:blipFill>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9" name="Прямоугольник 48">
                <a:extLst>
                  <a:ext uri="{FF2B5EF4-FFF2-40B4-BE49-F238E27FC236}">
                    <a16:creationId xmlns:a16="http://schemas.microsoft.com/office/drawing/2014/main" id="{2AC6D999-92CB-4546-91A8-85E8C0469A3F}"/>
                  </a:ext>
                </a:extLst>
              </p:cNvPr>
              <p:cNvSpPr/>
              <p:nvPr/>
            </p:nvSpPr>
            <p:spPr>
              <a:xfrm>
                <a:off x="9315751" y="5691940"/>
                <a:ext cx="4303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bg1"/>
                          </a:solidFill>
                          <a:latin typeface="Cambria Math" panose="02040503050406030204" pitchFamily="18" charset="0"/>
                        </a:rPr>
                        <m:t>𝑦</m:t>
                      </m:r>
                    </m:oMath>
                  </m:oMathPara>
                </a14:m>
                <a:endParaRPr lang="ru-RU" sz="2400" dirty="0"/>
              </a:p>
            </p:txBody>
          </p:sp>
        </mc:Choice>
        <mc:Fallback xmlns="">
          <p:sp>
            <p:nvSpPr>
              <p:cNvPr id="49" name="Прямоугольник 48">
                <a:extLst>
                  <a:ext uri="{FF2B5EF4-FFF2-40B4-BE49-F238E27FC236}">
                    <a16:creationId xmlns:a16="http://schemas.microsoft.com/office/drawing/2014/main" id="{2AC6D999-92CB-4546-91A8-85E8C0469A3F}"/>
                  </a:ext>
                </a:extLst>
              </p:cNvPr>
              <p:cNvSpPr>
                <a:spLocks noRot="1" noChangeAspect="1" noMove="1" noResize="1" noEditPoints="1" noAdjustHandles="1" noChangeArrowheads="1" noChangeShapeType="1" noTextEdit="1"/>
              </p:cNvSpPr>
              <p:nvPr/>
            </p:nvSpPr>
            <p:spPr>
              <a:xfrm>
                <a:off x="9315751" y="5691940"/>
                <a:ext cx="430374" cy="461665"/>
              </a:xfrm>
              <a:prstGeom prst="rect">
                <a:avLst/>
              </a:prstGeom>
              <a:blipFill>
                <a:blip r:embed="rId18"/>
                <a:stretch>
                  <a:fillRect b="-10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0" name="Прямоугольник 49">
                <a:extLst>
                  <a:ext uri="{FF2B5EF4-FFF2-40B4-BE49-F238E27FC236}">
                    <a16:creationId xmlns:a16="http://schemas.microsoft.com/office/drawing/2014/main" id="{C9235EE7-8A52-4BDC-AA86-6DC17EAEAE7A}"/>
                  </a:ext>
                </a:extLst>
              </p:cNvPr>
              <p:cNvSpPr/>
              <p:nvPr/>
            </p:nvSpPr>
            <p:spPr>
              <a:xfrm>
                <a:off x="9696066" y="5684460"/>
                <a:ext cx="654795"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oMath>
                  </m:oMathPara>
                </a14:m>
                <a:endParaRPr lang="ru-RU" dirty="0"/>
              </a:p>
            </p:txBody>
          </p:sp>
        </mc:Choice>
        <mc:Fallback xmlns="">
          <p:sp>
            <p:nvSpPr>
              <p:cNvPr id="50" name="Прямоугольник 49">
                <a:extLst>
                  <a:ext uri="{FF2B5EF4-FFF2-40B4-BE49-F238E27FC236}">
                    <a16:creationId xmlns:a16="http://schemas.microsoft.com/office/drawing/2014/main" id="{C9235EE7-8A52-4BDC-AA86-6DC17EAEAE7A}"/>
                  </a:ext>
                </a:extLst>
              </p:cNvPr>
              <p:cNvSpPr>
                <a:spLocks noRot="1" noChangeAspect="1" noMove="1" noResize="1" noEditPoints="1" noAdjustHandles="1" noChangeArrowheads="1" noChangeShapeType="1" noTextEdit="1"/>
              </p:cNvSpPr>
              <p:nvPr/>
            </p:nvSpPr>
            <p:spPr>
              <a:xfrm>
                <a:off x="9696066" y="5684460"/>
                <a:ext cx="654795" cy="450764"/>
              </a:xfrm>
              <a:prstGeom prst="rect">
                <a:avLst/>
              </a:prstGeom>
              <a:blipFill>
                <a:blip r:embed="rId19"/>
                <a:stretch>
                  <a:fillRect/>
                </a:stretch>
              </a:blipFill>
            </p:spPr>
            <p:txBody>
              <a:bodyPr/>
              <a:lstStyle/>
              <a:p>
                <a:r>
                  <a:rPr lang="ru-RU">
                    <a:noFill/>
                  </a:rPr>
                  <a:t> </a:t>
                </a:r>
              </a:p>
            </p:txBody>
          </p:sp>
        </mc:Fallback>
      </mc:AlternateContent>
      <p:cxnSp>
        <p:nvCxnSpPr>
          <p:cNvPr id="51" name="Прямая соединительная линия 50">
            <a:extLst>
              <a:ext uri="{FF2B5EF4-FFF2-40B4-BE49-F238E27FC236}">
                <a16:creationId xmlns:a16="http://schemas.microsoft.com/office/drawing/2014/main" id="{628DC6D6-E386-4485-9C4B-34CDB1405D76}"/>
              </a:ext>
            </a:extLst>
          </p:cNvPr>
          <p:cNvCxnSpPr>
            <a:cxnSpLocks/>
            <a:stCxn id="49" idx="2"/>
            <a:endCxn id="48" idx="0"/>
          </p:cNvCxnSpPr>
          <p:nvPr/>
        </p:nvCxnSpPr>
        <p:spPr>
          <a:xfrm>
            <a:off x="9530938" y="6153605"/>
            <a:ext cx="478098" cy="3211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Прямая соединительная линия 51">
            <a:extLst>
              <a:ext uri="{FF2B5EF4-FFF2-40B4-BE49-F238E27FC236}">
                <a16:creationId xmlns:a16="http://schemas.microsoft.com/office/drawing/2014/main" id="{4066A00B-BD8D-4287-BF28-B214402A3193}"/>
              </a:ext>
            </a:extLst>
          </p:cNvPr>
          <p:cNvCxnSpPr>
            <a:cxnSpLocks/>
            <a:stCxn id="50" idx="2"/>
            <a:endCxn id="48" idx="0"/>
          </p:cNvCxnSpPr>
          <p:nvPr/>
        </p:nvCxnSpPr>
        <p:spPr>
          <a:xfrm flipH="1">
            <a:off x="10009036" y="6135224"/>
            <a:ext cx="14428" cy="3395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a:extLst>
              <a:ext uri="{FF2B5EF4-FFF2-40B4-BE49-F238E27FC236}">
                <a16:creationId xmlns:a16="http://schemas.microsoft.com/office/drawing/2014/main" id="{37D7A313-586D-4C7C-B79E-F8F9B5A151D5}"/>
              </a:ext>
            </a:extLst>
          </p:cNvPr>
          <p:cNvCxnSpPr>
            <a:stCxn id="44" idx="2"/>
            <a:endCxn id="50" idx="0"/>
          </p:cNvCxnSpPr>
          <p:nvPr/>
        </p:nvCxnSpPr>
        <p:spPr>
          <a:xfrm>
            <a:off x="10016603" y="5525869"/>
            <a:ext cx="6861" cy="1585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Прямая соединительная линия 53">
            <a:extLst>
              <a:ext uri="{FF2B5EF4-FFF2-40B4-BE49-F238E27FC236}">
                <a16:creationId xmlns:a16="http://schemas.microsoft.com/office/drawing/2014/main" id="{52BB76C5-2AEF-4068-A95B-2622B354D613}"/>
              </a:ext>
            </a:extLst>
          </p:cNvPr>
          <p:cNvCxnSpPr>
            <a:stCxn id="45" idx="2"/>
            <a:endCxn id="44" idx="0"/>
          </p:cNvCxnSpPr>
          <p:nvPr/>
        </p:nvCxnSpPr>
        <p:spPr>
          <a:xfrm>
            <a:off x="9145053" y="4715151"/>
            <a:ext cx="871550" cy="3634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Прямая соединительная линия 54">
            <a:extLst>
              <a:ext uri="{FF2B5EF4-FFF2-40B4-BE49-F238E27FC236}">
                <a16:creationId xmlns:a16="http://schemas.microsoft.com/office/drawing/2014/main" id="{84677BA0-DEF3-47F2-A0DE-6218D07D6800}"/>
              </a:ext>
            </a:extLst>
          </p:cNvPr>
          <p:cNvCxnSpPr>
            <a:stCxn id="46" idx="2"/>
            <a:endCxn id="44" idx="0"/>
          </p:cNvCxnSpPr>
          <p:nvPr/>
        </p:nvCxnSpPr>
        <p:spPr>
          <a:xfrm>
            <a:off x="10013957" y="4770214"/>
            <a:ext cx="2646" cy="30841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Прямая соединительная линия 55">
            <a:extLst>
              <a:ext uri="{FF2B5EF4-FFF2-40B4-BE49-F238E27FC236}">
                <a16:creationId xmlns:a16="http://schemas.microsoft.com/office/drawing/2014/main" id="{9D827EE3-47AC-4CAB-B17D-6A32E9CA4C25}"/>
              </a:ext>
            </a:extLst>
          </p:cNvPr>
          <p:cNvCxnSpPr>
            <a:stCxn id="47" idx="2"/>
            <a:endCxn id="44" idx="0"/>
          </p:cNvCxnSpPr>
          <p:nvPr/>
        </p:nvCxnSpPr>
        <p:spPr>
          <a:xfrm flipH="1">
            <a:off x="10016603" y="4683921"/>
            <a:ext cx="866257" cy="39471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Прямая соединительная линия 56">
            <a:extLst>
              <a:ext uri="{FF2B5EF4-FFF2-40B4-BE49-F238E27FC236}">
                <a16:creationId xmlns:a16="http://schemas.microsoft.com/office/drawing/2014/main" id="{CD04A28C-1888-4B79-9BCF-1483428FD098}"/>
              </a:ext>
            </a:extLst>
          </p:cNvPr>
          <p:cNvCxnSpPr>
            <a:cxnSpLocks/>
          </p:cNvCxnSpPr>
          <p:nvPr/>
        </p:nvCxnSpPr>
        <p:spPr>
          <a:xfrm>
            <a:off x="9139230" y="3739990"/>
            <a:ext cx="868904" cy="39596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Прямая соединительная линия 57">
            <a:extLst>
              <a:ext uri="{FF2B5EF4-FFF2-40B4-BE49-F238E27FC236}">
                <a16:creationId xmlns:a16="http://schemas.microsoft.com/office/drawing/2014/main" id="{23A8957B-6929-496E-BD78-0CE27DAA81A0}"/>
              </a:ext>
            </a:extLst>
          </p:cNvPr>
          <p:cNvCxnSpPr>
            <a:cxnSpLocks/>
            <a:endCxn id="46" idx="0"/>
          </p:cNvCxnSpPr>
          <p:nvPr/>
        </p:nvCxnSpPr>
        <p:spPr>
          <a:xfrm>
            <a:off x="10013956" y="3761412"/>
            <a:ext cx="1" cy="5580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Прямая соединительная линия 58">
            <a:extLst>
              <a:ext uri="{FF2B5EF4-FFF2-40B4-BE49-F238E27FC236}">
                <a16:creationId xmlns:a16="http://schemas.microsoft.com/office/drawing/2014/main" id="{8563C7DE-9D42-4C88-A174-32874E53927A}"/>
              </a:ext>
            </a:extLst>
          </p:cNvPr>
          <p:cNvCxnSpPr>
            <a:cxnSpLocks/>
          </p:cNvCxnSpPr>
          <p:nvPr/>
        </p:nvCxnSpPr>
        <p:spPr>
          <a:xfrm flipH="1">
            <a:off x="10010780" y="3721131"/>
            <a:ext cx="868904" cy="4271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Прямоугольник 59">
                <a:extLst>
                  <a:ext uri="{FF2B5EF4-FFF2-40B4-BE49-F238E27FC236}">
                    <a16:creationId xmlns:a16="http://schemas.microsoft.com/office/drawing/2014/main" id="{6F60A701-7DB0-42C3-9578-5EDB79A3D047}"/>
                  </a:ext>
                </a:extLst>
              </p:cNvPr>
              <p:cNvSpPr/>
              <p:nvPr/>
            </p:nvSpPr>
            <p:spPr>
              <a:xfrm>
                <a:off x="1775520" y="3933056"/>
                <a:ext cx="2668038" cy="856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r>
                        <a:rPr lang="en-US" b="0" i="0" dirty="0" smtClean="0">
                          <a:solidFill>
                            <a:schemeClr val="bg1"/>
                          </a:solidFill>
                          <a:latin typeface="Cambria Math" panose="02040503050406030204" pitchFamily="18" charset="0"/>
                        </a:rPr>
                        <m:t>=</m:t>
                      </m:r>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oMath>
                  </m:oMathPara>
                </a14:m>
                <a:endParaRPr lang="ru-RU" dirty="0"/>
              </a:p>
            </p:txBody>
          </p:sp>
        </mc:Choice>
        <mc:Fallback xmlns="">
          <p:sp>
            <p:nvSpPr>
              <p:cNvPr id="60" name="Прямоугольник 59">
                <a:extLst>
                  <a:ext uri="{FF2B5EF4-FFF2-40B4-BE49-F238E27FC236}">
                    <a16:creationId xmlns:a16="http://schemas.microsoft.com/office/drawing/2014/main" id="{6F60A701-7DB0-42C3-9578-5EDB79A3D047}"/>
                  </a:ext>
                </a:extLst>
              </p:cNvPr>
              <p:cNvSpPr>
                <a:spLocks noRot="1" noChangeAspect="1" noMove="1" noResize="1" noEditPoints="1" noAdjustHandles="1" noChangeArrowheads="1" noChangeShapeType="1" noTextEdit="1"/>
              </p:cNvSpPr>
              <p:nvPr/>
            </p:nvSpPr>
            <p:spPr>
              <a:xfrm>
                <a:off x="1775520" y="3933056"/>
                <a:ext cx="2668038" cy="856645"/>
              </a:xfrm>
              <a:prstGeom prst="rect">
                <a:avLst/>
              </a:prstGeom>
              <a:blipFill>
                <a:blip r:embed="rId2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1" name="Прямоугольник 60">
                <a:extLst>
                  <a:ext uri="{FF2B5EF4-FFF2-40B4-BE49-F238E27FC236}">
                    <a16:creationId xmlns:a16="http://schemas.microsoft.com/office/drawing/2014/main" id="{33EF67EE-A24F-4952-B897-8CAC6929EFB6}"/>
                  </a:ext>
                </a:extLst>
              </p:cNvPr>
              <p:cNvSpPr/>
              <p:nvPr/>
            </p:nvSpPr>
            <p:spPr>
              <a:xfrm>
                <a:off x="1803003" y="4651529"/>
                <a:ext cx="2079735" cy="765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r>
                        <a:rPr lang="en-US" b="0" i="1" dirty="0" smtClean="0">
                          <a:solidFill>
                            <a:schemeClr val="bg1"/>
                          </a:solidFill>
                          <a:latin typeface="Cambria Math" panose="02040503050406030204" pitchFamily="18" charset="0"/>
                          <a:ea typeface="Cambria Math" panose="02040503050406030204" pitchFamily="18" charset="0"/>
                        </a:rPr>
                        <m:t>=2</m:t>
                      </m:r>
                      <m:r>
                        <m:rPr>
                          <m:nor/>
                        </m:rPr>
                        <a:rPr lang="en-US" dirty="0">
                          <a:solidFill>
                            <a:schemeClr val="bg1"/>
                          </a:solidFill>
                        </a:rPr>
                        <m:t>(</m:t>
                      </m:r>
                      <m:sSubSup>
                        <m:sSubSupPr>
                          <m:ctrlPr>
                            <a:rPr lang="en-US" i="1" dirty="0">
                              <a:solidFill>
                                <a:schemeClr val="bg1"/>
                              </a:solidFill>
                              <a:latin typeface="Cambria Math" panose="02040503050406030204" pitchFamily="18" charset="0"/>
                            </a:rPr>
                          </m:ctrlPr>
                        </m:sSubSupPr>
                        <m:e>
                          <m:r>
                            <a:rPr lang="en-US" i="1" dirty="0" smtClean="0">
                              <a:solidFill>
                                <a:schemeClr val="bg1"/>
                              </a:solidFill>
                              <a:latin typeface="Cambria Math" panose="02040503050406030204" pitchFamily="18" charset="0"/>
                            </a:rPr>
                            <m:t>𝑥</m:t>
                          </m:r>
                        </m:e>
                        <m:sub/>
                        <m: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up>
                      </m:sSubSup>
                      <m:r>
                        <m:rPr>
                          <m:nor/>
                        </m:rPr>
                        <a:rPr lang="en-US"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𝑦</m:t>
                      </m:r>
                      <m:r>
                        <m:rPr>
                          <m:nor/>
                        </m:rPr>
                        <a:rPr lang="en-US" dirty="0">
                          <a:solidFill>
                            <a:schemeClr val="bg1"/>
                          </a:solidFill>
                        </a:rPr>
                        <m:t>)</m:t>
                      </m:r>
                    </m:oMath>
                  </m:oMathPara>
                </a14:m>
                <a:endParaRPr lang="ru-RU" dirty="0"/>
              </a:p>
            </p:txBody>
          </p:sp>
        </mc:Choice>
        <mc:Fallback xmlns="">
          <p:sp>
            <p:nvSpPr>
              <p:cNvPr id="61" name="Прямоугольник 60">
                <a:extLst>
                  <a:ext uri="{FF2B5EF4-FFF2-40B4-BE49-F238E27FC236}">
                    <a16:creationId xmlns:a16="http://schemas.microsoft.com/office/drawing/2014/main" id="{33EF67EE-A24F-4952-B897-8CAC6929EFB6}"/>
                  </a:ext>
                </a:extLst>
              </p:cNvPr>
              <p:cNvSpPr>
                <a:spLocks noRot="1" noChangeAspect="1" noMove="1" noResize="1" noEditPoints="1" noAdjustHandles="1" noChangeArrowheads="1" noChangeShapeType="1" noTextEdit="1"/>
              </p:cNvSpPr>
              <p:nvPr/>
            </p:nvSpPr>
            <p:spPr>
              <a:xfrm>
                <a:off x="1803003" y="4651529"/>
                <a:ext cx="2079735" cy="765979"/>
              </a:xfrm>
              <a:prstGeom prst="rect">
                <a:avLst/>
              </a:prstGeom>
              <a:blipFill>
                <a:blip r:embed="rId2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2" name="Прямоугольник 61">
                <a:extLst>
                  <a:ext uri="{FF2B5EF4-FFF2-40B4-BE49-F238E27FC236}">
                    <a16:creationId xmlns:a16="http://schemas.microsoft.com/office/drawing/2014/main" id="{2F787B9F-1944-49AC-9595-78CDEBA27CF1}"/>
                  </a:ext>
                </a:extLst>
              </p:cNvPr>
              <p:cNvSpPr/>
              <p:nvPr/>
            </p:nvSpPr>
            <p:spPr>
              <a:xfrm>
                <a:off x="4307742" y="4564454"/>
                <a:ext cx="1878014" cy="853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r>
                        <a:rPr lang="en-US" i="1" dirty="0">
                          <a:solidFill>
                            <a:schemeClr val="bg1"/>
                          </a:solidFill>
                          <a:latin typeface="Cambria Math" panose="02040503050406030204" pitchFamily="18" charset="0"/>
                          <a:ea typeface="Cambria Math" panose="02040503050406030204" pitchFamily="18" charset="0"/>
                        </a:rPr>
                        <m:t>=</m:t>
                      </m:r>
                      <m:r>
                        <m:rPr>
                          <m:sty m:val="p"/>
                        </m:rPr>
                        <a:rPr lang="el-GR" i="1" dirty="0">
                          <a:solidFill>
                            <a:schemeClr val="bg1"/>
                          </a:solidFill>
                          <a:latin typeface="Cambria Math" panose="02040503050406030204" pitchFamily="18" charset="0"/>
                          <a:ea typeface="Cambria Math" panose="02040503050406030204" pitchFamily="18" charset="0"/>
                        </a:rPr>
                        <m:t>σ</m:t>
                      </m:r>
                      <m:r>
                        <a:rPr lang="en-US" b="0" i="1" dirty="0" smtClean="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r>
                        <a:rPr lang="en-US" i="1" dirty="0">
                          <a:solidFill>
                            <a:schemeClr val="bg1"/>
                          </a:solidFill>
                          <a:latin typeface="Cambria Math" panose="02040503050406030204" pitchFamily="18" charset="0"/>
                          <a:ea typeface="Cambria Math" panose="02040503050406030204" pitchFamily="18" charset="0"/>
                        </a:rPr>
                        <m:t>)</m:t>
                      </m:r>
                    </m:oMath>
                  </m:oMathPara>
                </a14:m>
                <a:endParaRPr lang="ru-RU" dirty="0"/>
              </a:p>
            </p:txBody>
          </p:sp>
        </mc:Choice>
        <mc:Fallback xmlns="">
          <p:sp>
            <p:nvSpPr>
              <p:cNvPr id="62" name="Прямоугольник 61">
                <a:extLst>
                  <a:ext uri="{FF2B5EF4-FFF2-40B4-BE49-F238E27FC236}">
                    <a16:creationId xmlns:a16="http://schemas.microsoft.com/office/drawing/2014/main" id="{2F787B9F-1944-49AC-9595-78CDEBA27CF1}"/>
                  </a:ext>
                </a:extLst>
              </p:cNvPr>
              <p:cNvSpPr>
                <a:spLocks noRot="1" noChangeAspect="1" noMove="1" noResize="1" noEditPoints="1" noAdjustHandles="1" noChangeArrowheads="1" noChangeShapeType="1" noTextEdit="1"/>
              </p:cNvSpPr>
              <p:nvPr/>
            </p:nvSpPr>
            <p:spPr>
              <a:xfrm>
                <a:off x="4307742" y="4564454"/>
                <a:ext cx="1878014" cy="853054"/>
              </a:xfrm>
              <a:prstGeom prst="rect">
                <a:avLst/>
              </a:prstGeom>
              <a:blipFill>
                <a:blip r:embed="rId2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Прямоугольник 62">
                <a:extLst>
                  <a:ext uri="{FF2B5EF4-FFF2-40B4-BE49-F238E27FC236}">
                    <a16:creationId xmlns:a16="http://schemas.microsoft.com/office/drawing/2014/main" id="{C94EAEF5-A56D-45C2-B582-2EFFE32456DD}"/>
                  </a:ext>
                </a:extLst>
              </p:cNvPr>
              <p:cNvSpPr/>
              <p:nvPr/>
            </p:nvSpPr>
            <p:spPr>
              <a:xfrm>
                <a:off x="6305196" y="4616244"/>
                <a:ext cx="1713353" cy="7061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r>
                        <a:rPr lang="en-US" b="0" i="1" dirty="0" smtClean="0">
                          <a:solidFill>
                            <a:schemeClr val="bg1"/>
                          </a:solidFill>
                          <a:latin typeface="Cambria Math" panose="02040503050406030204" pitchFamily="18" charset="0"/>
                          <a:ea typeface="Cambria Math" panose="02040503050406030204" pitchFamily="18" charset="0"/>
                        </a:rPr>
                        <m:t>=</m:t>
                      </m:r>
                      <m:sSubSup>
                        <m:sSubSupPr>
                          <m:ctrlPr>
                            <a:rPr lang="en-US" i="1" dirty="0" smtClean="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oMath>
                  </m:oMathPara>
                </a14:m>
                <a:endParaRPr lang="ru-RU" dirty="0"/>
              </a:p>
            </p:txBody>
          </p:sp>
        </mc:Choice>
        <mc:Fallback xmlns="">
          <p:sp>
            <p:nvSpPr>
              <p:cNvPr id="63" name="Прямоугольник 62">
                <a:extLst>
                  <a:ext uri="{FF2B5EF4-FFF2-40B4-BE49-F238E27FC236}">
                    <a16:creationId xmlns:a16="http://schemas.microsoft.com/office/drawing/2014/main" id="{C94EAEF5-A56D-45C2-B582-2EFFE32456DD}"/>
                  </a:ext>
                </a:extLst>
              </p:cNvPr>
              <p:cNvSpPr>
                <a:spLocks noRot="1" noChangeAspect="1" noMove="1" noResize="1" noEditPoints="1" noAdjustHandles="1" noChangeArrowheads="1" noChangeShapeType="1" noTextEdit="1"/>
              </p:cNvSpPr>
              <p:nvPr/>
            </p:nvSpPr>
            <p:spPr>
              <a:xfrm>
                <a:off x="6305196" y="4616244"/>
                <a:ext cx="1713353" cy="706155"/>
              </a:xfrm>
              <a:prstGeom prst="rect">
                <a:avLst/>
              </a:prstGeom>
              <a:blipFill>
                <a:blip r:embed="rId2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4" name="Прямоугольник 63">
                <a:extLst>
                  <a:ext uri="{FF2B5EF4-FFF2-40B4-BE49-F238E27FC236}">
                    <a16:creationId xmlns:a16="http://schemas.microsoft.com/office/drawing/2014/main" id="{33164196-835C-48D9-894D-C4935F6F168E}"/>
                  </a:ext>
                </a:extLst>
              </p:cNvPr>
              <p:cNvSpPr/>
              <p:nvPr/>
            </p:nvSpPr>
            <p:spPr>
              <a:xfrm>
                <a:off x="4265286" y="4096713"/>
                <a:ext cx="2888932" cy="450764"/>
              </a:xfrm>
              <a:prstGeom prst="rect">
                <a:avLst/>
              </a:prstGeom>
            </p:spPr>
            <p:txBody>
              <a:bodyPr wrap="none">
                <a:spAutoFit/>
              </a:bodyPr>
              <a:lstStyle/>
              <a:p>
                <a14:m>
                  <m:oMath xmlns:m="http://schemas.openxmlformats.org/officeDocument/2006/math">
                    <m:r>
                      <a:rPr lang="en-US" i="1" dirty="0" smtClean="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r>
                      <m:rPr>
                        <m:sty m:val="p"/>
                      </m:rPr>
                      <a:rPr lang="el-GR" i="1" dirty="0">
                        <a:solidFill>
                          <a:schemeClr val="bg1"/>
                        </a:solidFill>
                        <a:latin typeface="Cambria Math" panose="02040503050406030204" pitchFamily="18" charset="0"/>
                        <a:ea typeface="Cambria Math" panose="02040503050406030204" pitchFamily="18" charset="0"/>
                      </a:rPr>
                      <m:t>σ</m:t>
                    </m:r>
                    <m:r>
                      <a:rPr lang="en-US" i="1" dirty="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r>
                      <a:rPr lang="en-US" i="1" dirty="0">
                        <a:solidFill>
                          <a:schemeClr val="bg1"/>
                        </a:solidFill>
                        <a:latin typeface="Cambria Math" panose="02040503050406030204" pitchFamily="18" charset="0"/>
                        <a:ea typeface="Cambria Math" panose="02040503050406030204" pitchFamily="18" charset="0"/>
                      </a:rPr>
                      <m:t>)</m:t>
                    </m:r>
                  </m:oMath>
                </a14:m>
                <a:r>
                  <a:rPr lang="en-US" dirty="0">
                    <a:solidFill>
                      <a:schemeClr val="bg1"/>
                    </a:solidFill>
                    <a:ea typeface="Cambria Math" panose="02040503050406030204" pitchFamily="18" charset="0"/>
                  </a:rPr>
                  <a:t> </a:t>
                </a:r>
                <a14:m>
                  <m:oMath xmlns:m="http://schemas.openxmlformats.org/officeDocument/2006/math">
                    <m:r>
                      <a:rPr lang="en-US" i="1" dirty="0">
                        <a:solidFill>
                          <a:schemeClr val="bg1"/>
                        </a:solidFill>
                        <a:latin typeface="Cambria Math" panose="02040503050406030204" pitchFamily="18" charset="0"/>
                        <a:ea typeface="Cambria Math" panose="02040503050406030204" pitchFamily="18" charset="0"/>
                      </a:rPr>
                      <m:t>2</m:t>
                    </m:r>
                    <m:r>
                      <m:rPr>
                        <m:nor/>
                      </m:rPr>
                      <a:rPr lang="en-US" dirty="0">
                        <a:solidFill>
                          <a:schemeClr val="bg1"/>
                        </a:solidFill>
                      </a:rPr>
                      <m:t>(</m:t>
                    </m:r>
                    <m:sSubSup>
                      <m:sSubSupPr>
                        <m:ctrlPr>
                          <a:rPr lang="en-US" i="1" dirty="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up>
                    </m:sSubSup>
                    <m:r>
                      <m:rPr>
                        <m:nor/>
                      </m:rPr>
                      <a:rPr lang="en-US"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𝑦</m:t>
                    </m:r>
                    <m:r>
                      <m:rPr>
                        <m:nor/>
                      </m:rPr>
                      <a:rPr lang="en-US" dirty="0">
                        <a:solidFill>
                          <a:schemeClr val="bg1"/>
                        </a:solidFill>
                      </a:rPr>
                      <m:t>)</m:t>
                    </m:r>
                  </m:oMath>
                </a14:m>
                <a:endParaRPr lang="ru-RU" dirty="0"/>
              </a:p>
            </p:txBody>
          </p:sp>
        </mc:Choice>
        <mc:Fallback xmlns="">
          <p:sp>
            <p:nvSpPr>
              <p:cNvPr id="64" name="Прямоугольник 63">
                <a:extLst>
                  <a:ext uri="{FF2B5EF4-FFF2-40B4-BE49-F238E27FC236}">
                    <a16:creationId xmlns:a16="http://schemas.microsoft.com/office/drawing/2014/main" id="{33164196-835C-48D9-894D-C4935F6F168E}"/>
                  </a:ext>
                </a:extLst>
              </p:cNvPr>
              <p:cNvSpPr>
                <a:spLocks noRot="1" noChangeAspect="1" noMove="1" noResize="1" noEditPoints="1" noAdjustHandles="1" noChangeArrowheads="1" noChangeShapeType="1" noTextEdit="1"/>
              </p:cNvSpPr>
              <p:nvPr/>
            </p:nvSpPr>
            <p:spPr>
              <a:xfrm>
                <a:off x="4265286" y="4096713"/>
                <a:ext cx="2888932" cy="450764"/>
              </a:xfrm>
              <a:prstGeom prst="rect">
                <a:avLst/>
              </a:prstGeom>
              <a:blipFill>
                <a:blip r:embed="rId24"/>
                <a:stretch>
                  <a:fillRect b="-67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5" name="Прямоугольник 64">
                <a:extLst>
                  <a:ext uri="{FF2B5EF4-FFF2-40B4-BE49-F238E27FC236}">
                    <a16:creationId xmlns:a16="http://schemas.microsoft.com/office/drawing/2014/main" id="{848440D0-5BD0-4DA8-B81B-DC6210B6FB89}"/>
                  </a:ext>
                </a:extLst>
              </p:cNvPr>
              <p:cNvSpPr/>
              <p:nvPr/>
            </p:nvSpPr>
            <p:spPr>
              <a:xfrm>
                <a:off x="1803003" y="5199995"/>
                <a:ext cx="2615139" cy="856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b</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r>
                        <a:rPr lang="en-US" b="0" i="0" dirty="0" smtClean="0">
                          <a:solidFill>
                            <a:schemeClr val="bg1"/>
                          </a:solidFill>
                          <a:latin typeface="Cambria Math" panose="02040503050406030204" pitchFamily="18" charset="0"/>
                        </a:rPr>
                        <m:t>=</m:t>
                      </m:r>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b</m:t>
                          </m:r>
                          <m:r>
                            <m:rPr>
                              <m:sty m:val="p"/>
                            </m:rPr>
                            <a:rPr lang="en-US" i="1" baseline="-25000" dirty="0">
                              <a:solidFill>
                                <a:schemeClr val="bg1"/>
                              </a:solidFill>
                              <a:latin typeface="Cambria Math" panose="02040503050406030204" pitchFamily="18" charset="0"/>
                              <a:ea typeface="Cambria Math" panose="02040503050406030204" pitchFamily="18" charset="0"/>
                            </a:rPr>
                            <m:t>N</m:t>
                          </m:r>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oMath>
                  </m:oMathPara>
                </a14:m>
                <a:endParaRPr lang="ru-RU" dirty="0"/>
              </a:p>
            </p:txBody>
          </p:sp>
        </mc:Choice>
        <mc:Fallback xmlns="">
          <p:sp>
            <p:nvSpPr>
              <p:cNvPr id="65" name="Прямоугольник 64">
                <a:extLst>
                  <a:ext uri="{FF2B5EF4-FFF2-40B4-BE49-F238E27FC236}">
                    <a16:creationId xmlns:a16="http://schemas.microsoft.com/office/drawing/2014/main" id="{848440D0-5BD0-4DA8-B81B-DC6210B6FB89}"/>
                  </a:ext>
                </a:extLst>
              </p:cNvPr>
              <p:cNvSpPr>
                <a:spLocks noRot="1" noChangeAspect="1" noMove="1" noResize="1" noEditPoints="1" noAdjustHandles="1" noChangeArrowheads="1" noChangeShapeType="1" noTextEdit="1"/>
              </p:cNvSpPr>
              <p:nvPr/>
            </p:nvSpPr>
            <p:spPr>
              <a:xfrm>
                <a:off x="1803003" y="5199995"/>
                <a:ext cx="2615139" cy="856645"/>
              </a:xfrm>
              <a:prstGeom prst="rect">
                <a:avLst/>
              </a:prstGeom>
              <a:blipFill>
                <a:blip r:embed="rId2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6" name="Прямоугольник 65">
                <a:extLst>
                  <a:ext uri="{FF2B5EF4-FFF2-40B4-BE49-F238E27FC236}">
                    <a16:creationId xmlns:a16="http://schemas.microsoft.com/office/drawing/2014/main" id="{6063BB0D-0564-4958-9D9A-CE1302369B2C}"/>
                  </a:ext>
                </a:extLst>
              </p:cNvPr>
              <p:cNvSpPr/>
              <p:nvPr/>
            </p:nvSpPr>
            <p:spPr>
              <a:xfrm>
                <a:off x="4274463" y="5377038"/>
                <a:ext cx="2252091"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bg1"/>
                          </a:solidFill>
                          <a:latin typeface="Cambria Math" panose="02040503050406030204" pitchFamily="18" charset="0"/>
                          <a:ea typeface="Cambria Math" panose="02040503050406030204" pitchFamily="18" charset="0"/>
                        </a:rPr>
                        <m:t>=</m:t>
                      </m:r>
                      <m:r>
                        <m:rPr>
                          <m:sty m:val="p"/>
                        </m:rPr>
                        <a:rPr lang="el-GR" i="1" dirty="0">
                          <a:solidFill>
                            <a:schemeClr val="bg1"/>
                          </a:solidFill>
                          <a:latin typeface="Cambria Math" panose="02040503050406030204" pitchFamily="18" charset="0"/>
                          <a:ea typeface="Cambria Math" panose="02040503050406030204" pitchFamily="18" charset="0"/>
                        </a:rPr>
                        <m:t>σ</m:t>
                      </m:r>
                      <m:r>
                        <a:rPr lang="en-US" i="1" dirty="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r>
                        <a:rPr lang="en-US" i="1" dirty="0">
                          <a:solidFill>
                            <a:schemeClr val="bg1"/>
                          </a:solidFill>
                          <a:latin typeface="Cambria Math" panose="02040503050406030204" pitchFamily="18" charset="0"/>
                          <a:ea typeface="Cambria Math" panose="02040503050406030204" pitchFamily="18" charset="0"/>
                        </a:rPr>
                        <m:t>)2</m:t>
                      </m:r>
                      <m:r>
                        <m:rPr>
                          <m:nor/>
                        </m:rPr>
                        <a:rPr lang="en-US" dirty="0">
                          <a:solidFill>
                            <a:schemeClr val="bg1"/>
                          </a:solidFill>
                        </a:rPr>
                        <m:t>(</m:t>
                      </m:r>
                      <m:sSubSup>
                        <m:sSubSupPr>
                          <m:ctrlPr>
                            <a:rPr lang="en-US" i="1" dirty="0">
                              <a:solidFill>
                                <a:schemeClr val="bg1"/>
                              </a:solidFill>
                              <a:latin typeface="Cambria Math" panose="02040503050406030204" pitchFamily="18" charset="0"/>
                            </a:rPr>
                          </m:ctrlPr>
                        </m:sSubSupPr>
                        <m:e>
                          <m:r>
                            <a:rPr lang="en-US" i="1" dirty="0" smtClean="0">
                              <a:solidFill>
                                <a:schemeClr val="bg1"/>
                              </a:solidFill>
                              <a:latin typeface="Cambria Math" panose="02040503050406030204" pitchFamily="18" charset="0"/>
                            </a:rPr>
                            <m:t>𝑥</m:t>
                          </m:r>
                        </m:e>
                        <m:sub/>
                        <m: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up>
                      </m:sSubSup>
                      <m:r>
                        <m:rPr>
                          <m:nor/>
                        </m:rPr>
                        <a:rPr lang="en-US"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𝑦</m:t>
                      </m:r>
                      <m:r>
                        <m:rPr>
                          <m:nor/>
                        </m:rPr>
                        <a:rPr lang="en-US" dirty="0">
                          <a:solidFill>
                            <a:schemeClr val="bg1"/>
                          </a:solidFill>
                        </a:rPr>
                        <m:t>)</m:t>
                      </m:r>
                    </m:oMath>
                  </m:oMathPara>
                </a14:m>
                <a:endParaRPr lang="ru-RU" dirty="0"/>
              </a:p>
            </p:txBody>
          </p:sp>
        </mc:Choice>
        <mc:Fallback xmlns="">
          <p:sp>
            <p:nvSpPr>
              <p:cNvPr id="66" name="Прямоугольник 65">
                <a:extLst>
                  <a:ext uri="{FF2B5EF4-FFF2-40B4-BE49-F238E27FC236}">
                    <a16:creationId xmlns:a16="http://schemas.microsoft.com/office/drawing/2014/main" id="{6063BB0D-0564-4958-9D9A-CE1302369B2C}"/>
                  </a:ext>
                </a:extLst>
              </p:cNvPr>
              <p:cNvSpPr>
                <a:spLocks noRot="1" noChangeAspect="1" noMove="1" noResize="1" noEditPoints="1" noAdjustHandles="1" noChangeArrowheads="1" noChangeShapeType="1" noTextEdit="1"/>
              </p:cNvSpPr>
              <p:nvPr/>
            </p:nvSpPr>
            <p:spPr>
              <a:xfrm>
                <a:off x="4274463" y="5377038"/>
                <a:ext cx="2252091" cy="450764"/>
              </a:xfrm>
              <a:prstGeom prst="rect">
                <a:avLst/>
              </a:prstGeom>
              <a:blipFill>
                <a:blip r:embed="rId26"/>
                <a:stretch>
                  <a:fillRect b="-67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7" name="Прямоугольник 66">
                <a:extLst>
                  <a:ext uri="{FF2B5EF4-FFF2-40B4-BE49-F238E27FC236}">
                    <a16:creationId xmlns:a16="http://schemas.microsoft.com/office/drawing/2014/main" id="{3701DD4F-3584-4403-B36F-BC27F0D8E80B}"/>
                  </a:ext>
                </a:extLst>
              </p:cNvPr>
              <p:cNvSpPr/>
              <p:nvPr/>
            </p:nvSpPr>
            <p:spPr>
              <a:xfrm>
                <a:off x="1605201" y="5893746"/>
                <a:ext cx="3260315" cy="856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r>
                        <a:rPr lang="en-US" b="0" i="0" dirty="0" smtClean="0">
                          <a:solidFill>
                            <a:schemeClr val="bg1"/>
                          </a:solidFill>
                          <a:latin typeface="Cambria Math" panose="02040503050406030204" pitchFamily="18" charset="0"/>
                        </a:rPr>
                        <m:t>=</m:t>
                      </m:r>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smtClean="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oMath>
                  </m:oMathPara>
                </a14:m>
                <a:endParaRPr lang="ru-RU" dirty="0"/>
              </a:p>
            </p:txBody>
          </p:sp>
        </mc:Choice>
        <mc:Fallback xmlns="">
          <p:sp>
            <p:nvSpPr>
              <p:cNvPr id="67" name="Прямоугольник 66">
                <a:extLst>
                  <a:ext uri="{FF2B5EF4-FFF2-40B4-BE49-F238E27FC236}">
                    <a16:creationId xmlns:a16="http://schemas.microsoft.com/office/drawing/2014/main" id="{3701DD4F-3584-4403-B36F-BC27F0D8E80B}"/>
                  </a:ext>
                </a:extLst>
              </p:cNvPr>
              <p:cNvSpPr>
                <a:spLocks noRot="1" noChangeAspect="1" noMove="1" noResize="1" noEditPoints="1" noAdjustHandles="1" noChangeArrowheads="1" noChangeShapeType="1" noTextEdit="1"/>
              </p:cNvSpPr>
              <p:nvPr/>
            </p:nvSpPr>
            <p:spPr>
              <a:xfrm>
                <a:off x="1605201" y="5893746"/>
                <a:ext cx="3260315" cy="856645"/>
              </a:xfrm>
              <a:prstGeom prst="rect">
                <a:avLst/>
              </a:prstGeom>
              <a:blipFill>
                <a:blip r:embed="rId2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8" name="Прямоугольник 67">
                <a:extLst>
                  <a:ext uri="{FF2B5EF4-FFF2-40B4-BE49-F238E27FC236}">
                    <a16:creationId xmlns:a16="http://schemas.microsoft.com/office/drawing/2014/main" id="{3A2F1429-EF0A-4EAD-827B-B3E8C7B23C92}"/>
                  </a:ext>
                </a:extLst>
              </p:cNvPr>
              <p:cNvSpPr/>
              <p:nvPr/>
            </p:nvSpPr>
            <p:spPr>
              <a:xfrm>
                <a:off x="4673471" y="6091854"/>
                <a:ext cx="2535822" cy="450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solidFill>
                            <a:schemeClr val="bg1"/>
                          </a:solidFill>
                          <a:latin typeface="Cambria Math" panose="02040503050406030204" pitchFamily="18" charset="0"/>
                          <a:ea typeface="Cambria Math" panose="02040503050406030204" pitchFamily="18" charset="0"/>
                        </a:rPr>
                        <m:t>=</m:t>
                      </m:r>
                      <m:r>
                        <m:rPr>
                          <m:nor/>
                        </m:rPr>
                        <a:rPr lang="en-US" dirty="0">
                          <a:solidFill>
                            <a:schemeClr val="bg1"/>
                          </a:solidFill>
                          <a:latin typeface="Cambria Math" panose="02040503050406030204" pitchFamily="18" charset="0"/>
                          <a:ea typeface="Cambria Math" panose="02040503050406030204" pitchFamily="18" charset="0"/>
                        </a:rPr>
                        <m:t>w</m:t>
                      </m:r>
                      <m:r>
                        <m:rPr>
                          <m:sty m:val="p"/>
                        </m:rPr>
                        <a:rPr lang="en-US" i="1" baseline="-25000" dirty="0">
                          <a:solidFill>
                            <a:schemeClr val="bg1"/>
                          </a:solidFill>
                          <a:latin typeface="Cambria Math" panose="02040503050406030204" pitchFamily="18" charset="0"/>
                          <a:ea typeface="Cambria Math" panose="02040503050406030204" pitchFamily="18" charset="0"/>
                        </a:rPr>
                        <m:t>N</m:t>
                      </m:r>
                      <m:r>
                        <m:rPr>
                          <m:sty m:val="p"/>
                        </m:rPr>
                        <a:rPr lang="el-GR" i="1" dirty="0">
                          <a:solidFill>
                            <a:schemeClr val="bg1"/>
                          </a:solidFill>
                          <a:latin typeface="Cambria Math" panose="02040503050406030204" pitchFamily="18" charset="0"/>
                          <a:ea typeface="Cambria Math" panose="02040503050406030204" pitchFamily="18" charset="0"/>
                        </a:rPr>
                        <m:t>σ</m:t>
                      </m:r>
                      <m:r>
                        <a:rPr lang="en-US" i="1" dirty="0">
                          <a:solidFill>
                            <a:schemeClr val="bg1"/>
                          </a:solidFill>
                          <a:latin typeface="Cambria Math" panose="02040503050406030204" pitchFamily="18" charset="0"/>
                          <a:ea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r>
                        <a:rPr lang="en-US" i="1" dirty="0">
                          <a:solidFill>
                            <a:schemeClr val="bg1"/>
                          </a:solidFill>
                          <a:latin typeface="Cambria Math" panose="02040503050406030204" pitchFamily="18" charset="0"/>
                          <a:ea typeface="Cambria Math" panose="02040503050406030204" pitchFamily="18" charset="0"/>
                        </a:rPr>
                        <m:t>)2</m:t>
                      </m:r>
                      <m:r>
                        <m:rPr>
                          <m:nor/>
                        </m:rPr>
                        <a:rPr lang="en-US" dirty="0">
                          <a:solidFill>
                            <a:schemeClr val="bg1"/>
                          </a:solidFill>
                        </a:rPr>
                        <m:t>(</m:t>
                      </m:r>
                      <m:sSubSup>
                        <m:sSubSupPr>
                          <m:ctrlPr>
                            <a:rPr lang="en-US" i="1" dirty="0">
                              <a:solidFill>
                                <a:schemeClr val="bg1"/>
                              </a:solidFill>
                              <a:latin typeface="Cambria Math" panose="02040503050406030204" pitchFamily="18" charset="0"/>
                            </a:rPr>
                          </m:ctrlPr>
                        </m:sSubSupPr>
                        <m:e>
                          <m:r>
                            <a:rPr lang="en-US" i="1" dirty="0">
                              <a:solidFill>
                                <a:schemeClr val="bg1"/>
                              </a:solidFill>
                              <a:latin typeface="Cambria Math" panose="02040503050406030204" pitchFamily="18" charset="0"/>
                            </a:rPr>
                            <m:t>𝑥</m:t>
                          </m:r>
                        </m:e>
                        <m:sub/>
                        <m:sup>
                          <m:r>
                            <a:rPr lang="en-US" i="1"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𝑁</m:t>
                          </m:r>
                          <m:r>
                            <a:rPr lang="en-US" i="1" dirty="0">
                              <a:solidFill>
                                <a:schemeClr val="bg1"/>
                              </a:solidFill>
                              <a:latin typeface="Cambria Math" panose="02040503050406030204" pitchFamily="18" charset="0"/>
                            </a:rPr>
                            <m:t>)</m:t>
                          </m:r>
                        </m:sup>
                      </m:sSubSup>
                      <m:r>
                        <m:rPr>
                          <m:nor/>
                        </m:rPr>
                        <a:rPr lang="en-US" dirty="0">
                          <a:solidFill>
                            <a:schemeClr val="bg1"/>
                          </a:solidFill>
                          <a:latin typeface="Cambria Math" panose="02040503050406030204" pitchFamily="18" charset="0"/>
                        </a:rPr>
                        <m:t>−</m:t>
                      </m:r>
                      <m:r>
                        <a:rPr lang="en-US" i="1" dirty="0">
                          <a:solidFill>
                            <a:schemeClr val="bg1"/>
                          </a:solidFill>
                          <a:latin typeface="Cambria Math" panose="02040503050406030204" pitchFamily="18" charset="0"/>
                        </a:rPr>
                        <m:t>𝑦</m:t>
                      </m:r>
                      <m:r>
                        <m:rPr>
                          <m:nor/>
                        </m:rPr>
                        <a:rPr lang="en-US" dirty="0">
                          <a:solidFill>
                            <a:schemeClr val="bg1"/>
                          </a:solidFill>
                        </a:rPr>
                        <m:t>)</m:t>
                      </m:r>
                    </m:oMath>
                  </m:oMathPara>
                </a14:m>
                <a:endParaRPr lang="ru-RU" dirty="0"/>
              </a:p>
            </p:txBody>
          </p:sp>
        </mc:Choice>
        <mc:Fallback xmlns="">
          <p:sp>
            <p:nvSpPr>
              <p:cNvPr id="68" name="Прямоугольник 67">
                <a:extLst>
                  <a:ext uri="{FF2B5EF4-FFF2-40B4-BE49-F238E27FC236}">
                    <a16:creationId xmlns:a16="http://schemas.microsoft.com/office/drawing/2014/main" id="{3A2F1429-EF0A-4EAD-827B-B3E8C7B23C92}"/>
                  </a:ext>
                </a:extLst>
              </p:cNvPr>
              <p:cNvSpPr>
                <a:spLocks noRot="1" noChangeAspect="1" noMove="1" noResize="1" noEditPoints="1" noAdjustHandles="1" noChangeArrowheads="1" noChangeShapeType="1" noTextEdit="1"/>
              </p:cNvSpPr>
              <p:nvPr/>
            </p:nvSpPr>
            <p:spPr>
              <a:xfrm>
                <a:off x="4673471" y="6091854"/>
                <a:ext cx="2535822" cy="450764"/>
              </a:xfrm>
              <a:prstGeom prst="rect">
                <a:avLst/>
              </a:prstGeom>
              <a:blipFill>
                <a:blip r:embed="rId28"/>
                <a:stretch>
                  <a:fillRect b="-67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9" name="Прямоугольник 68">
                <a:extLst>
                  <a:ext uri="{FF2B5EF4-FFF2-40B4-BE49-F238E27FC236}">
                    <a16:creationId xmlns:a16="http://schemas.microsoft.com/office/drawing/2014/main" id="{9AC36D8A-0397-4AD0-92D5-88C745CACEA3}"/>
                  </a:ext>
                </a:extLst>
              </p:cNvPr>
              <p:cNvSpPr/>
              <p:nvPr/>
            </p:nvSpPr>
            <p:spPr>
              <a:xfrm>
                <a:off x="10517726" y="3327234"/>
                <a:ext cx="7239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ea typeface="Cambria Math" panose="02040503050406030204" pitchFamily="18" charset="0"/>
                            </a:rPr>
                          </m:ctrlPr>
                        </m:sSubPr>
                        <m:e>
                          <m:r>
                            <m:rPr>
                              <m:nor/>
                            </m:rPr>
                            <a:rPr lang="en-US" dirty="0">
                              <a:solidFill>
                                <a:schemeClr val="bg1"/>
                              </a:solidFill>
                              <a:latin typeface="Cambria Math" panose="02040503050406030204" pitchFamily="18" charset="0"/>
                              <a:ea typeface="Cambria Math" panose="02040503050406030204" pitchFamily="18" charset="0"/>
                            </a:rPr>
                            <m:t>b</m:t>
                          </m:r>
                        </m:e>
                        <m:sub>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b>
                      </m:sSub>
                    </m:oMath>
                  </m:oMathPara>
                </a14:m>
                <a:endParaRPr lang="ru-RU" dirty="0"/>
              </a:p>
            </p:txBody>
          </p:sp>
        </mc:Choice>
        <mc:Fallback xmlns="">
          <p:sp>
            <p:nvSpPr>
              <p:cNvPr id="69" name="Прямоугольник 68">
                <a:extLst>
                  <a:ext uri="{FF2B5EF4-FFF2-40B4-BE49-F238E27FC236}">
                    <a16:creationId xmlns:a16="http://schemas.microsoft.com/office/drawing/2014/main" id="{9AC36D8A-0397-4AD0-92D5-88C745CACEA3}"/>
                  </a:ext>
                </a:extLst>
              </p:cNvPr>
              <p:cNvSpPr>
                <a:spLocks noRot="1" noChangeAspect="1" noMove="1" noResize="1" noEditPoints="1" noAdjustHandles="1" noChangeArrowheads="1" noChangeShapeType="1" noTextEdit="1"/>
              </p:cNvSpPr>
              <p:nvPr/>
            </p:nvSpPr>
            <p:spPr>
              <a:xfrm>
                <a:off x="10517726" y="3327234"/>
                <a:ext cx="723916" cy="369332"/>
              </a:xfrm>
              <a:prstGeom prst="rect">
                <a:avLst/>
              </a:prstGeom>
              <a:blipFill>
                <a:blip r:embed="rId2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Прямоугольник 69">
                <a:extLst>
                  <a:ext uri="{FF2B5EF4-FFF2-40B4-BE49-F238E27FC236}">
                    <a16:creationId xmlns:a16="http://schemas.microsoft.com/office/drawing/2014/main" id="{C7B389DD-097D-4452-9C08-38770F270A58}"/>
                  </a:ext>
                </a:extLst>
              </p:cNvPr>
              <p:cNvSpPr/>
              <p:nvPr/>
            </p:nvSpPr>
            <p:spPr>
              <a:xfrm>
                <a:off x="8675769" y="3392080"/>
                <a:ext cx="7768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ea typeface="Cambria Math" panose="02040503050406030204" pitchFamily="18" charset="0"/>
                            </a:rPr>
                          </m:ctrlPr>
                        </m:sSubPr>
                        <m:e>
                          <m:r>
                            <m:rPr>
                              <m:nor/>
                            </m:rPr>
                            <a:rPr lang="en-US" b="0" i="0" dirty="0" smtClean="0">
                              <a:solidFill>
                                <a:schemeClr val="bg1"/>
                              </a:solidFill>
                              <a:latin typeface="Cambria Math" panose="02040503050406030204" pitchFamily="18" charset="0"/>
                              <a:ea typeface="Cambria Math" panose="02040503050406030204" pitchFamily="18" charset="0"/>
                            </a:rPr>
                            <m:t>w</m:t>
                          </m:r>
                        </m:e>
                        <m:sub>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b>
                      </m:sSub>
                    </m:oMath>
                  </m:oMathPara>
                </a14:m>
                <a:endParaRPr lang="ru-RU" dirty="0"/>
              </a:p>
            </p:txBody>
          </p:sp>
        </mc:Choice>
        <mc:Fallback xmlns="">
          <p:sp>
            <p:nvSpPr>
              <p:cNvPr id="70" name="Прямоугольник 69">
                <a:extLst>
                  <a:ext uri="{FF2B5EF4-FFF2-40B4-BE49-F238E27FC236}">
                    <a16:creationId xmlns:a16="http://schemas.microsoft.com/office/drawing/2014/main" id="{C7B389DD-097D-4452-9C08-38770F270A58}"/>
                  </a:ext>
                </a:extLst>
              </p:cNvPr>
              <p:cNvSpPr>
                <a:spLocks noRot="1" noChangeAspect="1" noMove="1" noResize="1" noEditPoints="1" noAdjustHandles="1" noChangeArrowheads="1" noChangeShapeType="1" noTextEdit="1"/>
              </p:cNvSpPr>
              <p:nvPr/>
            </p:nvSpPr>
            <p:spPr>
              <a:xfrm>
                <a:off x="8675769" y="3392080"/>
                <a:ext cx="776815" cy="369332"/>
              </a:xfrm>
              <a:prstGeom prst="rect">
                <a:avLst/>
              </a:prstGeom>
              <a:blipFill>
                <a:blip r:embed="rId30"/>
                <a:stretch>
                  <a:fillRect/>
                </a:stretch>
              </a:blipFill>
            </p:spPr>
            <p:txBody>
              <a:bodyPr/>
              <a:lstStyle/>
              <a:p>
                <a:r>
                  <a:rPr lang="ru-RU">
                    <a:noFill/>
                  </a:rPr>
                  <a:t> </a:t>
                </a:r>
              </a:p>
            </p:txBody>
          </p:sp>
        </mc:Fallback>
      </mc:AlternateContent>
      <p:sp>
        <p:nvSpPr>
          <p:cNvPr id="71" name="TextBox 70">
            <a:extLst>
              <a:ext uri="{FF2B5EF4-FFF2-40B4-BE49-F238E27FC236}">
                <a16:creationId xmlns:a16="http://schemas.microsoft.com/office/drawing/2014/main" id="{E0C13EE1-D884-4DA7-90BB-0C88AB0B57C0}"/>
              </a:ext>
            </a:extLst>
          </p:cNvPr>
          <p:cNvSpPr txBox="1"/>
          <p:nvPr/>
        </p:nvSpPr>
        <p:spPr>
          <a:xfrm>
            <a:off x="6960096" y="2492896"/>
            <a:ext cx="5085045" cy="830997"/>
          </a:xfrm>
          <a:prstGeom prst="rect">
            <a:avLst/>
          </a:prstGeom>
          <a:noFill/>
        </p:spPr>
        <p:txBody>
          <a:bodyPr wrap="none" rtlCol="0">
            <a:spAutoFit/>
          </a:bodyPr>
          <a:lstStyle/>
          <a:p>
            <a:pPr algn="ctr"/>
            <a:r>
              <a:rPr lang="en-US" sz="2400" b="1" dirty="0">
                <a:solidFill>
                  <a:schemeClr val="bg1"/>
                </a:solidFill>
                <a:latin typeface="Verdana" panose="020B0604030504040204" pitchFamily="34" charset="0"/>
                <a:ea typeface="Verdana" panose="020B0604030504040204" pitchFamily="34" charset="0"/>
              </a:rPr>
              <a:t>Backpropagation</a:t>
            </a:r>
            <a:endParaRPr lang="ru-RU" sz="2400" b="1" dirty="0">
              <a:solidFill>
                <a:schemeClr val="bg1"/>
              </a:solidFill>
              <a:latin typeface="Verdana" panose="020B0604030504040204" pitchFamily="34" charset="0"/>
              <a:ea typeface="Verdana" panose="020B0604030504040204" pitchFamily="34" charset="0"/>
            </a:endParaRPr>
          </a:p>
          <a:p>
            <a:pPr algn="ctr"/>
            <a:r>
              <a:rPr lang="ru-RU" sz="2400" b="1" dirty="0">
                <a:solidFill>
                  <a:schemeClr val="bg1"/>
                </a:solidFill>
                <a:latin typeface="Verdana" panose="020B0604030504040204" pitchFamily="34" charset="0"/>
                <a:ea typeface="Verdana" panose="020B0604030504040204" pitchFamily="34" charset="0"/>
              </a:rPr>
              <a:t>Обратное распространение</a:t>
            </a:r>
          </a:p>
        </p:txBody>
      </p:sp>
      <p:sp>
        <p:nvSpPr>
          <p:cNvPr id="72"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Оптимизация на Простом Примере</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9812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916832"/>
            <a:ext cx="9793088" cy="4401205"/>
          </a:xfrm>
          <a:prstGeom prst="rect">
            <a:avLst/>
          </a:prstGeom>
          <a:noFill/>
        </p:spPr>
        <p:txBody>
          <a:bodyPr wrap="square" rtlCol="0">
            <a:spAutoFit/>
          </a:bodyPr>
          <a:lstStyle/>
          <a:p>
            <a:r>
              <a:rPr lang="ru-RU" sz="2800" dirty="0">
                <a:solidFill>
                  <a:schemeClr val="bg1"/>
                </a:solidFill>
                <a:latin typeface="Verdana" panose="020B0604030504040204" pitchFamily="34" charset="0"/>
                <a:ea typeface="Verdana" panose="020B0604030504040204" pitchFamily="34" charset="0"/>
              </a:rPr>
              <a:t>Про </a:t>
            </a:r>
            <a:r>
              <a:rPr lang="ru-RU" sz="2800" dirty="0" err="1">
                <a:solidFill>
                  <a:schemeClr val="bg1"/>
                </a:solidFill>
                <a:latin typeface="Verdana" panose="020B0604030504040204" pitchFamily="34" charset="0"/>
                <a:ea typeface="Verdana" panose="020B0604030504040204" pitchFamily="34" charset="0"/>
              </a:rPr>
              <a:t>нейронки</a:t>
            </a:r>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r>
              <a:rPr lang="ru-RU" sz="2800" dirty="0" err="1">
                <a:solidFill>
                  <a:schemeClr val="bg1"/>
                </a:solidFill>
                <a:latin typeface="Verdana" panose="020B0604030504040204" pitchFamily="34" charset="0"/>
                <a:ea typeface="Verdana" panose="020B0604030504040204" pitchFamily="34" charset="0"/>
              </a:rPr>
              <a:t>Полносвязные</a:t>
            </a:r>
            <a:r>
              <a:rPr lang="ru-RU" sz="2800" dirty="0">
                <a:solidFill>
                  <a:schemeClr val="bg1"/>
                </a:solidFill>
                <a:latin typeface="Verdana" panose="020B0604030504040204" pitchFamily="34" charset="0"/>
                <a:ea typeface="Verdana" panose="020B0604030504040204" pitchFamily="34" charset="0"/>
              </a:rPr>
              <a:t> нейронные сети</a:t>
            </a: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r>
              <a:rPr lang="ru-RU" sz="2800" dirty="0" err="1">
                <a:solidFill>
                  <a:schemeClr val="bg1"/>
                </a:solidFill>
                <a:latin typeface="Verdana" panose="020B0604030504040204" pitchFamily="34" charset="0"/>
                <a:ea typeface="Verdana" panose="020B0604030504040204" pitchFamily="34" charset="0"/>
              </a:rPr>
              <a:t>Свёрточные</a:t>
            </a:r>
            <a:r>
              <a:rPr lang="ru-RU" sz="2800" dirty="0">
                <a:solidFill>
                  <a:schemeClr val="bg1"/>
                </a:solidFill>
                <a:latin typeface="Verdana" panose="020B0604030504040204" pitchFamily="34" charset="0"/>
                <a:ea typeface="Verdana" panose="020B0604030504040204" pitchFamily="34" charset="0"/>
              </a:rPr>
              <a:t> нейронные сети</a:t>
            </a: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3" name="Нижний колонтитул 6">
            <a:extLst>
              <a:ext uri="{FF2B5EF4-FFF2-40B4-BE49-F238E27FC236}">
                <a16:creationId xmlns:a16="http://schemas.microsoft.com/office/drawing/2014/main" id="{B37A9AA4-A098-6EC5-E6A7-B3F97FAAB932}"/>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600" b="1">
                <a:solidFill>
                  <a:schemeClr val="bg1"/>
                </a:solidFill>
                <a:latin typeface="Verdana" panose="020B0604030504040204" pitchFamily="34" charset="0"/>
                <a:ea typeface="Verdana" panose="020B0604030504040204" pitchFamily="34" charset="0"/>
              </a:rPr>
              <a:t>Содержание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95799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2F69C1EE-4F00-4C53-A6A5-EF90B963B1D2}"/>
                  </a:ext>
                </a:extLst>
              </p:cNvPr>
              <p:cNvSpPr/>
              <p:nvPr/>
            </p:nvSpPr>
            <p:spPr>
              <a:xfrm>
                <a:off x="6831722" y="1460740"/>
                <a:ext cx="5256584" cy="6499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800" b="0" i="0" dirty="0" smtClean="0">
                          <a:solidFill>
                            <a:schemeClr val="bg1"/>
                          </a:solidFill>
                        </a:rPr>
                        <m:t>O</m:t>
                      </m:r>
                      <m:r>
                        <m:rPr>
                          <m:nor/>
                        </m:rPr>
                        <a:rPr lang="ru-RU" sz="2800" b="0" i="0" dirty="0" smtClean="0">
                          <a:solidFill>
                            <a:schemeClr val="bg1"/>
                          </a:solidFill>
                        </a:rPr>
                        <m:t>шибка</m:t>
                      </m:r>
                      <m:r>
                        <a:rPr lang="en-US" sz="2800" b="0" i="1" dirty="0" smtClean="0">
                          <a:solidFill>
                            <a:schemeClr val="bg1"/>
                          </a:solidFill>
                          <a:latin typeface="Cambria Math" panose="02040503050406030204" pitchFamily="18" charset="0"/>
                        </a:rPr>
                        <m:t>→</m:t>
                      </m:r>
                      <m:r>
                        <m:rPr>
                          <m:nor/>
                        </m:rPr>
                        <a:rPr lang="en-US" sz="2800" b="0" i="0" dirty="0" smtClean="0">
                          <a:solidFill>
                            <a:schemeClr val="bg1"/>
                          </a:solidFill>
                          <a:latin typeface="Cambria Math" panose="02040503050406030204" pitchFamily="18" charset="0"/>
                        </a:rPr>
                        <m:t>L</m:t>
                      </m:r>
                      <m:r>
                        <m:rPr>
                          <m:nor/>
                        </m:rPr>
                        <a:rPr lang="en-US" sz="2800" b="0" i="0" baseline="-25000" dirty="0" smtClean="0">
                          <a:solidFill>
                            <a:schemeClr val="bg1"/>
                          </a:solidFill>
                        </a:rPr>
                        <m:t>0</m:t>
                      </m:r>
                      <m:r>
                        <m:rPr>
                          <m:nor/>
                        </m:rPr>
                        <a:rPr lang="en-US" sz="2800" b="0" i="0" dirty="0" smtClean="0">
                          <a:solidFill>
                            <a:schemeClr val="bg1"/>
                          </a:solidFill>
                        </a:rPr>
                        <m:t>=(</m:t>
                      </m:r>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sup>
                          <m:r>
                            <a:rPr lang="en-US" sz="2800" i="1" dirty="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𝑁</m:t>
                          </m:r>
                          <m:r>
                            <a:rPr lang="en-US" sz="2800" i="1" dirty="0">
                              <a:solidFill>
                                <a:schemeClr val="bg1"/>
                              </a:solidFill>
                              <a:latin typeface="Cambria Math" panose="02040503050406030204" pitchFamily="18" charset="0"/>
                            </a:rPr>
                            <m:t>)</m:t>
                          </m:r>
                        </m:sup>
                      </m:sSubSup>
                      <m:r>
                        <m:rPr>
                          <m:nor/>
                        </m:rPr>
                        <a:rPr lang="en-US" sz="2800" b="0" i="0" dirty="0" smtClean="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𝑦</m:t>
                      </m:r>
                      <m:r>
                        <m:rPr>
                          <m:nor/>
                        </m:rPr>
                        <a:rPr lang="en-US" sz="2800" b="0" i="0" dirty="0" smtClean="0">
                          <a:solidFill>
                            <a:schemeClr val="bg1"/>
                          </a:solidFill>
                        </a:rPr>
                        <m:t>)</m:t>
                      </m:r>
                      <m:r>
                        <m:rPr>
                          <m:nor/>
                        </m:rPr>
                        <a:rPr lang="en-US" sz="2800" b="0" i="0" baseline="30000" dirty="0" smtClean="0">
                          <a:solidFill>
                            <a:schemeClr val="bg1"/>
                          </a:solidFill>
                        </a:rPr>
                        <m:t>2</m:t>
                      </m:r>
                    </m:oMath>
                  </m:oMathPara>
                </a14:m>
                <a:endParaRPr lang="ru-RU" sz="2800" baseline="30000" dirty="0"/>
              </a:p>
            </p:txBody>
          </p:sp>
        </mc:Choice>
        <mc:Fallback xmlns="">
          <p:sp>
            <p:nvSpPr>
              <p:cNvPr id="25" name="Прямоугольник 24">
                <a:extLst>
                  <a:ext uri="{FF2B5EF4-FFF2-40B4-BE49-F238E27FC236}">
                    <a16:creationId xmlns:a16="http://schemas.microsoft.com/office/drawing/2014/main" id="{2F69C1EE-4F00-4C53-A6A5-EF90B963B1D2}"/>
                  </a:ext>
                </a:extLst>
              </p:cNvPr>
              <p:cNvSpPr>
                <a:spLocks noRot="1" noChangeAspect="1" noMove="1" noResize="1" noEditPoints="1" noAdjustHandles="1" noChangeArrowheads="1" noChangeShapeType="1" noTextEdit="1"/>
              </p:cNvSpPr>
              <p:nvPr/>
            </p:nvSpPr>
            <p:spPr>
              <a:xfrm>
                <a:off x="6831722" y="1460740"/>
                <a:ext cx="5256584" cy="649986"/>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A27B6A58-DE31-4690-A329-243347F2C1EB}"/>
                  </a:ext>
                </a:extLst>
              </p:cNvPr>
              <p:cNvSpPr/>
              <p:nvPr/>
            </p:nvSpPr>
            <p:spPr>
              <a:xfrm>
                <a:off x="7274299" y="2075030"/>
                <a:ext cx="4926829" cy="13515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800" b="0" i="0" dirty="0" smtClean="0">
                          <a:solidFill>
                            <a:schemeClr val="bg1"/>
                          </a:solidFill>
                        </a:rPr>
                        <m:t>O</m:t>
                      </m:r>
                      <m:r>
                        <m:rPr>
                          <m:nor/>
                        </m:rPr>
                        <a:rPr lang="ru-RU" sz="2800" b="0" i="0" dirty="0" smtClean="0">
                          <a:solidFill>
                            <a:schemeClr val="bg1"/>
                          </a:solidFill>
                        </a:rPr>
                        <m:t>шибка</m:t>
                      </m:r>
                      <m:r>
                        <a:rPr lang="en-US" sz="2800" b="0" i="1" dirty="0" smtClean="0">
                          <a:solidFill>
                            <a:schemeClr val="bg1"/>
                          </a:solidFill>
                          <a:latin typeface="Cambria Math" panose="02040503050406030204" pitchFamily="18" charset="0"/>
                        </a:rPr>
                        <m:t>→</m:t>
                      </m:r>
                      <m:r>
                        <m:rPr>
                          <m:nor/>
                        </m:rPr>
                        <a:rPr lang="en-US" sz="2800" b="0" i="0" dirty="0" smtClean="0">
                          <a:solidFill>
                            <a:schemeClr val="bg1"/>
                          </a:solidFill>
                          <a:latin typeface="Cambria Math" panose="02040503050406030204" pitchFamily="18" charset="0"/>
                        </a:rPr>
                        <m:t>L</m:t>
                      </m:r>
                      <m:r>
                        <m:rPr>
                          <m:nor/>
                        </m:rPr>
                        <a:rPr lang="en-US" sz="2800" b="0" i="0" baseline="-25000" dirty="0" smtClean="0">
                          <a:solidFill>
                            <a:schemeClr val="bg1"/>
                          </a:solidFill>
                        </a:rPr>
                        <m:t>0</m:t>
                      </m:r>
                      <m:r>
                        <m:rPr>
                          <m:nor/>
                        </m:rPr>
                        <a:rPr lang="en-US" sz="2800" b="0" i="0" dirty="0" smtClean="0">
                          <a:solidFill>
                            <a:schemeClr val="bg1"/>
                          </a:solidFill>
                        </a:rPr>
                        <m:t>=</m:t>
                      </m:r>
                      <m:nary>
                        <m:naryPr>
                          <m:chr m:val="∑"/>
                          <m:ctrlPr>
                            <a:rPr lang="en-US" sz="2800" b="0" i="1" dirty="0" smtClean="0">
                              <a:solidFill>
                                <a:schemeClr val="bg1"/>
                              </a:solidFill>
                              <a:latin typeface="Cambria Math" panose="02040503050406030204" pitchFamily="18" charset="0"/>
                            </a:rPr>
                          </m:ctrlPr>
                        </m:naryPr>
                        <m:sub>
                          <m:r>
                            <m:rPr>
                              <m:brk m:alnAt="23"/>
                            </m:rPr>
                            <a:rPr lang="en-US" sz="2800" b="0" i="1" dirty="0" smtClean="0">
                              <a:solidFill>
                                <a:schemeClr val="bg1"/>
                              </a:solidFill>
                              <a:latin typeface="Cambria Math" panose="02040503050406030204" pitchFamily="18" charset="0"/>
                            </a:rPr>
                            <m:t>𝑗</m:t>
                          </m:r>
                          <m:r>
                            <a:rPr lang="en-US" sz="2800" b="0" i="1" dirty="0" smtClean="0">
                              <a:solidFill>
                                <a:schemeClr val="bg1"/>
                              </a:solidFill>
                              <a:latin typeface="Cambria Math" panose="02040503050406030204" pitchFamily="18" charset="0"/>
                            </a:rPr>
                            <m:t>=0</m:t>
                          </m:r>
                        </m:sub>
                        <m:sup>
                          <m:sSub>
                            <m:sSubPr>
                              <m:ctrlPr>
                                <a:rPr lang="en-US" sz="2800" b="0" i="1" dirty="0" smtClean="0">
                                  <a:solidFill>
                                    <a:schemeClr val="bg1"/>
                                  </a:solidFill>
                                  <a:latin typeface="Cambria Math" panose="02040503050406030204" pitchFamily="18" charset="0"/>
                                </a:rPr>
                              </m:ctrlPr>
                            </m:sSubPr>
                            <m:e>
                              <m:r>
                                <a:rPr lang="en-US" sz="2800" b="0" i="1" dirty="0" smtClean="0">
                                  <a:solidFill>
                                    <a:schemeClr val="bg1"/>
                                  </a:solidFill>
                                  <a:latin typeface="Cambria Math" panose="02040503050406030204" pitchFamily="18" charset="0"/>
                                </a:rPr>
                                <m:t>𝑛</m:t>
                              </m:r>
                            </m:e>
                            <m:sub>
                              <m:r>
                                <a:rPr lang="en-US" sz="2800" b="0" i="1" dirty="0" smtClean="0">
                                  <a:solidFill>
                                    <a:schemeClr val="bg1"/>
                                  </a:solidFill>
                                  <a:latin typeface="Cambria Math" panose="02040503050406030204" pitchFamily="18" charset="0"/>
                                </a:rPr>
                                <m:t>𝑁</m:t>
                              </m:r>
                            </m:sub>
                          </m:sSub>
                          <m:r>
                            <a:rPr lang="en-US" sz="2800" b="0" i="1" dirty="0" smtClean="0">
                              <a:solidFill>
                                <a:schemeClr val="bg1"/>
                              </a:solidFill>
                              <a:latin typeface="Cambria Math" panose="02040503050406030204" pitchFamily="18" charset="0"/>
                            </a:rPr>
                            <m:t>−1</m:t>
                          </m:r>
                        </m:sup>
                        <m:e>
                          <m:r>
                            <m:rPr>
                              <m:nor/>
                            </m:rPr>
                            <a:rPr lang="en-US" sz="2800" dirty="0">
                              <a:solidFill>
                                <a:schemeClr val="bg1"/>
                              </a:solidFill>
                            </a:rPr>
                            <m:t>(</m:t>
                          </m:r>
                          <m:sSubSup>
                            <m:sSubSupPr>
                              <m:ctrlPr>
                                <a:rPr lang="en-US" sz="2800" i="1" dirty="0">
                                  <a:solidFill>
                                    <a:schemeClr val="bg1"/>
                                  </a:solidFill>
                                  <a:latin typeface="Cambria Math" panose="02040503050406030204" pitchFamily="18" charset="0"/>
                                </a:rPr>
                              </m:ctrlPr>
                            </m:sSubSupPr>
                            <m:e>
                              <m:r>
                                <a:rPr lang="en-US" sz="2800" i="1" dirty="0">
                                  <a:solidFill>
                                    <a:schemeClr val="bg1"/>
                                  </a:solidFill>
                                  <a:latin typeface="Cambria Math" panose="02040503050406030204" pitchFamily="18" charset="0"/>
                                </a:rPr>
                                <m:t>𝑥</m:t>
                              </m:r>
                            </m:e>
                            <m:sub>
                              <m:r>
                                <a:rPr lang="en-US" sz="2800" i="1" dirty="0">
                                  <a:solidFill>
                                    <a:schemeClr val="bg1"/>
                                  </a:solidFill>
                                  <a:latin typeface="Cambria Math" panose="02040503050406030204" pitchFamily="18" charset="0"/>
                                </a:rPr>
                                <m:t>𝑗</m:t>
                              </m:r>
                            </m:sub>
                            <m:sup>
                              <m:r>
                                <a:rPr lang="en-US" sz="2800" i="1" dirty="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𝑁</m:t>
                              </m:r>
                              <m:r>
                                <a:rPr lang="en-US" sz="2800" i="1" dirty="0">
                                  <a:solidFill>
                                    <a:schemeClr val="bg1"/>
                                  </a:solidFill>
                                  <a:latin typeface="Cambria Math" panose="02040503050406030204" pitchFamily="18" charset="0"/>
                                </a:rPr>
                                <m:t>)</m:t>
                              </m:r>
                            </m:sup>
                          </m:sSubSup>
                          <m:r>
                            <m:rPr>
                              <m:nor/>
                            </m:rPr>
                            <a:rPr lang="en-US" sz="2800" dirty="0">
                              <a:solidFill>
                                <a:schemeClr val="bg1"/>
                              </a:solidFill>
                              <a:latin typeface="Cambria Math" panose="02040503050406030204" pitchFamily="18" charset="0"/>
                            </a:rPr>
                            <m:t>−</m:t>
                          </m:r>
                          <m:r>
                            <a:rPr lang="en-US" sz="2800" i="1" dirty="0">
                              <a:solidFill>
                                <a:schemeClr val="bg1"/>
                              </a:solidFill>
                              <a:latin typeface="Cambria Math" panose="02040503050406030204" pitchFamily="18" charset="0"/>
                            </a:rPr>
                            <m:t>𝑦</m:t>
                          </m:r>
                          <m:r>
                            <m:rPr>
                              <m:nor/>
                            </m:rPr>
                            <a:rPr lang="en-US" sz="2800" dirty="0">
                              <a:solidFill>
                                <a:schemeClr val="bg1"/>
                              </a:solidFill>
                            </a:rPr>
                            <m:t>)</m:t>
                          </m:r>
                          <m:r>
                            <m:rPr>
                              <m:nor/>
                            </m:rPr>
                            <a:rPr lang="en-US" sz="2800" baseline="30000" dirty="0">
                              <a:solidFill>
                                <a:schemeClr val="bg1"/>
                              </a:solidFill>
                            </a:rPr>
                            <m:t>2</m:t>
                          </m:r>
                        </m:e>
                      </m:nary>
                    </m:oMath>
                  </m:oMathPara>
                </a14:m>
                <a:endParaRPr lang="ru-RU" sz="2800" baseline="30000" dirty="0"/>
              </a:p>
            </p:txBody>
          </p:sp>
        </mc:Choice>
        <mc:Fallback xmlns="">
          <p:sp>
            <p:nvSpPr>
              <p:cNvPr id="26" name="Прямоугольник 25">
                <a:extLst>
                  <a:ext uri="{FF2B5EF4-FFF2-40B4-BE49-F238E27FC236}">
                    <a16:creationId xmlns:a16="http://schemas.microsoft.com/office/drawing/2014/main" id="{A27B6A58-DE31-4690-A329-243347F2C1EB}"/>
                  </a:ext>
                </a:extLst>
              </p:cNvPr>
              <p:cNvSpPr>
                <a:spLocks noRot="1" noChangeAspect="1" noMove="1" noResize="1" noEditPoints="1" noAdjustHandles="1" noChangeArrowheads="1" noChangeShapeType="1" noTextEdit="1"/>
              </p:cNvSpPr>
              <p:nvPr/>
            </p:nvSpPr>
            <p:spPr>
              <a:xfrm>
                <a:off x="7274299" y="2075030"/>
                <a:ext cx="4926829" cy="1351524"/>
              </a:xfrm>
              <a:prstGeom prst="rect">
                <a:avLst/>
              </a:prstGeom>
              <a:blipFill>
                <a:blip r:embed="rId6"/>
                <a:stretch>
                  <a:fillRect/>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9EEC2FB4-DD2B-42FB-864D-88E05F6A0C03}"/>
              </a:ext>
            </a:extLst>
          </p:cNvPr>
          <p:cNvSpPr/>
          <p:nvPr/>
        </p:nvSpPr>
        <p:spPr>
          <a:xfrm>
            <a:off x="6004452" y="2478256"/>
            <a:ext cx="1468544" cy="523220"/>
          </a:xfrm>
          <a:prstGeom prst="rect">
            <a:avLst/>
          </a:prstGeom>
        </p:spPr>
        <p:txBody>
          <a:bodyPr wrap="none">
            <a:spAutoFit/>
          </a:bodyPr>
          <a:lstStyle/>
          <a:p>
            <a:r>
              <a:rPr lang="ru-RU" sz="2800" dirty="0">
                <a:solidFill>
                  <a:schemeClr val="bg1"/>
                </a:solidFill>
              </a:rPr>
              <a:t>Сложно</a:t>
            </a:r>
            <a:r>
              <a:rPr lang="en-US" sz="2800" dirty="0">
                <a:solidFill>
                  <a:schemeClr val="bg1"/>
                </a:solidFill>
              </a:rPr>
              <a:t>:</a:t>
            </a:r>
            <a:endParaRPr lang="ru-RU" sz="2800" dirty="0"/>
          </a:p>
        </p:txBody>
      </p:sp>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4051A86A-C35C-4FDF-B091-DF6BE6485AC7}"/>
                  </a:ext>
                </a:extLst>
              </p:cNvPr>
              <p:cNvSpPr/>
              <p:nvPr/>
            </p:nvSpPr>
            <p:spPr>
              <a:xfrm>
                <a:off x="6291162" y="1549270"/>
                <a:ext cx="1437381" cy="523220"/>
              </a:xfrm>
              <a:prstGeom prst="rect">
                <a:avLst/>
              </a:prstGeom>
            </p:spPr>
            <p:txBody>
              <a:bodyPr wrap="none">
                <a:spAutoFit/>
              </a:bodyPr>
              <a:lstStyle/>
              <a:p>
                <a:r>
                  <a:rPr lang="ru-RU" sz="2800" dirty="0">
                    <a:solidFill>
                      <a:schemeClr val="bg1"/>
                    </a:solidFill>
                  </a:rPr>
                  <a:t>Просто:</a:t>
                </a:r>
                <a14:m>
                  <m:oMath xmlns:m="http://schemas.openxmlformats.org/officeDocument/2006/math">
                    <m:r>
                      <a:rPr lang="ru-RU" sz="2800" dirty="0">
                        <a:solidFill>
                          <a:schemeClr val="bg1"/>
                        </a:solidFill>
                        <a:latin typeface="Cambria Math" panose="02040503050406030204" pitchFamily="18" charset="0"/>
                      </a:rPr>
                      <m:t> </m:t>
                    </m:r>
                  </m:oMath>
                </a14:m>
                <a:endParaRPr lang="ru-RU" sz="2800" dirty="0"/>
              </a:p>
            </p:txBody>
          </p:sp>
        </mc:Choice>
        <mc:Fallback xmlns="">
          <p:sp>
            <p:nvSpPr>
              <p:cNvPr id="28" name="Прямоугольник 27">
                <a:extLst>
                  <a:ext uri="{FF2B5EF4-FFF2-40B4-BE49-F238E27FC236}">
                    <a16:creationId xmlns:a16="http://schemas.microsoft.com/office/drawing/2014/main" id="{4051A86A-C35C-4FDF-B091-DF6BE6485AC7}"/>
                  </a:ext>
                </a:extLst>
              </p:cNvPr>
              <p:cNvSpPr>
                <a:spLocks noRot="1" noChangeAspect="1" noMove="1" noResize="1" noEditPoints="1" noAdjustHandles="1" noChangeArrowheads="1" noChangeShapeType="1" noTextEdit="1"/>
              </p:cNvSpPr>
              <p:nvPr/>
            </p:nvSpPr>
            <p:spPr>
              <a:xfrm>
                <a:off x="6291162" y="1549270"/>
                <a:ext cx="1437381" cy="523220"/>
              </a:xfrm>
              <a:prstGeom prst="rect">
                <a:avLst/>
              </a:prstGeom>
              <a:blipFill>
                <a:blip r:embed="rId7"/>
                <a:stretch>
                  <a:fillRect l="-8475" t="-10465" r="-2119" b="-325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E36F9160-3225-47AF-AB27-DBA481AA7012}"/>
                  </a:ext>
                </a:extLst>
              </p:cNvPr>
              <p:cNvSpPr/>
              <p:nvPr/>
            </p:nvSpPr>
            <p:spPr>
              <a:xfrm>
                <a:off x="4689599" y="3373681"/>
                <a:ext cx="5858500" cy="649986"/>
              </a:xfrm>
              <a:prstGeom prst="rect">
                <a:avLst/>
              </a:prstGeom>
            </p:spPr>
            <p:txBody>
              <a:bodyPr wrap="square">
                <a:spAutoFit/>
              </a:bodyPr>
              <a:lstStyle/>
              <a:p>
                <a14:m>
                  <m:oMath xmlns:m="http://schemas.openxmlformats.org/officeDocument/2006/math">
                    <m:sSubSup>
                      <m:sSubSupPr>
                        <m:ctrlPr>
                          <a:rPr lang="en-US" sz="2800" i="1" dirty="0" smtClean="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b="0" i="1" dirty="0" smtClean="0">
                        <a:solidFill>
                          <a:schemeClr val="bg1"/>
                        </a:solidFill>
                        <a:latin typeface="Cambria Math" panose="02040503050406030204" pitchFamily="18" charset="0"/>
                        <a:ea typeface="Cambria Math" panose="02040503050406030204" pitchFamily="18" charset="0"/>
                      </a:rPr>
                      <m:t>σ</m:t>
                    </m:r>
                    <m:r>
                      <a:rPr lang="en-US" sz="2800" b="0" i="1"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w</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oMath>
                </a14:m>
                <a:r>
                  <a:rPr lang="en-US" sz="2800" dirty="0">
                    <a:solidFill>
                      <a:schemeClr val="bg1"/>
                    </a:solidFill>
                    <a:latin typeface="Cambria Math" panose="02040503050406030204" pitchFamily="18" charset="0"/>
                    <a:ea typeface="Cambria Math" panose="02040503050406030204" pitchFamily="18" charset="0"/>
                  </a:rPr>
                  <a:t> </a:t>
                </a:r>
                <a14:m>
                  <m:oMath xmlns:m="http://schemas.openxmlformats.org/officeDocument/2006/math">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−1)</m:t>
                        </m:r>
                      </m:sup>
                    </m:sSubSup>
                    <m:r>
                      <a:rPr lang="en-US" sz="2800" b="0" i="0"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b</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i="1" dirty="0">
                        <a:solidFill>
                          <a:schemeClr val="bg1"/>
                        </a:solidFill>
                        <a:latin typeface="Cambria Math" panose="02040503050406030204" pitchFamily="18" charset="0"/>
                        <a:ea typeface="Cambria Math" panose="02040503050406030204" pitchFamily="18" charset="0"/>
                      </a:rPr>
                      <m:t>σ</m:t>
                    </m:r>
                    <m:r>
                      <a:rPr lang="en-US" sz="2800" i="1" dirty="0">
                        <a:solidFill>
                          <a:schemeClr val="bg1"/>
                        </a:solidFill>
                        <a:latin typeface="Cambria Math" panose="02040503050406030204" pitchFamily="18" charset="0"/>
                        <a:ea typeface="Cambria Math" panose="02040503050406030204" pitchFamily="18" charset="0"/>
                      </a:rPr>
                      <m:t>(</m:t>
                    </m:r>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b="0" i="1" dirty="0" smtClean="0">
                            <a:solidFill>
                              <a:schemeClr val="bg1"/>
                            </a:solidFill>
                            <a:latin typeface="Cambria Math" panose="02040503050406030204" pitchFamily="18" charset="0"/>
                            <a:ea typeface="Cambria Math" panose="02040503050406030204" pitchFamily="18" charset="0"/>
                          </a:rPr>
                          <m:t>𝑧</m:t>
                        </m:r>
                      </m:e>
                      <m:sub/>
                      <m:sup>
                        <m:r>
                          <a:rPr lang="en-US" sz="2800" i="1" dirty="0">
                            <a:solidFill>
                              <a:schemeClr val="bg1"/>
                            </a:solidFill>
                            <a:latin typeface="Cambria Math" panose="02040503050406030204" pitchFamily="18" charset="0"/>
                            <a:ea typeface="Cambria Math" panose="02040503050406030204" pitchFamily="18" charset="0"/>
                          </a:rPr>
                          <m:t>(</m:t>
                        </m:r>
                        <m:r>
                          <a:rPr lang="en-US" sz="2800" b="0" i="1" dirty="0" smtClean="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i="1" dirty="0">
                        <a:solidFill>
                          <a:schemeClr val="bg1"/>
                        </a:solidFill>
                        <a:latin typeface="Cambria Math" panose="02040503050406030204" pitchFamily="18" charset="0"/>
                        <a:ea typeface="Cambria Math" panose="02040503050406030204" pitchFamily="18" charset="0"/>
                      </a:rPr>
                      <m:t>)</m:t>
                    </m:r>
                  </m:oMath>
                </a14:m>
                <a:endParaRPr lang="ru-RU" sz="2800" dirty="0">
                  <a:latin typeface="Cambria Math" panose="02040503050406030204" pitchFamily="18" charset="0"/>
                  <a:ea typeface="Cambria Math" panose="02040503050406030204" pitchFamily="18" charset="0"/>
                </a:endParaRPr>
              </a:p>
            </p:txBody>
          </p:sp>
        </mc:Choice>
        <mc:Fallback xmlns="">
          <p:sp>
            <p:nvSpPr>
              <p:cNvPr id="29" name="Прямоугольник 28">
                <a:extLst>
                  <a:ext uri="{FF2B5EF4-FFF2-40B4-BE49-F238E27FC236}">
                    <a16:creationId xmlns:a16="http://schemas.microsoft.com/office/drawing/2014/main" id="{E36F9160-3225-47AF-AB27-DBA481AA7012}"/>
                  </a:ext>
                </a:extLst>
              </p:cNvPr>
              <p:cNvSpPr>
                <a:spLocks noRot="1" noChangeAspect="1" noMove="1" noResize="1" noEditPoints="1" noAdjustHandles="1" noChangeArrowheads="1" noChangeShapeType="1" noTextEdit="1"/>
              </p:cNvSpPr>
              <p:nvPr/>
            </p:nvSpPr>
            <p:spPr>
              <a:xfrm>
                <a:off x="4689599" y="3373681"/>
                <a:ext cx="5858500" cy="649986"/>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5122C1C9-3FB3-4C3E-BB39-78272FB99AEF}"/>
                  </a:ext>
                </a:extLst>
              </p:cNvPr>
              <p:cNvSpPr/>
              <p:nvPr/>
            </p:nvSpPr>
            <p:spPr>
              <a:xfrm>
                <a:off x="3123471" y="3517450"/>
                <a:ext cx="1437381" cy="523220"/>
              </a:xfrm>
              <a:prstGeom prst="rect">
                <a:avLst/>
              </a:prstGeom>
            </p:spPr>
            <p:txBody>
              <a:bodyPr wrap="none">
                <a:spAutoFit/>
              </a:bodyPr>
              <a:lstStyle/>
              <a:p>
                <a:r>
                  <a:rPr lang="ru-RU" sz="2800" dirty="0">
                    <a:solidFill>
                      <a:schemeClr val="bg1"/>
                    </a:solidFill>
                  </a:rPr>
                  <a:t>Просто:</a:t>
                </a:r>
                <a14:m>
                  <m:oMath xmlns:m="http://schemas.openxmlformats.org/officeDocument/2006/math">
                    <m:r>
                      <a:rPr lang="ru-RU" sz="2800" dirty="0">
                        <a:solidFill>
                          <a:schemeClr val="bg1"/>
                        </a:solidFill>
                        <a:latin typeface="Cambria Math" panose="02040503050406030204" pitchFamily="18" charset="0"/>
                      </a:rPr>
                      <m:t> </m:t>
                    </m:r>
                  </m:oMath>
                </a14:m>
                <a:endParaRPr lang="ru-RU" sz="2800" dirty="0"/>
              </a:p>
            </p:txBody>
          </p:sp>
        </mc:Choice>
        <mc:Fallback xmlns="">
          <p:sp>
            <p:nvSpPr>
              <p:cNvPr id="30" name="Прямоугольник 29">
                <a:extLst>
                  <a:ext uri="{FF2B5EF4-FFF2-40B4-BE49-F238E27FC236}">
                    <a16:creationId xmlns:a16="http://schemas.microsoft.com/office/drawing/2014/main" id="{5122C1C9-3FB3-4C3E-BB39-78272FB99AEF}"/>
                  </a:ext>
                </a:extLst>
              </p:cNvPr>
              <p:cNvSpPr>
                <a:spLocks noRot="1" noChangeAspect="1" noMove="1" noResize="1" noEditPoints="1" noAdjustHandles="1" noChangeArrowheads="1" noChangeShapeType="1" noTextEdit="1"/>
              </p:cNvSpPr>
              <p:nvPr/>
            </p:nvSpPr>
            <p:spPr>
              <a:xfrm>
                <a:off x="3123471" y="3517450"/>
                <a:ext cx="1437381" cy="523220"/>
              </a:xfrm>
              <a:prstGeom prst="rect">
                <a:avLst/>
              </a:prstGeom>
              <a:blipFill>
                <a:blip r:embed="rId9"/>
                <a:stretch>
                  <a:fillRect l="-8475" t="-10465" r="-2119" b="-32558"/>
                </a:stretch>
              </a:blipFill>
            </p:spPr>
            <p:txBody>
              <a:bodyPr/>
              <a:lstStyle/>
              <a:p>
                <a:r>
                  <a:rPr lang="ru-RU">
                    <a:noFill/>
                  </a:rPr>
                  <a:t> </a:t>
                </a:r>
              </a:p>
            </p:txBody>
          </p:sp>
        </mc:Fallback>
      </mc:AlternateContent>
      <p:sp>
        <p:nvSpPr>
          <p:cNvPr id="31" name="Прямоугольник 30">
            <a:extLst>
              <a:ext uri="{FF2B5EF4-FFF2-40B4-BE49-F238E27FC236}">
                <a16:creationId xmlns:a16="http://schemas.microsoft.com/office/drawing/2014/main" id="{8AC1B49A-B6E0-40D5-8F7D-7985742444A0}"/>
              </a:ext>
            </a:extLst>
          </p:cNvPr>
          <p:cNvSpPr/>
          <p:nvPr/>
        </p:nvSpPr>
        <p:spPr>
          <a:xfrm>
            <a:off x="3062820" y="4102679"/>
            <a:ext cx="1468544" cy="523220"/>
          </a:xfrm>
          <a:prstGeom prst="rect">
            <a:avLst/>
          </a:prstGeom>
        </p:spPr>
        <p:txBody>
          <a:bodyPr wrap="none">
            <a:spAutoFit/>
          </a:bodyPr>
          <a:lstStyle/>
          <a:p>
            <a:r>
              <a:rPr lang="ru-RU" sz="2800" dirty="0">
                <a:solidFill>
                  <a:schemeClr val="bg1"/>
                </a:solidFill>
              </a:rPr>
              <a:t>Сложно</a:t>
            </a:r>
            <a:r>
              <a:rPr lang="en-US" sz="2800" dirty="0">
                <a:solidFill>
                  <a:schemeClr val="bg1"/>
                </a:solidFill>
              </a:rPr>
              <a:t>:</a:t>
            </a:r>
            <a:endParaRPr lang="ru-RU" sz="2800" dirty="0"/>
          </a:p>
        </p:txBody>
      </p:sp>
      <mc:AlternateContent xmlns:mc="http://schemas.openxmlformats.org/markup-compatibility/2006" xmlns:a14="http://schemas.microsoft.com/office/drawing/2010/main">
        <mc:Choice Requires="a14">
          <p:sp>
            <p:nvSpPr>
              <p:cNvPr id="32" name="Прямоугольник 31">
                <a:extLst>
                  <a:ext uri="{FF2B5EF4-FFF2-40B4-BE49-F238E27FC236}">
                    <a16:creationId xmlns:a16="http://schemas.microsoft.com/office/drawing/2014/main" id="{BFE823E6-F5B0-4736-BE1D-85E90C14AEC0}"/>
                  </a:ext>
                </a:extLst>
              </p:cNvPr>
              <p:cNvSpPr/>
              <p:nvPr/>
            </p:nvSpPr>
            <p:spPr>
              <a:xfrm>
                <a:off x="4033939" y="3893151"/>
                <a:ext cx="7628339" cy="11356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800" i="1" dirty="0" smtClean="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r>
                            <a:rPr lang="en-US" sz="2800" b="0" i="1" dirty="0" smtClean="0">
                              <a:solidFill>
                                <a:schemeClr val="bg1"/>
                              </a:solidFill>
                              <a:latin typeface="Cambria Math" panose="02040503050406030204" pitchFamily="18" charset="0"/>
                              <a:ea typeface="Cambria Math" panose="02040503050406030204" pitchFamily="18" charset="0"/>
                            </a:rPr>
                            <m:t>𝑗</m:t>
                          </m:r>
                        </m:sub>
                        <m:sup>
                          <m:r>
                            <a:rPr lang="en-US" sz="2800" i="1" dirty="0">
                              <a:solidFill>
                                <a:schemeClr val="bg1"/>
                              </a:solidFill>
                              <a:latin typeface="Cambria Math" panose="02040503050406030204" pitchFamily="18" charset="0"/>
                              <a:ea typeface="Cambria Math" panose="02040503050406030204" pitchFamily="18" charset="0"/>
                            </a:rPr>
                            <m:t>(</m:t>
                          </m:r>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b="0" i="1" dirty="0" smtClean="0">
                          <a:solidFill>
                            <a:schemeClr val="bg1"/>
                          </a:solidFill>
                          <a:latin typeface="Cambria Math" panose="02040503050406030204" pitchFamily="18" charset="0"/>
                          <a:ea typeface="Cambria Math" panose="02040503050406030204" pitchFamily="18" charset="0"/>
                        </a:rPr>
                        <m:t>σ</m:t>
                      </m:r>
                      <m:r>
                        <a:rPr lang="en-US" sz="2800" b="0" i="1" dirty="0" smtClean="0">
                          <a:solidFill>
                            <a:schemeClr val="bg1"/>
                          </a:solidFill>
                          <a:latin typeface="Cambria Math" panose="02040503050406030204" pitchFamily="18" charset="0"/>
                          <a:ea typeface="Cambria Math" panose="02040503050406030204" pitchFamily="18" charset="0"/>
                        </a:rPr>
                        <m:t>{(</m:t>
                      </m:r>
                      <m:nary>
                        <m:naryPr>
                          <m:chr m:val="∑"/>
                          <m:subHide m:val="on"/>
                          <m:supHide m:val="on"/>
                          <m:ctrlPr>
                            <a:rPr lang="en-US" sz="2800" b="0" i="1" dirty="0" smtClean="0">
                              <a:solidFill>
                                <a:schemeClr val="bg1"/>
                              </a:solidFill>
                              <a:latin typeface="Cambria Math" panose="02040503050406030204" pitchFamily="18" charset="0"/>
                              <a:ea typeface="Cambria Math" panose="02040503050406030204" pitchFamily="18" charset="0"/>
                            </a:rPr>
                          </m:ctrlPr>
                        </m:naryPr>
                        <m:sub/>
                        <m:sup/>
                        <m:e>
                          <m:r>
                            <m:rPr>
                              <m:nor/>
                            </m:rPr>
                            <a:rPr lang="en-US" sz="2800" dirty="0">
                              <a:solidFill>
                                <a:schemeClr val="bg1"/>
                              </a:solidFill>
                              <a:latin typeface="Cambria Math" panose="02040503050406030204" pitchFamily="18" charset="0"/>
                              <a:ea typeface="Cambria Math" panose="02040503050406030204" pitchFamily="18" charset="0"/>
                            </a:rPr>
                            <m:t>w</m:t>
                          </m:r>
                          <m:r>
                            <a:rPr lang="en-US" sz="2800" i="1" baseline="-25000" dirty="0">
                              <a:solidFill>
                                <a:schemeClr val="bg1"/>
                              </a:solidFill>
                              <a:latin typeface="Cambria Math" panose="02040503050406030204" pitchFamily="18" charset="0"/>
                              <a:ea typeface="Cambria Math" panose="02040503050406030204" pitchFamily="18" charset="0"/>
                            </a:rPr>
                            <m:t>𝑗𝑘</m:t>
                          </m:r>
                          <m:r>
                            <m:rPr>
                              <m:nor/>
                            </m:rPr>
                            <a:rPr lang="en-US" sz="2800" dirty="0">
                              <a:solidFill>
                                <a:schemeClr val="bg1"/>
                              </a:solidFill>
                              <a:latin typeface="Cambria Math" panose="02040503050406030204" pitchFamily="18" charset="0"/>
                              <a:ea typeface="Cambria Math" panose="02040503050406030204" pitchFamily="18" charset="0"/>
                            </a:rPr>
                            <m:t> </m:t>
                          </m:r>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i="1" dirty="0">
                                  <a:solidFill>
                                    <a:schemeClr val="bg1"/>
                                  </a:solidFill>
                                  <a:latin typeface="Cambria Math" panose="02040503050406030204" pitchFamily="18" charset="0"/>
                                  <a:ea typeface="Cambria Math" panose="02040503050406030204" pitchFamily="18" charset="0"/>
                                </a:rPr>
                                <m:t>𝑥</m:t>
                              </m:r>
                            </m:e>
                            <m:sub>
                              <m:r>
                                <a:rPr lang="en-US" sz="2800" i="1" dirty="0">
                                  <a:solidFill>
                                    <a:schemeClr val="bg1"/>
                                  </a:solidFill>
                                  <a:latin typeface="Cambria Math" panose="02040503050406030204" pitchFamily="18" charset="0"/>
                                  <a:ea typeface="Cambria Math" panose="02040503050406030204" pitchFamily="18" charset="0"/>
                                </a:rPr>
                                <m:t>𝑘</m:t>
                              </m:r>
                            </m:sub>
                            <m:sup>
                              <m:d>
                                <m:dPr>
                                  <m:ctrlPr>
                                    <a:rPr lang="en-US" sz="2800" i="1" dirty="0">
                                      <a:solidFill>
                                        <a:schemeClr val="bg1"/>
                                      </a:solidFill>
                                      <a:latin typeface="Cambria Math" panose="02040503050406030204" pitchFamily="18" charset="0"/>
                                      <a:ea typeface="Cambria Math" panose="02040503050406030204" pitchFamily="18" charset="0"/>
                                    </a:rPr>
                                  </m:ctrlPr>
                                </m:dPr>
                                <m:e>
                                  <m:r>
                                    <a:rPr lang="en-US" sz="2800" i="1" dirty="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−1</m:t>
                                  </m:r>
                                </m:e>
                              </m:d>
                            </m:sup>
                          </m:sSubSup>
                          <m:r>
                            <a:rPr lang="en-US" sz="2800" b="0" i="1" dirty="0" smtClean="0">
                              <a:solidFill>
                                <a:schemeClr val="bg1"/>
                              </a:solidFill>
                              <a:latin typeface="Cambria Math" panose="02040503050406030204" pitchFamily="18" charset="0"/>
                              <a:ea typeface="Cambria Math" panose="02040503050406030204" pitchFamily="18" charset="0"/>
                            </a:rPr>
                            <m:t>)</m:t>
                          </m:r>
                        </m:e>
                      </m:nary>
                      <m:r>
                        <a:rPr lang="en-US" sz="2800" b="0" i="0" dirty="0" smtClean="0">
                          <a:solidFill>
                            <a:schemeClr val="bg1"/>
                          </a:solidFill>
                          <a:latin typeface="Cambria Math" panose="02040503050406030204" pitchFamily="18" charset="0"/>
                          <a:ea typeface="Cambria Math" panose="02040503050406030204" pitchFamily="18" charset="0"/>
                        </a:rPr>
                        <m:t>+</m:t>
                      </m:r>
                      <m:r>
                        <m:rPr>
                          <m:nor/>
                        </m:rPr>
                        <a:rPr lang="en-US" sz="2800" dirty="0">
                          <a:solidFill>
                            <a:schemeClr val="bg1"/>
                          </a:solidFill>
                          <a:latin typeface="Cambria Math" panose="02040503050406030204" pitchFamily="18" charset="0"/>
                          <a:ea typeface="Cambria Math" panose="02040503050406030204" pitchFamily="18" charset="0"/>
                        </a:rPr>
                        <m:t>b</m:t>
                      </m:r>
                      <m:r>
                        <m:rPr>
                          <m:sty m:val="p"/>
                        </m:rPr>
                        <a:rPr lang="en-US" sz="2800" i="1" baseline="-25000" dirty="0">
                          <a:solidFill>
                            <a:schemeClr val="bg1"/>
                          </a:solidFill>
                          <a:latin typeface="Cambria Math" panose="02040503050406030204" pitchFamily="18" charset="0"/>
                          <a:ea typeface="Cambria Math" panose="02040503050406030204" pitchFamily="18" charset="0"/>
                        </a:rPr>
                        <m:t>N</m:t>
                      </m:r>
                      <m:r>
                        <a:rPr lang="en-US" sz="2800" b="0" i="1" dirty="0" smtClean="0">
                          <a:solidFill>
                            <a:schemeClr val="bg1"/>
                          </a:solidFill>
                          <a:latin typeface="Cambria Math" panose="02040503050406030204" pitchFamily="18" charset="0"/>
                          <a:ea typeface="Cambria Math" panose="02040503050406030204" pitchFamily="18" charset="0"/>
                        </a:rPr>
                        <m:t>}=</m:t>
                      </m:r>
                      <m:r>
                        <m:rPr>
                          <m:sty m:val="p"/>
                        </m:rPr>
                        <a:rPr lang="el-GR" sz="2800" i="1" dirty="0">
                          <a:solidFill>
                            <a:schemeClr val="bg1"/>
                          </a:solidFill>
                          <a:latin typeface="Cambria Math" panose="02040503050406030204" pitchFamily="18" charset="0"/>
                          <a:ea typeface="Cambria Math" panose="02040503050406030204" pitchFamily="18" charset="0"/>
                        </a:rPr>
                        <m:t>σ</m:t>
                      </m:r>
                      <m:r>
                        <a:rPr lang="en-US" sz="2800" i="1" dirty="0">
                          <a:solidFill>
                            <a:schemeClr val="bg1"/>
                          </a:solidFill>
                          <a:latin typeface="Cambria Math" panose="02040503050406030204" pitchFamily="18" charset="0"/>
                          <a:ea typeface="Cambria Math" panose="02040503050406030204" pitchFamily="18" charset="0"/>
                        </a:rPr>
                        <m:t>(</m:t>
                      </m:r>
                      <m:sSubSup>
                        <m:sSubSupPr>
                          <m:ctrlPr>
                            <a:rPr lang="en-US" sz="2800" i="1" dirty="0">
                              <a:solidFill>
                                <a:schemeClr val="bg1"/>
                              </a:solidFill>
                              <a:latin typeface="Cambria Math" panose="02040503050406030204" pitchFamily="18" charset="0"/>
                              <a:ea typeface="Cambria Math" panose="02040503050406030204" pitchFamily="18" charset="0"/>
                            </a:rPr>
                          </m:ctrlPr>
                        </m:sSubSupPr>
                        <m:e>
                          <m:r>
                            <a:rPr lang="en-US" sz="2800" b="0" i="1" dirty="0" smtClean="0">
                              <a:solidFill>
                                <a:schemeClr val="bg1"/>
                              </a:solidFill>
                              <a:latin typeface="Cambria Math" panose="02040503050406030204" pitchFamily="18" charset="0"/>
                              <a:ea typeface="Cambria Math" panose="02040503050406030204" pitchFamily="18" charset="0"/>
                            </a:rPr>
                            <m:t>𝑧</m:t>
                          </m:r>
                        </m:e>
                        <m:sub>
                          <m:r>
                            <a:rPr lang="en-US" sz="2800" b="0" i="1" dirty="0" smtClean="0">
                              <a:solidFill>
                                <a:schemeClr val="bg1"/>
                              </a:solidFill>
                              <a:latin typeface="Cambria Math" panose="02040503050406030204" pitchFamily="18" charset="0"/>
                              <a:ea typeface="Cambria Math" panose="02040503050406030204" pitchFamily="18" charset="0"/>
                            </a:rPr>
                            <m:t>𝑗</m:t>
                          </m:r>
                        </m:sub>
                        <m:sup>
                          <m:r>
                            <a:rPr lang="en-US" sz="2800" i="1" dirty="0">
                              <a:solidFill>
                                <a:schemeClr val="bg1"/>
                              </a:solidFill>
                              <a:latin typeface="Cambria Math" panose="02040503050406030204" pitchFamily="18" charset="0"/>
                              <a:ea typeface="Cambria Math" panose="02040503050406030204" pitchFamily="18" charset="0"/>
                            </a:rPr>
                            <m:t>(</m:t>
                          </m:r>
                          <m:r>
                            <a:rPr lang="en-US" sz="2800" b="0" i="1" dirty="0" smtClean="0">
                              <a:solidFill>
                                <a:schemeClr val="bg1"/>
                              </a:solidFill>
                              <a:latin typeface="Cambria Math" panose="02040503050406030204" pitchFamily="18" charset="0"/>
                              <a:ea typeface="Cambria Math" panose="02040503050406030204" pitchFamily="18" charset="0"/>
                            </a:rPr>
                            <m:t>𝑁</m:t>
                          </m:r>
                          <m:r>
                            <a:rPr lang="en-US" sz="2800" i="1" dirty="0">
                              <a:solidFill>
                                <a:schemeClr val="bg1"/>
                              </a:solidFill>
                              <a:latin typeface="Cambria Math" panose="02040503050406030204" pitchFamily="18" charset="0"/>
                              <a:ea typeface="Cambria Math" panose="02040503050406030204" pitchFamily="18" charset="0"/>
                            </a:rPr>
                            <m:t>)</m:t>
                          </m:r>
                        </m:sup>
                      </m:sSubSup>
                      <m:r>
                        <a:rPr lang="en-US" sz="2800" i="1" dirty="0">
                          <a:solidFill>
                            <a:schemeClr val="bg1"/>
                          </a:solidFill>
                          <a:latin typeface="Cambria Math" panose="02040503050406030204" pitchFamily="18" charset="0"/>
                          <a:ea typeface="Cambria Math" panose="02040503050406030204" pitchFamily="18" charset="0"/>
                        </a:rPr>
                        <m:t>)</m:t>
                      </m:r>
                    </m:oMath>
                  </m:oMathPara>
                </a14:m>
                <a:endParaRPr lang="ru-RU" sz="2800" dirty="0">
                  <a:latin typeface="Cambria Math" panose="02040503050406030204" pitchFamily="18" charset="0"/>
                  <a:ea typeface="Cambria Math" panose="02040503050406030204" pitchFamily="18" charset="0"/>
                </a:endParaRPr>
              </a:p>
            </p:txBody>
          </p:sp>
        </mc:Choice>
        <mc:Fallback xmlns="">
          <p:sp>
            <p:nvSpPr>
              <p:cNvPr id="32" name="Прямоугольник 31">
                <a:extLst>
                  <a:ext uri="{FF2B5EF4-FFF2-40B4-BE49-F238E27FC236}">
                    <a16:creationId xmlns:a16="http://schemas.microsoft.com/office/drawing/2014/main" id="{BFE823E6-F5B0-4736-BE1D-85E90C14AEC0}"/>
                  </a:ext>
                </a:extLst>
              </p:cNvPr>
              <p:cNvSpPr>
                <a:spLocks noRot="1" noChangeAspect="1" noMove="1" noResize="1" noEditPoints="1" noAdjustHandles="1" noChangeArrowheads="1" noChangeShapeType="1" noTextEdit="1"/>
              </p:cNvSpPr>
              <p:nvPr/>
            </p:nvSpPr>
            <p:spPr>
              <a:xfrm>
                <a:off x="4033939" y="3893151"/>
                <a:ext cx="7628339" cy="1135696"/>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Прямоугольник 32">
                <a:extLst>
                  <a:ext uri="{FF2B5EF4-FFF2-40B4-BE49-F238E27FC236}">
                    <a16:creationId xmlns:a16="http://schemas.microsoft.com/office/drawing/2014/main" id="{ABE588AF-04E2-451E-84E0-87DAFF281188}"/>
                  </a:ext>
                </a:extLst>
              </p:cNvPr>
              <p:cNvSpPr/>
              <p:nvPr/>
            </p:nvSpPr>
            <p:spPr>
              <a:xfrm>
                <a:off x="3287426" y="5016522"/>
                <a:ext cx="1437381" cy="523220"/>
              </a:xfrm>
              <a:prstGeom prst="rect">
                <a:avLst/>
              </a:prstGeom>
            </p:spPr>
            <p:txBody>
              <a:bodyPr wrap="none">
                <a:spAutoFit/>
              </a:bodyPr>
              <a:lstStyle/>
              <a:p>
                <a:r>
                  <a:rPr lang="ru-RU" sz="2800" dirty="0">
                    <a:solidFill>
                      <a:schemeClr val="bg1"/>
                    </a:solidFill>
                  </a:rPr>
                  <a:t>Просто:</a:t>
                </a:r>
                <a14:m>
                  <m:oMath xmlns:m="http://schemas.openxmlformats.org/officeDocument/2006/math">
                    <m:r>
                      <a:rPr lang="ru-RU" sz="2800" dirty="0">
                        <a:solidFill>
                          <a:schemeClr val="bg1"/>
                        </a:solidFill>
                        <a:latin typeface="Cambria Math" panose="02040503050406030204" pitchFamily="18" charset="0"/>
                      </a:rPr>
                      <m:t> </m:t>
                    </m:r>
                  </m:oMath>
                </a14:m>
                <a:endParaRPr lang="ru-RU" sz="2800" dirty="0"/>
              </a:p>
            </p:txBody>
          </p:sp>
        </mc:Choice>
        <mc:Fallback xmlns="">
          <p:sp>
            <p:nvSpPr>
              <p:cNvPr id="33" name="Прямоугольник 32">
                <a:extLst>
                  <a:ext uri="{FF2B5EF4-FFF2-40B4-BE49-F238E27FC236}">
                    <a16:creationId xmlns:a16="http://schemas.microsoft.com/office/drawing/2014/main" id="{ABE588AF-04E2-451E-84E0-87DAFF281188}"/>
                  </a:ext>
                </a:extLst>
              </p:cNvPr>
              <p:cNvSpPr>
                <a:spLocks noRot="1" noChangeAspect="1" noMove="1" noResize="1" noEditPoints="1" noAdjustHandles="1" noChangeArrowheads="1" noChangeShapeType="1" noTextEdit="1"/>
              </p:cNvSpPr>
              <p:nvPr/>
            </p:nvSpPr>
            <p:spPr>
              <a:xfrm>
                <a:off x="3287426" y="5016522"/>
                <a:ext cx="1437381" cy="523220"/>
              </a:xfrm>
              <a:prstGeom prst="rect">
                <a:avLst/>
              </a:prstGeom>
              <a:blipFill>
                <a:blip r:embed="rId11"/>
                <a:stretch>
                  <a:fillRect l="-8475" t="-11628" r="-2119" b="-32558"/>
                </a:stretch>
              </a:blipFill>
            </p:spPr>
            <p:txBody>
              <a:bodyPr/>
              <a:lstStyle/>
              <a:p>
                <a:r>
                  <a:rPr lang="ru-RU">
                    <a:noFill/>
                  </a:rPr>
                  <a:t> </a:t>
                </a:r>
              </a:p>
            </p:txBody>
          </p:sp>
        </mc:Fallback>
      </mc:AlternateContent>
      <p:sp>
        <p:nvSpPr>
          <p:cNvPr id="34" name="Прямоугольник 33">
            <a:extLst>
              <a:ext uri="{FF2B5EF4-FFF2-40B4-BE49-F238E27FC236}">
                <a16:creationId xmlns:a16="http://schemas.microsoft.com/office/drawing/2014/main" id="{DEBCE8EB-EA3C-46CD-81C4-87E346FCCF01}"/>
              </a:ext>
            </a:extLst>
          </p:cNvPr>
          <p:cNvSpPr/>
          <p:nvPr/>
        </p:nvSpPr>
        <p:spPr>
          <a:xfrm>
            <a:off x="3213467" y="6050637"/>
            <a:ext cx="1468544" cy="523220"/>
          </a:xfrm>
          <a:prstGeom prst="rect">
            <a:avLst/>
          </a:prstGeom>
        </p:spPr>
        <p:txBody>
          <a:bodyPr wrap="none">
            <a:spAutoFit/>
          </a:bodyPr>
          <a:lstStyle/>
          <a:p>
            <a:r>
              <a:rPr lang="ru-RU" sz="2800" dirty="0">
                <a:solidFill>
                  <a:schemeClr val="bg1"/>
                </a:solidFill>
              </a:rPr>
              <a:t>Сложно</a:t>
            </a:r>
            <a:r>
              <a:rPr lang="en-US" sz="2800" dirty="0">
                <a:solidFill>
                  <a:schemeClr val="bg1"/>
                </a:solidFill>
              </a:rPr>
              <a:t>:</a:t>
            </a:r>
            <a:endParaRPr lang="ru-RU" sz="2800" dirty="0"/>
          </a:p>
        </p:txBody>
      </p:sp>
      <mc:AlternateContent xmlns:mc="http://schemas.openxmlformats.org/markup-compatibility/2006" xmlns:a14="http://schemas.microsoft.com/office/drawing/2010/main">
        <mc:Choice Requires="a14">
          <p:sp>
            <p:nvSpPr>
              <p:cNvPr id="35" name="Прямоугольник 34">
                <a:extLst>
                  <a:ext uri="{FF2B5EF4-FFF2-40B4-BE49-F238E27FC236}">
                    <a16:creationId xmlns:a16="http://schemas.microsoft.com/office/drawing/2014/main" id="{D24AC426-F6E2-4204-9A1F-73043F852FB5}"/>
                  </a:ext>
                </a:extLst>
              </p:cNvPr>
              <p:cNvSpPr/>
              <p:nvPr/>
            </p:nvSpPr>
            <p:spPr>
              <a:xfrm>
                <a:off x="4724807" y="4811742"/>
                <a:ext cx="3260315" cy="8566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r>
                        <a:rPr lang="en-US" b="0" i="0" dirty="0" smtClean="0">
                          <a:solidFill>
                            <a:schemeClr val="bg1"/>
                          </a:solidFill>
                          <a:latin typeface="Cambria Math" panose="02040503050406030204" pitchFamily="18" charset="0"/>
                        </a:rPr>
                        <m:t>=</m:t>
                      </m:r>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oMath>
                  </m:oMathPara>
                </a14:m>
                <a:endParaRPr lang="ru-RU" dirty="0"/>
              </a:p>
            </p:txBody>
          </p:sp>
        </mc:Choice>
        <mc:Fallback xmlns="">
          <p:sp>
            <p:nvSpPr>
              <p:cNvPr id="35" name="Прямоугольник 34">
                <a:extLst>
                  <a:ext uri="{FF2B5EF4-FFF2-40B4-BE49-F238E27FC236}">
                    <a16:creationId xmlns:a16="http://schemas.microsoft.com/office/drawing/2014/main" id="{D24AC426-F6E2-4204-9A1F-73043F852FB5}"/>
                  </a:ext>
                </a:extLst>
              </p:cNvPr>
              <p:cNvSpPr>
                <a:spLocks noRot="1" noChangeAspect="1" noMove="1" noResize="1" noEditPoints="1" noAdjustHandles="1" noChangeArrowheads="1" noChangeShapeType="1" noTextEdit="1"/>
              </p:cNvSpPr>
              <p:nvPr/>
            </p:nvSpPr>
            <p:spPr>
              <a:xfrm>
                <a:off x="4724807" y="4811742"/>
                <a:ext cx="3260315" cy="856645"/>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Прямоугольник 35">
                <a:extLst>
                  <a:ext uri="{FF2B5EF4-FFF2-40B4-BE49-F238E27FC236}">
                    <a16:creationId xmlns:a16="http://schemas.microsoft.com/office/drawing/2014/main" id="{64911698-0978-4703-8C5E-B0A416F52144}"/>
                  </a:ext>
                </a:extLst>
              </p:cNvPr>
              <p:cNvSpPr/>
              <p:nvPr/>
            </p:nvSpPr>
            <p:spPr>
              <a:xfrm>
                <a:off x="4755306" y="5816922"/>
                <a:ext cx="375141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dirty="0" smtClean="0">
                              <a:solidFill>
                                <a:schemeClr val="bg1"/>
                              </a:solidFill>
                              <a:latin typeface="Cambria Math" panose="02040503050406030204" pitchFamily="18" charset="0"/>
                            </a:rPr>
                          </m:ctrlPr>
                        </m:fPr>
                        <m:num>
                          <m:r>
                            <a:rPr lang="en-US" i="1" dirty="0" smtClean="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smtClean="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𝐾</m:t>
                              </m:r>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r>
                        <a:rPr lang="en-US" b="0" i="0" dirty="0" smtClean="0">
                          <a:solidFill>
                            <a:schemeClr val="bg1"/>
                          </a:solidFill>
                          <a:latin typeface="Cambria Math" panose="02040503050406030204" pitchFamily="18" charset="0"/>
                        </a:rPr>
                        <m:t>=</m:t>
                      </m:r>
                      <m:nary>
                        <m:naryPr>
                          <m:chr m:val="∑"/>
                          <m:ctrlPr>
                            <a:rPr lang="en-US" b="0" i="1" dirty="0" smtClean="0">
                              <a:solidFill>
                                <a:schemeClr val="bg1"/>
                              </a:solidFill>
                              <a:latin typeface="Cambria Math" panose="02040503050406030204" pitchFamily="18" charset="0"/>
                            </a:rPr>
                          </m:ctrlPr>
                        </m:naryPr>
                        <m:sub>
                          <m:r>
                            <m:rPr>
                              <m:brk m:alnAt="23"/>
                            </m:rPr>
                            <a:rPr lang="en-US" b="0" i="1" dirty="0" smtClean="0">
                              <a:solidFill>
                                <a:schemeClr val="bg1"/>
                              </a:solidFill>
                              <a:latin typeface="Cambria Math" panose="02040503050406030204" pitchFamily="18" charset="0"/>
                            </a:rPr>
                            <m:t>𝐽</m:t>
                          </m:r>
                          <m:r>
                            <a:rPr lang="en-US" b="0" i="1" dirty="0" smtClean="0">
                              <a:solidFill>
                                <a:schemeClr val="bg1"/>
                              </a:solidFill>
                              <a:latin typeface="Cambria Math" panose="02040503050406030204" pitchFamily="18" charset="0"/>
                            </a:rPr>
                            <m:t>=0</m:t>
                          </m:r>
                        </m:sub>
                        <m:sup>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𝑛</m:t>
                              </m:r>
                            </m:e>
                            <m:sub>
                              <m:r>
                                <a:rPr lang="en-US" i="1" dirty="0">
                                  <a:solidFill>
                                    <a:schemeClr val="bg1"/>
                                  </a:solidFill>
                                  <a:latin typeface="Cambria Math" panose="02040503050406030204" pitchFamily="18" charset="0"/>
                                </a:rPr>
                                <m:t>𝑁</m:t>
                              </m:r>
                            </m:sub>
                          </m:sSub>
                          <m:r>
                            <a:rPr lang="en-US" i="1" dirty="0">
                              <a:solidFill>
                                <a:schemeClr val="bg1"/>
                              </a:solidFill>
                              <a:latin typeface="Cambria Math" panose="02040503050406030204" pitchFamily="18" charset="0"/>
                            </a:rPr>
                            <m:t>−1</m:t>
                          </m:r>
                        </m:sup>
                        <m:e>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r>
                                    <a:rPr lang="en-US" b="0" i="1" dirty="0" smtClean="0">
                                      <a:solidFill>
                                        <a:schemeClr val="bg1"/>
                                      </a:solidFill>
                                      <a:latin typeface="Cambria Math" panose="02040503050406030204" pitchFamily="18" charset="0"/>
                                      <a:ea typeface="Cambria Math" panose="02040503050406030204" pitchFamily="18" charset="0"/>
                                    </a:rPr>
                                    <m:t>𝐽</m:t>
                                  </m:r>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𝐾</m:t>
                                  </m:r>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−1)</m:t>
                                  </m:r>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𝐽</m:t>
                                  </m:r>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𝑧</m:t>
                                  </m:r>
                                </m:e>
                                <m:sub>
                                  <m:r>
                                    <a:rPr lang="en-US" b="0" i="1" dirty="0" smtClean="0">
                                      <a:solidFill>
                                        <a:schemeClr val="bg1"/>
                                      </a:solidFill>
                                      <a:latin typeface="Cambria Math" panose="02040503050406030204" pitchFamily="18" charset="0"/>
                                      <a:ea typeface="Cambria Math" panose="02040503050406030204" pitchFamily="18" charset="0"/>
                                    </a:rPr>
                                    <m:t>𝐽</m:t>
                                  </m:r>
                                </m:sub>
                                <m:sup>
                                  <m:d>
                                    <m:dPr>
                                      <m:ctrlPr>
                                        <a:rPr lang="en-US" i="1" dirty="0">
                                          <a:solidFill>
                                            <a:schemeClr val="bg1"/>
                                          </a:solidFill>
                                          <a:latin typeface="Cambria Math" panose="02040503050406030204" pitchFamily="18" charset="0"/>
                                          <a:ea typeface="Cambria Math" panose="02040503050406030204" pitchFamily="18" charset="0"/>
                                        </a:rPr>
                                      </m:ctrlPr>
                                    </m:dPr>
                                    <m:e>
                                      <m:r>
                                        <a:rPr lang="en-US" i="1" dirty="0">
                                          <a:solidFill>
                                            <a:schemeClr val="bg1"/>
                                          </a:solidFill>
                                          <a:latin typeface="Cambria Math" panose="02040503050406030204" pitchFamily="18" charset="0"/>
                                          <a:ea typeface="Cambria Math" panose="02040503050406030204" pitchFamily="18" charset="0"/>
                                        </a:rPr>
                                        <m:t>𝑁</m:t>
                                      </m:r>
                                    </m:e>
                                  </m:d>
                                </m:sup>
                              </m:sSubSup>
                            </m:den>
                          </m:f>
                          <m:f>
                            <m:fPr>
                              <m:ctrlPr>
                                <a:rPr lang="en-US" i="1" dirty="0">
                                  <a:solidFill>
                                    <a:schemeClr val="bg1"/>
                                  </a:solidFill>
                                  <a:latin typeface="Cambria Math" panose="02040503050406030204" pitchFamily="18" charset="0"/>
                                </a:rPr>
                              </m:ctrlPr>
                            </m:fPr>
                            <m:num>
                              <m:r>
                                <a:rPr lang="en-US" i="1" dirty="0">
                                  <a:solidFill>
                                    <a:schemeClr val="bg1"/>
                                  </a:solidFill>
                                  <a:latin typeface="Cambria Math" panose="02040503050406030204" pitchFamily="18" charset="0"/>
                                </a:rPr>
                                <m:t>𝜕</m:t>
                              </m:r>
                              <m:r>
                                <m:rPr>
                                  <m:nor/>
                                </m:rPr>
                                <a:rPr lang="en-US" b="0" i="0" dirty="0" smtClean="0">
                                  <a:solidFill>
                                    <a:schemeClr val="bg1"/>
                                  </a:solidFill>
                                  <a:latin typeface="Cambria Math" panose="02040503050406030204" pitchFamily="18" charset="0"/>
                                </a:rPr>
                                <m:t>L</m:t>
                              </m:r>
                              <m:r>
                                <m:rPr>
                                  <m:nor/>
                                </m:rPr>
                                <a:rPr lang="en-US" baseline="-25000" dirty="0">
                                  <a:solidFill>
                                    <a:schemeClr val="bg1"/>
                                  </a:solidFill>
                                </a:rPr>
                                <m:t>0</m:t>
                              </m:r>
                            </m:num>
                            <m:den>
                              <m:r>
                                <a:rPr lang="en-US" i="1" dirty="0">
                                  <a:solidFill>
                                    <a:schemeClr val="bg1"/>
                                  </a:solidFill>
                                  <a:latin typeface="Cambria Math" panose="02040503050406030204" pitchFamily="18" charset="0"/>
                                </a:rPr>
                                <m:t>𝜕</m:t>
                              </m:r>
                              <m:sSubSup>
                                <m:sSubSupPr>
                                  <m:ctrlPr>
                                    <a:rPr lang="en-US" i="1" dirty="0">
                                      <a:solidFill>
                                        <a:schemeClr val="bg1"/>
                                      </a:solidFill>
                                      <a:latin typeface="Cambria Math" panose="02040503050406030204" pitchFamily="18" charset="0"/>
                                      <a:ea typeface="Cambria Math" panose="02040503050406030204" pitchFamily="18" charset="0"/>
                                    </a:rPr>
                                  </m:ctrlPr>
                                </m:sSubSupPr>
                                <m:e>
                                  <m:r>
                                    <a:rPr lang="en-US" i="1" dirty="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𝐽</m:t>
                                  </m:r>
                                </m:sub>
                                <m:sup>
                                  <m:r>
                                    <a:rPr lang="en-US" i="1" dirty="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𝑁</m:t>
                                  </m:r>
                                  <m:r>
                                    <a:rPr lang="en-US" i="1" dirty="0">
                                      <a:solidFill>
                                        <a:schemeClr val="bg1"/>
                                      </a:solidFill>
                                      <a:latin typeface="Cambria Math" panose="02040503050406030204" pitchFamily="18" charset="0"/>
                                      <a:ea typeface="Cambria Math" panose="02040503050406030204" pitchFamily="18" charset="0"/>
                                    </a:rPr>
                                    <m:t>)</m:t>
                                  </m:r>
                                </m:sup>
                              </m:sSubSup>
                            </m:den>
                          </m:f>
                        </m:e>
                      </m:nary>
                    </m:oMath>
                  </m:oMathPara>
                </a14:m>
                <a:endParaRPr lang="ru-RU" dirty="0"/>
              </a:p>
            </p:txBody>
          </p:sp>
        </mc:Choice>
        <mc:Fallback xmlns="">
          <p:sp>
            <p:nvSpPr>
              <p:cNvPr id="36" name="Прямоугольник 35">
                <a:extLst>
                  <a:ext uri="{FF2B5EF4-FFF2-40B4-BE49-F238E27FC236}">
                    <a16:creationId xmlns:a16="http://schemas.microsoft.com/office/drawing/2014/main" id="{64911698-0978-4703-8C5E-B0A416F52144}"/>
                  </a:ext>
                </a:extLst>
              </p:cNvPr>
              <p:cNvSpPr>
                <a:spLocks noRot="1" noChangeAspect="1" noMove="1" noResize="1" noEditPoints="1" noAdjustHandles="1" noChangeArrowheads="1" noChangeShapeType="1" noTextEdit="1"/>
              </p:cNvSpPr>
              <p:nvPr/>
            </p:nvSpPr>
            <p:spPr>
              <a:xfrm>
                <a:off x="4755306" y="5816922"/>
                <a:ext cx="3751412" cy="898964"/>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7" name="Прямоугольник 36">
                <a:extLst>
                  <a:ext uri="{FF2B5EF4-FFF2-40B4-BE49-F238E27FC236}">
                    <a16:creationId xmlns:a16="http://schemas.microsoft.com/office/drawing/2014/main" id="{E4A9AB9E-C2C7-4AED-8F68-326AD2B011E4}"/>
                  </a:ext>
                </a:extLst>
              </p:cNvPr>
              <p:cNvSpPr/>
              <p:nvPr/>
            </p:nvSpPr>
            <p:spPr>
              <a:xfrm>
                <a:off x="8138395" y="5286622"/>
                <a:ext cx="384483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solidFill>
                          <a:latin typeface="Cambria Math" panose="02040503050406030204" pitchFamily="18" charset="0"/>
                        </a:rPr>
                        <m:t>𝛻</m:t>
                      </m:r>
                      <m:r>
                        <a:rPr lang="ru-RU" sz="3200" i="1">
                          <a:solidFill>
                            <a:schemeClr val="bg1"/>
                          </a:solidFill>
                          <a:latin typeface="Cambria Math" panose="02040503050406030204" pitchFamily="18" charset="0"/>
                        </a:rPr>
                        <m:t>О</m:t>
                      </m:r>
                      <m:d>
                        <m:dPr>
                          <m:ctrlPr>
                            <a:rPr lang="en-US" sz="3200" i="1">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m:t>
                          </m:r>
                          <m:r>
                            <m:rPr>
                              <m:nor/>
                            </m:rPr>
                            <a:rPr lang="en-US" sz="3200" b="0" i="0" smtClean="0">
                              <a:solidFill>
                                <a:schemeClr val="bg1"/>
                              </a:solidFill>
                              <a:latin typeface="Cambria Math" panose="02040503050406030204" pitchFamily="18" charset="0"/>
                            </a:rPr>
                            <m:t>,</m:t>
                          </m:r>
                          <m:r>
                            <m:rPr>
                              <m:nor/>
                            </m:rPr>
                            <a:rPr lang="en-US" sz="3200" dirty="0">
                              <a:solidFill>
                                <a:schemeClr val="bg1"/>
                              </a:solidFill>
                              <a:latin typeface="Cambria Math" panose="02040503050406030204" pitchFamily="18" charset="0"/>
                              <a:ea typeface="Cambria Math" panose="02040503050406030204" pitchFamily="18" charset="0"/>
                            </a:rPr>
                            <m:t>w</m:t>
                          </m:r>
                          <m:r>
                            <a:rPr lang="en-US" sz="3200" b="0" i="1" baseline="-25000" dirty="0" smtClean="0">
                              <a:solidFill>
                                <a:schemeClr val="bg1"/>
                              </a:solidFill>
                              <a:latin typeface="Cambria Math" panose="02040503050406030204" pitchFamily="18" charset="0"/>
                              <a:ea typeface="Cambria Math" panose="02040503050406030204" pitchFamily="18" charset="0"/>
                            </a:rPr>
                            <m:t>𝐽𝐾</m:t>
                          </m:r>
                          <m:r>
                            <a:rPr lang="en-US" sz="3200" i="1" dirty="0">
                              <a:solidFill>
                                <a:schemeClr val="bg1"/>
                              </a:solidFill>
                              <a:latin typeface="Cambria Math" panose="02040503050406030204" pitchFamily="18" charset="0"/>
                              <a:ea typeface="Cambria Math" panose="02040503050406030204" pitchFamily="18" charset="0"/>
                            </a:rPr>
                            <m:t>,</m:t>
                          </m:r>
                          <m:r>
                            <a:rPr lang="en-US" sz="3200" b="0" i="1" dirty="0" smtClean="0">
                              <a:solidFill>
                                <a:schemeClr val="bg1"/>
                              </a:solidFill>
                              <a:latin typeface="Cambria Math" panose="02040503050406030204" pitchFamily="18" charset="0"/>
                              <a:ea typeface="Cambria Math" panose="02040503050406030204" pitchFamily="18" charset="0"/>
                            </a:rPr>
                            <m:t>…,</m:t>
                          </m:r>
                          <m:r>
                            <m:rPr>
                              <m:nor/>
                            </m:rPr>
                            <a:rPr lang="en-US" sz="3200" dirty="0">
                              <a:solidFill>
                                <a:schemeClr val="bg1"/>
                              </a:solidFill>
                              <a:latin typeface="Cambria Math" panose="02040503050406030204" pitchFamily="18" charset="0"/>
                              <a:ea typeface="Cambria Math" panose="02040503050406030204" pitchFamily="18" charset="0"/>
                            </a:rPr>
                            <m:t>b</m:t>
                          </m:r>
                          <m:r>
                            <m:rPr>
                              <m:sty m:val="p"/>
                            </m:rPr>
                            <a:rPr lang="en-US" sz="3200" i="1" baseline="-25000" dirty="0">
                              <a:solidFill>
                                <a:schemeClr val="bg1"/>
                              </a:solidFill>
                              <a:latin typeface="Cambria Math" panose="02040503050406030204" pitchFamily="18" charset="0"/>
                              <a:ea typeface="Cambria Math" panose="02040503050406030204" pitchFamily="18" charset="0"/>
                            </a:rPr>
                            <m:t>N</m:t>
                          </m:r>
                          <m:r>
                            <a:rPr lang="en-US" sz="3200" i="1" dirty="0">
                              <a:solidFill>
                                <a:schemeClr val="bg1"/>
                              </a:solidFill>
                              <a:latin typeface="Cambria Math" panose="02040503050406030204" pitchFamily="18" charset="0"/>
                              <a:ea typeface="Cambria Math" panose="02040503050406030204" pitchFamily="18" charset="0"/>
                            </a:rPr>
                            <m:t>,…</m:t>
                          </m:r>
                        </m:e>
                      </m:d>
                    </m:oMath>
                  </m:oMathPara>
                </a14:m>
                <a:endParaRPr lang="ru-RU" sz="3200" dirty="0"/>
              </a:p>
            </p:txBody>
          </p:sp>
        </mc:Choice>
        <mc:Fallback xmlns="">
          <p:sp>
            <p:nvSpPr>
              <p:cNvPr id="37" name="Прямоугольник 36">
                <a:extLst>
                  <a:ext uri="{FF2B5EF4-FFF2-40B4-BE49-F238E27FC236}">
                    <a16:creationId xmlns:a16="http://schemas.microsoft.com/office/drawing/2014/main" id="{E4A9AB9E-C2C7-4AED-8F68-326AD2B011E4}"/>
                  </a:ext>
                </a:extLst>
              </p:cNvPr>
              <p:cNvSpPr>
                <a:spLocks noRot="1" noChangeAspect="1" noMove="1" noResize="1" noEditPoints="1" noAdjustHandles="1" noChangeArrowheads="1" noChangeShapeType="1" noTextEdit="1"/>
              </p:cNvSpPr>
              <p:nvPr/>
            </p:nvSpPr>
            <p:spPr>
              <a:xfrm>
                <a:off x="8138395" y="5286622"/>
                <a:ext cx="3844835" cy="584775"/>
              </a:xfrm>
              <a:prstGeom prst="rect">
                <a:avLst/>
              </a:prstGeom>
              <a:blipFill>
                <a:blip r:embed="rId14"/>
                <a:stretch>
                  <a:fillRect/>
                </a:stretch>
              </a:blipFill>
            </p:spPr>
            <p:txBody>
              <a:bodyPr/>
              <a:lstStyle/>
              <a:p>
                <a:r>
                  <a:rPr lang="ru-RU">
                    <a:noFill/>
                  </a:rPr>
                  <a:t> </a:t>
                </a:r>
              </a:p>
            </p:txBody>
          </p:sp>
        </mc:Fallback>
      </mc:AlternateContent>
      <p:sp>
        <p:nvSpPr>
          <p:cNvPr id="22"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Возвращаемся к сложному примеру</a:t>
            </a:r>
            <a:endParaRPr lang="ru-RU" sz="3200" spc="-1" dirty="0">
              <a:solidFill>
                <a:schemeClr val="bg1"/>
              </a:solidFill>
              <a:latin typeface="Verdana" panose="020B0604030504040204" pitchFamily="34" charset="0"/>
              <a:ea typeface="Verdana" panose="020B0604030504040204" pitchFamily="34" charset="0"/>
            </a:endParaRPr>
          </a:p>
        </p:txBody>
      </p:sp>
      <p:pic>
        <p:nvPicPr>
          <p:cNvPr id="24" name="Рисунок 23">
            <a:extLst>
              <a:ext uri="{FF2B5EF4-FFF2-40B4-BE49-F238E27FC236}">
                <a16:creationId xmlns:a16="http://schemas.microsoft.com/office/drawing/2014/main" id="{6219AC52-0E36-4B53-8E6E-C154FCBBD1F5}"/>
              </a:ext>
            </a:extLst>
          </p:cNvPr>
          <p:cNvPicPr>
            <a:picLocks noChangeAspect="1"/>
          </p:cNvPicPr>
          <p:nvPr/>
        </p:nvPicPr>
        <p:blipFill>
          <a:blip r:embed="rId15"/>
          <a:stretch>
            <a:fillRect/>
          </a:stretch>
        </p:blipFill>
        <p:spPr>
          <a:xfrm>
            <a:off x="233580" y="972877"/>
            <a:ext cx="3374176" cy="3552306"/>
          </a:xfrm>
          <a:prstGeom prst="rect">
            <a:avLst/>
          </a:prstGeom>
        </p:spPr>
      </p:pic>
    </p:spTree>
    <p:extLst>
      <p:ext uri="{BB962C8B-B14F-4D97-AF65-F5344CB8AC3E}">
        <p14:creationId xmlns:p14="http://schemas.microsoft.com/office/powerpoint/2010/main" val="254853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895533"/>
            <a:ext cx="7920880" cy="827739"/>
          </a:xfrm>
        </p:spPr>
        <p:txBody>
          <a:bodyPr>
            <a:normAutofit/>
          </a:bodyPr>
          <a:lstStyle/>
          <a:p>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Градиентный Спуск</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21344A29-0298-4BA4-A5FD-644498A52649}"/>
                  </a:ext>
                </a:extLst>
              </p:cNvPr>
              <p:cNvSpPr/>
              <p:nvPr/>
            </p:nvSpPr>
            <p:spPr>
              <a:xfrm>
                <a:off x="896115" y="1640182"/>
                <a:ext cx="14790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𝑳</m:t>
                      </m:r>
                      <m:d>
                        <m:dPr>
                          <m:ctrlPr>
                            <a:rPr lang="en-US" sz="3200" b="1" i="1">
                              <a:solidFill>
                                <a:schemeClr val="bg1"/>
                              </a:solidFill>
                              <a:latin typeface="Cambria Math" panose="02040503050406030204" pitchFamily="18" charset="0"/>
                            </a:rPr>
                          </m:ctrlPr>
                        </m:dPr>
                        <m:e>
                          <m:r>
                            <a:rPr lang="en-US" sz="3200" b="1" i="1" smtClean="0">
                              <a:solidFill>
                                <a:schemeClr val="bg1"/>
                              </a:solidFill>
                              <a:latin typeface="Cambria Math" panose="02040503050406030204" pitchFamily="18" charset="0"/>
                            </a:rPr>
                            <m:t>𝒘</m:t>
                          </m:r>
                        </m:e>
                      </m:d>
                    </m:oMath>
                  </m:oMathPara>
                </a14:m>
                <a:endParaRPr lang="ru-RU" sz="3200" b="1" dirty="0"/>
              </a:p>
            </p:txBody>
          </p:sp>
        </mc:Choice>
        <mc:Fallback xmlns="">
          <p:sp>
            <p:nvSpPr>
              <p:cNvPr id="9" name="Прямоугольник 8">
                <a:extLst>
                  <a:ext uri="{FF2B5EF4-FFF2-40B4-BE49-F238E27FC236}">
                    <a16:creationId xmlns:a16="http://schemas.microsoft.com/office/drawing/2014/main" id="{21344A29-0298-4BA4-A5FD-644498A52649}"/>
                  </a:ext>
                </a:extLst>
              </p:cNvPr>
              <p:cNvSpPr>
                <a:spLocks noRot="1" noChangeAspect="1" noMove="1" noResize="1" noEditPoints="1" noAdjustHandles="1" noChangeArrowheads="1" noChangeShapeType="1" noTextEdit="1"/>
              </p:cNvSpPr>
              <p:nvPr/>
            </p:nvSpPr>
            <p:spPr>
              <a:xfrm>
                <a:off x="896115" y="1640182"/>
                <a:ext cx="1479059" cy="58477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5C480FF1-2E3C-4BFC-9433-3220ADBCD2F7}"/>
                  </a:ext>
                </a:extLst>
              </p:cNvPr>
              <p:cNvSpPr/>
              <p:nvPr/>
            </p:nvSpPr>
            <p:spPr>
              <a:xfrm>
                <a:off x="2927648" y="1650166"/>
                <a:ext cx="497027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smtClean="0">
                              <a:solidFill>
                                <a:schemeClr val="bg1"/>
                              </a:solidFill>
                              <a:latin typeface="Cambria Math" panose="02040503050406030204" pitchFamily="18" charset="0"/>
                            </a:rPr>
                            <m:t>𝒏𝒆𝒘</m:t>
                          </m:r>
                        </m:sub>
                      </m:sSub>
                      <m:r>
                        <a:rPr lang="en-US" sz="3200" b="1" i="1" smtClean="0">
                          <a:solidFill>
                            <a:schemeClr val="bg1"/>
                          </a:solidFill>
                          <a:latin typeface="Cambria Math" panose="02040503050406030204" pitchFamily="18" charset="0"/>
                        </a:rPr>
                        <m:t>=</m:t>
                      </m:r>
                      <m:sSub>
                        <m:sSubPr>
                          <m:ctrlPr>
                            <a:rPr lang="en-US" sz="3200" b="1" i="1">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smtClean="0">
                              <a:solidFill>
                                <a:schemeClr val="bg1"/>
                              </a:solidFill>
                              <a:latin typeface="Cambria Math" panose="02040503050406030204" pitchFamily="18" charset="0"/>
                            </a:rPr>
                            <m:t>𝒐𝒍𝒅</m:t>
                          </m:r>
                        </m:sub>
                      </m:sSub>
                      <m:r>
                        <a:rPr lang="en-US" sz="3200" b="1" i="1" smtClean="0">
                          <a:solidFill>
                            <a:schemeClr val="bg1"/>
                          </a:solidFill>
                          <a:latin typeface="Cambria Math" panose="02040503050406030204" pitchFamily="18" charset="0"/>
                        </a:rPr>
                        <m:t>−</m:t>
                      </m:r>
                      <m:r>
                        <m:rPr>
                          <m:sty m:val="p"/>
                        </m:rPr>
                        <a:rPr lang="el-GR" sz="3200" b="1" i="1" smtClean="0">
                          <a:solidFill>
                            <a:schemeClr val="bg1"/>
                          </a:solidFill>
                          <a:latin typeface="Cambria Math" panose="02040503050406030204" pitchFamily="18" charset="0"/>
                        </a:rPr>
                        <m:t>η</m:t>
                      </m:r>
                      <m:r>
                        <a:rPr lang="en-US" sz="3200" i="1">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𝑳</m:t>
                      </m:r>
                      <m:d>
                        <m:dPr>
                          <m:ctrlPr>
                            <a:rPr lang="en-US" sz="3200" b="1" i="1">
                              <a:solidFill>
                                <a:schemeClr val="bg1"/>
                              </a:solidFill>
                              <a:latin typeface="Cambria Math" panose="02040503050406030204" pitchFamily="18" charset="0"/>
                            </a:rPr>
                          </m:ctrlPr>
                        </m:dPr>
                        <m:e>
                          <m:sSub>
                            <m:sSubPr>
                              <m:ctrlPr>
                                <a:rPr lang="en-US" sz="3200" b="1" i="1">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a:solidFill>
                                    <a:schemeClr val="bg1"/>
                                  </a:solidFill>
                                  <a:latin typeface="Cambria Math" panose="02040503050406030204" pitchFamily="18" charset="0"/>
                                </a:rPr>
                                <m:t>𝒐𝒍𝒅</m:t>
                              </m:r>
                            </m:sub>
                          </m:sSub>
                        </m:e>
                      </m:d>
                    </m:oMath>
                  </m:oMathPara>
                </a14:m>
                <a:endParaRPr lang="ru-RU" sz="3200" dirty="0"/>
              </a:p>
            </p:txBody>
          </p:sp>
        </mc:Choice>
        <mc:Fallback xmlns="">
          <p:sp>
            <p:nvSpPr>
              <p:cNvPr id="10" name="Прямоугольник 9">
                <a:extLst>
                  <a:ext uri="{FF2B5EF4-FFF2-40B4-BE49-F238E27FC236}">
                    <a16:creationId xmlns:a16="http://schemas.microsoft.com/office/drawing/2014/main" id="{5C480FF1-2E3C-4BFC-9433-3220ADBCD2F7}"/>
                  </a:ext>
                </a:extLst>
              </p:cNvPr>
              <p:cNvSpPr>
                <a:spLocks noRot="1" noChangeAspect="1" noMove="1" noResize="1" noEditPoints="1" noAdjustHandles="1" noChangeArrowheads="1" noChangeShapeType="1" noTextEdit="1"/>
              </p:cNvSpPr>
              <p:nvPr/>
            </p:nvSpPr>
            <p:spPr>
              <a:xfrm>
                <a:off x="2927648" y="1650166"/>
                <a:ext cx="4970271" cy="58477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Прямоугольник 12">
                <a:extLst>
                  <a:ext uri="{FF2B5EF4-FFF2-40B4-BE49-F238E27FC236}">
                    <a16:creationId xmlns:a16="http://schemas.microsoft.com/office/drawing/2014/main" id="{EAA2A43C-66FB-4A5F-B7FC-25CDEAB4532E}"/>
                  </a:ext>
                </a:extLst>
              </p:cNvPr>
              <p:cNvSpPr/>
              <p:nvPr/>
            </p:nvSpPr>
            <p:spPr>
              <a:xfrm>
                <a:off x="8472264" y="1772816"/>
                <a:ext cx="3088218" cy="954107"/>
              </a:xfrm>
              <a:prstGeom prst="rect">
                <a:avLst/>
              </a:prstGeom>
            </p:spPr>
            <p:txBody>
              <a:bodyPr wrap="none">
                <a:spAutoFit/>
              </a:bodyPr>
              <a:lstStyle/>
              <a:p>
                <a14:m>
                  <m:oMath xmlns:m="http://schemas.openxmlformats.org/officeDocument/2006/math">
                    <m:r>
                      <m:rPr>
                        <m:sty m:val="p"/>
                      </m:rPr>
                      <a:rPr lang="el-GR" sz="2800" b="1" i="1" smtClean="0">
                        <a:solidFill>
                          <a:schemeClr val="bg1"/>
                        </a:solidFill>
                        <a:latin typeface="Cambria Math" panose="02040503050406030204" pitchFamily="18" charset="0"/>
                      </a:rPr>
                      <m:t>η</m:t>
                    </m:r>
                  </m:oMath>
                </a14:m>
                <a:r>
                  <a:rPr lang="en-US" sz="2800" dirty="0"/>
                  <a:t> </a:t>
                </a:r>
                <a:r>
                  <a:rPr lang="en-US" sz="2800" dirty="0">
                    <a:solidFill>
                      <a:schemeClr val="bg1"/>
                    </a:solidFill>
                  </a:rPr>
                  <a:t>– learning rate </a:t>
                </a:r>
                <a:endParaRPr lang="ru-RU" sz="2800" dirty="0">
                  <a:solidFill>
                    <a:schemeClr val="bg1"/>
                  </a:solidFill>
                </a:endParaRPr>
              </a:p>
              <a:p>
                <a:r>
                  <a:rPr lang="ru-RU" sz="2800" dirty="0">
                    <a:solidFill>
                      <a:schemeClr val="bg1"/>
                    </a:solidFill>
                  </a:rPr>
                  <a:t>Скорость обучения</a:t>
                </a:r>
              </a:p>
            </p:txBody>
          </p:sp>
        </mc:Choice>
        <mc:Fallback xmlns="">
          <p:sp>
            <p:nvSpPr>
              <p:cNvPr id="13" name="Прямоугольник 12">
                <a:extLst>
                  <a:ext uri="{FF2B5EF4-FFF2-40B4-BE49-F238E27FC236}">
                    <a16:creationId xmlns:a16="http://schemas.microsoft.com/office/drawing/2014/main" id="{EAA2A43C-66FB-4A5F-B7FC-25CDEAB4532E}"/>
                  </a:ext>
                </a:extLst>
              </p:cNvPr>
              <p:cNvSpPr>
                <a:spLocks noRot="1" noChangeAspect="1" noMove="1" noResize="1" noEditPoints="1" noAdjustHandles="1" noChangeArrowheads="1" noChangeShapeType="1" noTextEdit="1"/>
              </p:cNvSpPr>
              <p:nvPr/>
            </p:nvSpPr>
            <p:spPr>
              <a:xfrm>
                <a:off x="8472264" y="1772816"/>
                <a:ext cx="3088218" cy="954107"/>
              </a:xfrm>
              <a:prstGeom prst="rect">
                <a:avLst/>
              </a:prstGeom>
              <a:blipFill>
                <a:blip r:embed="rId6"/>
                <a:stretch>
                  <a:fillRect l="-4150" t="-6410" r="-2964" b="-17949"/>
                </a:stretch>
              </a:blipFill>
            </p:spPr>
            <p:txBody>
              <a:bodyPr/>
              <a:lstStyle/>
              <a:p>
                <a:r>
                  <a:rPr lang="ru-RU">
                    <a:noFill/>
                  </a:rPr>
                  <a:t> </a:t>
                </a:r>
              </a:p>
            </p:txBody>
          </p:sp>
        </mc:Fallback>
      </mc:AlternateContent>
      <p:sp>
        <p:nvSpPr>
          <p:cNvPr id="22" name="Полилиния: фигура 21">
            <a:extLst>
              <a:ext uri="{FF2B5EF4-FFF2-40B4-BE49-F238E27FC236}">
                <a16:creationId xmlns:a16="http://schemas.microsoft.com/office/drawing/2014/main" id="{A12121A6-86B5-4E7A-B79F-6854C9EB552D}"/>
              </a:ext>
            </a:extLst>
          </p:cNvPr>
          <p:cNvSpPr/>
          <p:nvPr/>
        </p:nvSpPr>
        <p:spPr>
          <a:xfrm rot="552537">
            <a:off x="3182904" y="3044518"/>
            <a:ext cx="4913019" cy="3251058"/>
          </a:xfrm>
          <a:custGeom>
            <a:avLst/>
            <a:gdLst>
              <a:gd name="connsiteX0" fmla="*/ 2801566 w 2801566"/>
              <a:gd name="connsiteY0" fmla="*/ 389106 h 2720601"/>
              <a:gd name="connsiteX1" fmla="*/ 2655651 w 2801566"/>
              <a:gd name="connsiteY1" fmla="*/ 1780161 h 2720601"/>
              <a:gd name="connsiteX2" fmla="*/ 2023353 w 2801566"/>
              <a:gd name="connsiteY2" fmla="*/ 1332689 h 2720601"/>
              <a:gd name="connsiteX3" fmla="*/ 1673157 w 2801566"/>
              <a:gd name="connsiteY3" fmla="*/ 2130357 h 2720601"/>
              <a:gd name="connsiteX4" fmla="*/ 1264596 w 2801566"/>
              <a:gd name="connsiteY4" fmla="*/ 1828800 h 2720601"/>
              <a:gd name="connsiteX5" fmla="*/ 846306 w 2801566"/>
              <a:gd name="connsiteY5" fmla="*/ 2665378 h 2720601"/>
              <a:gd name="connsiteX6" fmla="*/ 0 w 2801566"/>
              <a:gd name="connsiteY6" fmla="*/ 0 h 272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1566" h="2720601">
                <a:moveTo>
                  <a:pt x="2801566" y="389106"/>
                </a:moveTo>
                <a:cubicBezTo>
                  <a:pt x="2793459" y="1006001"/>
                  <a:pt x="2785353" y="1622897"/>
                  <a:pt x="2655651" y="1780161"/>
                </a:cubicBezTo>
                <a:cubicBezTo>
                  <a:pt x="2525949" y="1937425"/>
                  <a:pt x="2187102" y="1274323"/>
                  <a:pt x="2023353" y="1332689"/>
                </a:cubicBezTo>
                <a:cubicBezTo>
                  <a:pt x="1859604" y="1391055"/>
                  <a:pt x="1799616" y="2047672"/>
                  <a:pt x="1673157" y="2130357"/>
                </a:cubicBezTo>
                <a:cubicBezTo>
                  <a:pt x="1546697" y="2213042"/>
                  <a:pt x="1402404" y="1739630"/>
                  <a:pt x="1264596" y="1828800"/>
                </a:cubicBezTo>
                <a:cubicBezTo>
                  <a:pt x="1126788" y="1917970"/>
                  <a:pt x="1057072" y="2970178"/>
                  <a:pt x="846306" y="2665378"/>
                </a:cubicBezTo>
                <a:cubicBezTo>
                  <a:pt x="635540" y="2360578"/>
                  <a:pt x="317770" y="1180289"/>
                  <a:pt x="0" y="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cxnSp>
        <p:nvCxnSpPr>
          <p:cNvPr id="23" name="Прямая со стрелкой 22">
            <a:extLst>
              <a:ext uri="{FF2B5EF4-FFF2-40B4-BE49-F238E27FC236}">
                <a16:creationId xmlns:a16="http://schemas.microsoft.com/office/drawing/2014/main" id="{CE3ABE08-A60F-40BF-B258-F16C58ADEC13}"/>
              </a:ext>
            </a:extLst>
          </p:cNvPr>
          <p:cNvCxnSpPr>
            <a:cxnSpLocks/>
          </p:cNvCxnSpPr>
          <p:nvPr/>
        </p:nvCxnSpPr>
        <p:spPr>
          <a:xfrm>
            <a:off x="3654724" y="4281536"/>
            <a:ext cx="862343" cy="19932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5B1D93AF-0AD1-471D-9EF6-0F78E2908282}"/>
              </a:ext>
            </a:extLst>
          </p:cNvPr>
          <p:cNvCxnSpPr>
            <a:cxnSpLocks/>
          </p:cNvCxnSpPr>
          <p:nvPr/>
        </p:nvCxnSpPr>
        <p:spPr>
          <a:xfrm>
            <a:off x="3990351" y="5118986"/>
            <a:ext cx="191091" cy="4763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Овал 24">
            <a:extLst>
              <a:ext uri="{FF2B5EF4-FFF2-40B4-BE49-F238E27FC236}">
                <a16:creationId xmlns:a16="http://schemas.microsoft.com/office/drawing/2014/main" id="{DED81C4F-276D-4816-83C7-89C306BB50B0}"/>
              </a:ext>
            </a:extLst>
          </p:cNvPr>
          <p:cNvSpPr/>
          <p:nvPr/>
        </p:nvSpPr>
        <p:spPr>
          <a:xfrm>
            <a:off x="3977885" y="5118986"/>
            <a:ext cx="216024" cy="2172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Оптимизация</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0147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3.75E-6 1.48148E-6 L 0.11458 0.03171 " pathEditMode="relative" rAng="0" ptsTypes="AA">
                                      <p:cBhvr>
                                        <p:cTn id="30" dur="2000" fill="hold"/>
                                        <p:tgtEl>
                                          <p:spTgt spid="25"/>
                                        </p:tgtEl>
                                        <p:attrNameLst>
                                          <p:attrName>ppt_x</p:attrName>
                                          <p:attrName>ppt_y</p:attrName>
                                        </p:attrNameLst>
                                      </p:cBhvr>
                                      <p:rCtr x="5729" y="1574"/>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0" grpId="0"/>
      <p:bldP spid="13" grpId="0"/>
      <p:bldP spid="22" grpId="0" animBg="1"/>
      <p:bldP spid="25" grpId="0" animBg="1"/>
      <p:bldP spid="25" grpId="1" animBg="1"/>
      <p:bldP spid="25"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0950" y="872534"/>
            <a:ext cx="11953328"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(Стохастический)</a:t>
            </a: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Градиентный Спуск</a:t>
            </a:r>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 name="Рисунок 9">
            <a:extLst>
              <a:ext uri="{FF2B5EF4-FFF2-40B4-BE49-F238E27FC236}">
                <a16:creationId xmlns:a16="http://schemas.microsoft.com/office/drawing/2014/main" id="{1171820F-3419-4AF9-BAD5-3D22F79CCF07}"/>
              </a:ext>
            </a:extLst>
          </p:cNvPr>
          <p:cNvPicPr>
            <a:picLocks noChangeAspect="1"/>
          </p:cNvPicPr>
          <p:nvPr/>
        </p:nvPicPr>
        <p:blipFill>
          <a:blip r:embed="rId4"/>
          <a:stretch>
            <a:fillRect/>
          </a:stretch>
        </p:blipFill>
        <p:spPr>
          <a:xfrm>
            <a:off x="1730073" y="1583044"/>
            <a:ext cx="3676364" cy="3676364"/>
          </a:xfrm>
          <a:prstGeom prst="rect">
            <a:avLst/>
          </a:prstGeom>
        </p:spPr>
      </p:pic>
      <p:cxnSp>
        <p:nvCxnSpPr>
          <p:cNvPr id="13" name="Прямая со стрелкой 12">
            <a:extLst>
              <a:ext uri="{FF2B5EF4-FFF2-40B4-BE49-F238E27FC236}">
                <a16:creationId xmlns:a16="http://schemas.microsoft.com/office/drawing/2014/main" id="{002B310E-4E96-4A4A-A389-084262191F95}"/>
              </a:ext>
            </a:extLst>
          </p:cNvPr>
          <p:cNvCxnSpPr>
            <a:cxnSpLocks/>
          </p:cNvCxnSpPr>
          <p:nvPr/>
        </p:nvCxnSpPr>
        <p:spPr>
          <a:xfrm>
            <a:off x="5478401" y="2080972"/>
            <a:ext cx="1244974"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a:extLst>
              <a:ext uri="{FF2B5EF4-FFF2-40B4-BE49-F238E27FC236}">
                <a16:creationId xmlns:a16="http://schemas.microsoft.com/office/drawing/2014/main" id="{D23988BA-FBD9-4983-90AD-7FB89B8837CF}"/>
              </a:ext>
            </a:extLst>
          </p:cNvPr>
          <p:cNvCxnSpPr/>
          <p:nvPr/>
        </p:nvCxnSpPr>
        <p:spPr>
          <a:xfrm>
            <a:off x="5631731" y="3379745"/>
            <a:ext cx="115212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a:extLst>
              <a:ext uri="{FF2B5EF4-FFF2-40B4-BE49-F238E27FC236}">
                <a16:creationId xmlns:a16="http://schemas.microsoft.com/office/drawing/2014/main" id="{B7F80CEC-9104-419C-98B4-CABFFE31B898}"/>
              </a:ext>
            </a:extLst>
          </p:cNvPr>
          <p:cNvCxnSpPr/>
          <p:nvPr/>
        </p:nvCxnSpPr>
        <p:spPr>
          <a:xfrm>
            <a:off x="5571247" y="4549175"/>
            <a:ext cx="115212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7" name="Рисунок 16">
            <a:extLst>
              <a:ext uri="{FF2B5EF4-FFF2-40B4-BE49-F238E27FC236}">
                <a16:creationId xmlns:a16="http://schemas.microsoft.com/office/drawing/2014/main" id="{631933FA-1047-4387-9981-14506EDED1F4}"/>
              </a:ext>
            </a:extLst>
          </p:cNvPr>
          <p:cNvPicPr>
            <a:picLocks noChangeAspect="1"/>
          </p:cNvPicPr>
          <p:nvPr/>
        </p:nvPicPr>
        <p:blipFill rotWithShape="1">
          <a:blip r:embed="rId4"/>
          <a:srcRect l="336" t="13711" r="-336" b="56909"/>
          <a:stretch/>
        </p:blipFill>
        <p:spPr>
          <a:xfrm>
            <a:off x="6783859" y="2769740"/>
            <a:ext cx="3676364" cy="1080118"/>
          </a:xfrm>
          <a:prstGeom prst="rect">
            <a:avLst/>
          </a:prstGeom>
        </p:spPr>
      </p:pic>
      <p:pic>
        <p:nvPicPr>
          <p:cNvPr id="18" name="Рисунок 17">
            <a:extLst>
              <a:ext uri="{FF2B5EF4-FFF2-40B4-BE49-F238E27FC236}">
                <a16:creationId xmlns:a16="http://schemas.microsoft.com/office/drawing/2014/main" id="{0D4A9E9B-C43C-4A00-98BA-BA86F7C1F369}"/>
              </a:ext>
            </a:extLst>
          </p:cNvPr>
          <p:cNvPicPr>
            <a:picLocks noChangeAspect="1"/>
          </p:cNvPicPr>
          <p:nvPr/>
        </p:nvPicPr>
        <p:blipFill rotWithShape="1">
          <a:blip r:embed="rId4"/>
          <a:srcRect t="71089"/>
          <a:stretch/>
        </p:blipFill>
        <p:spPr>
          <a:xfrm>
            <a:off x="6795019" y="4010356"/>
            <a:ext cx="3676364" cy="1062862"/>
          </a:xfrm>
          <a:prstGeom prst="rect">
            <a:avLst/>
          </a:prstGeom>
        </p:spPr>
      </p:pic>
      <p:pic>
        <p:nvPicPr>
          <p:cNvPr id="19" name="Рисунок 18">
            <a:extLst>
              <a:ext uri="{FF2B5EF4-FFF2-40B4-BE49-F238E27FC236}">
                <a16:creationId xmlns:a16="http://schemas.microsoft.com/office/drawing/2014/main" id="{5827D716-DEC8-480E-BEBF-658A2AE73A9E}"/>
              </a:ext>
            </a:extLst>
          </p:cNvPr>
          <p:cNvPicPr>
            <a:picLocks noChangeAspect="1"/>
          </p:cNvPicPr>
          <p:nvPr/>
        </p:nvPicPr>
        <p:blipFill rotWithShape="1">
          <a:blip r:embed="rId4"/>
          <a:srcRect t="23504" b="47115"/>
          <a:stretch/>
        </p:blipFill>
        <p:spPr>
          <a:xfrm>
            <a:off x="6723375" y="1586434"/>
            <a:ext cx="3676364" cy="1080117"/>
          </a:xfrm>
          <a:prstGeom prst="rect">
            <a:avLst/>
          </a:prstGeom>
        </p:spPr>
      </p:pic>
      <p:sp>
        <p:nvSpPr>
          <p:cNvPr id="20" name="Прямоугольник 19">
            <a:extLst>
              <a:ext uri="{FF2B5EF4-FFF2-40B4-BE49-F238E27FC236}">
                <a16:creationId xmlns:a16="http://schemas.microsoft.com/office/drawing/2014/main" id="{2C54A777-6431-41AF-8859-1029414FF904}"/>
              </a:ext>
            </a:extLst>
          </p:cNvPr>
          <p:cNvSpPr/>
          <p:nvPr/>
        </p:nvSpPr>
        <p:spPr>
          <a:xfrm>
            <a:off x="2259371" y="5259408"/>
            <a:ext cx="2617768" cy="461665"/>
          </a:xfrm>
          <a:prstGeom prst="rect">
            <a:avLst/>
          </a:prstGeom>
        </p:spPr>
        <p:txBody>
          <a:bodyPr wrap="none">
            <a:spAutoFit/>
          </a:bodyPr>
          <a:lstStyle/>
          <a:p>
            <a:r>
              <a:rPr lang="ru-RU" sz="2400" dirty="0">
                <a:solidFill>
                  <a:schemeClr val="bg1"/>
                </a:solidFill>
              </a:rPr>
              <a:t>Исходная выборка</a:t>
            </a:r>
            <a:endParaRPr lang="ru-RU" sz="2400" dirty="0"/>
          </a:p>
        </p:txBody>
      </p:sp>
      <p:sp>
        <p:nvSpPr>
          <p:cNvPr id="21" name="Прямоугольник 20">
            <a:extLst>
              <a:ext uri="{FF2B5EF4-FFF2-40B4-BE49-F238E27FC236}">
                <a16:creationId xmlns:a16="http://schemas.microsoft.com/office/drawing/2014/main" id="{3A2596BD-F9FB-44E2-94C6-74061B243B1A}"/>
              </a:ext>
            </a:extLst>
          </p:cNvPr>
          <p:cNvSpPr/>
          <p:nvPr/>
        </p:nvSpPr>
        <p:spPr>
          <a:xfrm>
            <a:off x="7562721" y="5191807"/>
            <a:ext cx="3178562" cy="461665"/>
          </a:xfrm>
          <a:prstGeom prst="rect">
            <a:avLst/>
          </a:prstGeom>
        </p:spPr>
        <p:txBody>
          <a:bodyPr wrap="none">
            <a:spAutoFit/>
          </a:bodyPr>
          <a:lstStyle/>
          <a:p>
            <a:r>
              <a:rPr lang="en-US" sz="2400" dirty="0">
                <a:solidFill>
                  <a:schemeClr val="bg1"/>
                </a:solidFill>
              </a:rPr>
              <a:t>mini batch</a:t>
            </a:r>
            <a:r>
              <a:rPr lang="ru-RU" sz="2400" dirty="0">
                <a:solidFill>
                  <a:schemeClr val="bg1"/>
                </a:solidFill>
              </a:rPr>
              <a:t> </a:t>
            </a:r>
            <a:r>
              <a:rPr lang="ru-RU" sz="2400" dirty="0" err="1">
                <a:solidFill>
                  <a:schemeClr val="bg1"/>
                </a:solidFill>
              </a:rPr>
              <a:t>подвыборка</a:t>
            </a:r>
            <a:endParaRPr lang="ru-RU" sz="2400" dirty="0"/>
          </a:p>
        </p:txBody>
      </p:sp>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E1A765B9-04AC-4B31-861A-0CCB41C7DBC7}"/>
                  </a:ext>
                </a:extLst>
              </p:cNvPr>
              <p:cNvSpPr/>
              <p:nvPr/>
            </p:nvSpPr>
            <p:spPr>
              <a:xfrm>
                <a:off x="1578442" y="5484405"/>
                <a:ext cx="780918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smtClean="0">
                              <a:solidFill>
                                <a:schemeClr val="bg1"/>
                              </a:solidFill>
                              <a:latin typeface="Cambria Math" panose="02040503050406030204" pitchFamily="18" charset="0"/>
                            </a:rPr>
                            <m:t>𝒏𝒆𝒘</m:t>
                          </m:r>
                        </m:sub>
                      </m:sSub>
                      <m:r>
                        <a:rPr lang="en-US" sz="3200" b="1" i="1" smtClean="0">
                          <a:solidFill>
                            <a:schemeClr val="bg1"/>
                          </a:solidFill>
                          <a:latin typeface="Cambria Math" panose="02040503050406030204" pitchFamily="18" charset="0"/>
                        </a:rPr>
                        <m:t>=</m:t>
                      </m:r>
                      <m:sSub>
                        <m:sSubPr>
                          <m:ctrlPr>
                            <a:rPr lang="en-US" sz="3200" b="1"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smtClean="0">
                              <a:solidFill>
                                <a:schemeClr val="bg1"/>
                              </a:solidFill>
                              <a:latin typeface="Cambria Math" panose="02040503050406030204" pitchFamily="18" charset="0"/>
                            </a:rPr>
                            <m:t>𝒎𝒊𝒏𝒊</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𝒃𝒂𝒕𝒄𝒉</m:t>
                          </m:r>
                          <m:r>
                            <a:rPr lang="en-US" sz="3200" b="1" i="1" smtClean="0">
                              <a:solidFill>
                                <a:schemeClr val="bg1"/>
                              </a:solidFill>
                              <a:latin typeface="Cambria Math" panose="02040503050406030204" pitchFamily="18" charset="0"/>
                            </a:rPr>
                            <m:t>𝟏</m:t>
                          </m:r>
                        </m:sub>
                      </m:sSub>
                      <m:r>
                        <a:rPr lang="en-US" sz="3200" b="1" i="1" smtClean="0">
                          <a:solidFill>
                            <a:schemeClr val="bg1"/>
                          </a:solidFill>
                          <a:latin typeface="Cambria Math" panose="02040503050406030204" pitchFamily="18" charset="0"/>
                        </a:rPr>
                        <m:t>−</m:t>
                      </m:r>
                      <m:r>
                        <m:rPr>
                          <m:sty m:val="p"/>
                        </m:rPr>
                        <a:rPr lang="el-GR" sz="3200" b="1" i="1" smtClean="0">
                          <a:solidFill>
                            <a:schemeClr val="bg1"/>
                          </a:solidFill>
                          <a:latin typeface="Cambria Math" panose="02040503050406030204" pitchFamily="18" charset="0"/>
                        </a:rPr>
                        <m:t>η</m:t>
                      </m:r>
                      <m:r>
                        <a:rPr lang="en-US" sz="3200" i="1">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𝑳</m:t>
                      </m:r>
                      <m:d>
                        <m:dPr>
                          <m:ctrlPr>
                            <a:rPr lang="en-US" sz="3200" b="1" i="1">
                              <a:solidFill>
                                <a:schemeClr val="bg1"/>
                              </a:solidFill>
                              <a:latin typeface="Cambria Math" panose="02040503050406030204" pitchFamily="18" charset="0"/>
                            </a:rPr>
                          </m:ctrlPr>
                        </m:dPr>
                        <m:e>
                          <m:sSub>
                            <m:sSubPr>
                              <m:ctrlPr>
                                <a:rPr lang="en-US" sz="3200" b="1"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𝒘</m:t>
                              </m:r>
                            </m:e>
                            <m:sub>
                              <m:r>
                                <a:rPr lang="en-US" sz="3200" b="1" i="1">
                                  <a:solidFill>
                                    <a:schemeClr val="bg1"/>
                                  </a:solidFill>
                                  <a:latin typeface="Cambria Math" panose="02040503050406030204" pitchFamily="18" charset="0"/>
                                </a:rPr>
                                <m:t>𝒎𝒊𝒏𝒊</m:t>
                              </m:r>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𝒃𝒂𝒕𝒄𝒉</m:t>
                              </m:r>
                              <m:r>
                                <a:rPr lang="en-US" sz="3200" b="1" i="1" smtClean="0">
                                  <a:solidFill>
                                    <a:schemeClr val="bg1"/>
                                  </a:solidFill>
                                  <a:latin typeface="Cambria Math" panose="02040503050406030204" pitchFamily="18" charset="0"/>
                                </a:rPr>
                                <m:t>𝟐</m:t>
                              </m:r>
                            </m:sub>
                          </m:sSub>
                        </m:e>
                      </m:d>
                    </m:oMath>
                  </m:oMathPara>
                </a14:m>
                <a:endParaRPr lang="ru-RU" sz="3200" dirty="0"/>
              </a:p>
            </p:txBody>
          </p:sp>
        </mc:Choice>
        <mc:Fallback xmlns="">
          <p:sp>
            <p:nvSpPr>
              <p:cNvPr id="22" name="Прямоугольник 21">
                <a:extLst>
                  <a:ext uri="{FF2B5EF4-FFF2-40B4-BE49-F238E27FC236}">
                    <a16:creationId xmlns:a16="http://schemas.microsoft.com/office/drawing/2014/main" id="{E1A765B9-04AC-4B31-861A-0CCB41C7DBC7}"/>
                  </a:ext>
                </a:extLst>
              </p:cNvPr>
              <p:cNvSpPr>
                <a:spLocks noRot="1" noChangeAspect="1" noMove="1" noResize="1" noEditPoints="1" noAdjustHandles="1" noChangeArrowheads="1" noChangeShapeType="1" noTextEdit="1"/>
              </p:cNvSpPr>
              <p:nvPr/>
            </p:nvSpPr>
            <p:spPr>
              <a:xfrm>
                <a:off x="1578442" y="5484405"/>
                <a:ext cx="7809189" cy="584775"/>
              </a:xfrm>
              <a:prstGeom prst="rect">
                <a:avLst/>
              </a:prstGeom>
              <a:blipFill>
                <a:blip r:embed="rId5"/>
                <a:stretch>
                  <a:fillRect/>
                </a:stretch>
              </a:blipFill>
            </p:spPr>
            <p:txBody>
              <a:bodyPr/>
              <a:lstStyle/>
              <a:p>
                <a:r>
                  <a:rPr lang="ru-RU">
                    <a:noFill/>
                  </a:rPr>
                  <a:t> </a:t>
                </a:r>
              </a:p>
            </p:txBody>
          </p:sp>
        </mc:Fallback>
      </mc:AlternateContent>
      <p:cxnSp>
        <p:nvCxnSpPr>
          <p:cNvPr id="23" name="Прямая соединительная линия 22">
            <a:extLst>
              <a:ext uri="{FF2B5EF4-FFF2-40B4-BE49-F238E27FC236}">
                <a16:creationId xmlns:a16="http://schemas.microsoft.com/office/drawing/2014/main" id="{BA84F584-98D5-4BD7-A916-3EFA4E12C574}"/>
              </a:ext>
            </a:extLst>
          </p:cNvPr>
          <p:cNvCxnSpPr/>
          <p:nvPr/>
        </p:nvCxnSpPr>
        <p:spPr>
          <a:xfrm>
            <a:off x="2259371" y="6473250"/>
            <a:ext cx="3071102" cy="0"/>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4" name="Полилиния: фигура 23">
            <a:extLst>
              <a:ext uri="{FF2B5EF4-FFF2-40B4-BE49-F238E27FC236}">
                <a16:creationId xmlns:a16="http://schemas.microsoft.com/office/drawing/2014/main" id="{D8BA73E4-EB9B-4972-865F-C1D9BB0F8245}"/>
              </a:ext>
            </a:extLst>
          </p:cNvPr>
          <p:cNvSpPr/>
          <p:nvPr/>
        </p:nvSpPr>
        <p:spPr>
          <a:xfrm>
            <a:off x="6096000" y="6161752"/>
            <a:ext cx="3589020" cy="543008"/>
          </a:xfrm>
          <a:custGeom>
            <a:avLst/>
            <a:gdLst>
              <a:gd name="connsiteX0" fmla="*/ 0 w 3589020"/>
              <a:gd name="connsiteY0" fmla="*/ 427148 h 543008"/>
              <a:gd name="connsiteX1" fmla="*/ 944880 w 3589020"/>
              <a:gd name="connsiteY1" fmla="*/ 428 h 543008"/>
              <a:gd name="connsiteX2" fmla="*/ 1417320 w 3589020"/>
              <a:gd name="connsiteY2" fmla="*/ 495728 h 543008"/>
              <a:gd name="connsiteX3" fmla="*/ 2247900 w 3589020"/>
              <a:gd name="connsiteY3" fmla="*/ 129968 h 543008"/>
              <a:gd name="connsiteX4" fmla="*/ 2994660 w 3589020"/>
              <a:gd name="connsiteY4" fmla="*/ 541448 h 543008"/>
              <a:gd name="connsiteX5" fmla="*/ 3589020 w 3589020"/>
              <a:gd name="connsiteY5" fmla="*/ 267128 h 54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9020" h="543008">
                <a:moveTo>
                  <a:pt x="0" y="427148"/>
                </a:moveTo>
                <a:cubicBezTo>
                  <a:pt x="354330" y="208073"/>
                  <a:pt x="708660" y="-11002"/>
                  <a:pt x="944880" y="428"/>
                </a:cubicBezTo>
                <a:cubicBezTo>
                  <a:pt x="1181100" y="11858"/>
                  <a:pt x="1200150" y="474138"/>
                  <a:pt x="1417320" y="495728"/>
                </a:cubicBezTo>
                <a:cubicBezTo>
                  <a:pt x="1634490" y="517318"/>
                  <a:pt x="1985010" y="122348"/>
                  <a:pt x="2247900" y="129968"/>
                </a:cubicBezTo>
                <a:cubicBezTo>
                  <a:pt x="2510790" y="137588"/>
                  <a:pt x="2771140" y="518588"/>
                  <a:pt x="2994660" y="541448"/>
                </a:cubicBezTo>
                <a:cubicBezTo>
                  <a:pt x="3218180" y="564308"/>
                  <a:pt x="3417570" y="329358"/>
                  <a:pt x="3589020" y="267128"/>
                </a:cubicBezTo>
              </a:path>
            </a:pathLst>
          </a:custGeom>
          <a:ln w="57150">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5" name="Заголовок 1">
            <a:extLst>
              <a:ext uri="{FF2B5EF4-FFF2-40B4-BE49-F238E27FC236}">
                <a16:creationId xmlns:a16="http://schemas.microsoft.com/office/drawing/2014/main" id="{A28DDC77-219D-424E-965C-04BEEB444DD4}"/>
              </a:ext>
            </a:extLst>
          </p:cNvPr>
          <p:cNvSpPr txBox="1">
            <a:spLocks/>
          </p:cNvSpPr>
          <p:nvPr/>
        </p:nvSpPr>
        <p:spPr>
          <a:xfrm>
            <a:off x="1919536" y="896090"/>
            <a:ext cx="9951514"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Нижний колонтитул 6">
            <a:extLst>
              <a:ext uri="{FF2B5EF4-FFF2-40B4-BE49-F238E27FC236}">
                <a16:creationId xmlns:a16="http://schemas.microsoft.com/office/drawing/2014/main" id="{A6AF4D94-DF2D-DEBD-1F1D-B0DB376FECB6}"/>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200" b="1">
                <a:solidFill>
                  <a:schemeClr val="bg1"/>
                </a:solidFill>
                <a:latin typeface="Verdana" panose="020B0604030504040204" pitchFamily="34" charset="0"/>
                <a:ea typeface="Verdana" panose="020B0604030504040204" pitchFamily="34" charset="0"/>
                <a:cs typeface="Verdana" panose="020B0604030504040204" pitchFamily="34" charset="0"/>
              </a:rPr>
              <a:t>Оптимизация</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3355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Прямоугольник 3"/>
          <p:cNvSpPr/>
          <p:nvPr/>
        </p:nvSpPr>
        <p:spPr>
          <a:xfrm>
            <a:off x="293728" y="2006100"/>
            <a:ext cx="5724644" cy="400110"/>
          </a:xfrm>
          <a:prstGeom prst="rect">
            <a:avLst/>
          </a:prstGeom>
        </p:spPr>
        <p:txBody>
          <a:bodyPr wrap="none">
            <a:spAutoFit/>
          </a:bodyPr>
          <a:lstStyle/>
          <a:p>
            <a:r>
              <a:rPr lang="en-US" sz="2000" dirty="0">
                <a:solidFill>
                  <a:srgbClr val="D4D4D4"/>
                </a:solidFill>
                <a:latin typeface="Courier New" panose="02070309020205020404" pitchFamily="49" charset="0"/>
              </a:rPr>
              <a:t>model = </a:t>
            </a:r>
            <a:r>
              <a:rPr lang="en-US" sz="2000" dirty="0" err="1">
                <a:solidFill>
                  <a:srgbClr val="D4D4D4"/>
                </a:solidFill>
                <a:latin typeface="Courier New" panose="02070309020205020404" pitchFamily="49" charset="0"/>
              </a:rPr>
              <a:t>tf.keras.models.Sequential</a:t>
            </a:r>
            <a:r>
              <a:rPr lang="en-US" sz="2000" dirty="0">
                <a:solidFill>
                  <a:srgbClr val="DCDCDC"/>
                </a:solidFill>
                <a:latin typeface="Courier New" panose="02070309020205020404" pitchFamily="49" charset="0"/>
              </a:rPr>
              <a:t>()</a:t>
            </a:r>
            <a:endParaRPr lang="en-US" sz="2000" b="0" dirty="0">
              <a:solidFill>
                <a:srgbClr val="D4D4D4"/>
              </a:solidFill>
              <a:effectLst/>
              <a:latin typeface="Courier New" panose="02070309020205020404" pitchFamily="49" charset="0"/>
            </a:endParaRPr>
          </a:p>
        </p:txBody>
      </p:sp>
      <p:sp>
        <p:nvSpPr>
          <p:cNvPr id="17"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dirty="0">
                <a:solidFill>
                  <a:schemeClr val="bg1"/>
                </a:solidFill>
                <a:latin typeface="Verdana" panose="020B0604030504040204" pitchFamily="34" charset="0"/>
                <a:ea typeface="Verdana" panose="020B0604030504040204" pitchFamily="34" charset="0"/>
              </a:rPr>
              <a:t>Два </a:t>
            </a:r>
            <a:r>
              <a:rPr lang="en-US" sz="3200" dirty="0">
                <a:solidFill>
                  <a:schemeClr val="bg1"/>
                </a:solidFill>
                <a:latin typeface="Verdana" panose="020B0604030504040204" pitchFamily="34" charset="0"/>
                <a:ea typeface="Verdana" panose="020B0604030504040204" pitchFamily="34" charset="0"/>
              </a:rPr>
              <a:t>API </a:t>
            </a:r>
            <a:r>
              <a:rPr lang="ru-RU" sz="3200" dirty="0">
                <a:solidFill>
                  <a:schemeClr val="bg1"/>
                </a:solidFill>
                <a:latin typeface="Verdana" panose="020B0604030504040204" pitchFamily="34" charset="0"/>
                <a:ea typeface="Verdana" panose="020B0604030504040204" pitchFamily="34" charset="0"/>
              </a:rPr>
              <a:t>в для создания сетей </a:t>
            </a:r>
            <a:r>
              <a:rPr lang="en-US" sz="3200" dirty="0">
                <a:solidFill>
                  <a:schemeClr val="bg1"/>
                </a:solidFill>
                <a:latin typeface="Verdana" panose="020B0604030504040204" pitchFamily="34" charset="0"/>
                <a:ea typeface="Verdana" panose="020B0604030504040204" pitchFamily="34" charset="0"/>
              </a:rPr>
              <a:t>TensorFlow</a:t>
            </a:r>
            <a:endParaRPr lang="ru-RU" sz="3200" spc="-1" dirty="0">
              <a:solidFill>
                <a:schemeClr val="bg1"/>
              </a:solidFill>
              <a:latin typeface="Verdana" panose="020B0604030504040204" pitchFamily="34" charset="0"/>
              <a:ea typeface="Verdana" panose="020B0604030504040204" pitchFamily="34" charset="0"/>
            </a:endParaRPr>
          </a:p>
        </p:txBody>
      </p:sp>
      <p:sp>
        <p:nvSpPr>
          <p:cNvPr id="18" name="Прямоугольник 17"/>
          <p:cNvSpPr/>
          <p:nvPr/>
        </p:nvSpPr>
        <p:spPr>
          <a:xfrm>
            <a:off x="418436" y="985947"/>
            <a:ext cx="4424609" cy="461665"/>
          </a:xfrm>
          <a:prstGeom prst="rect">
            <a:avLst/>
          </a:prstGeom>
        </p:spPr>
        <p:txBody>
          <a:bodyPr wrap="none">
            <a:spAutoFit/>
          </a:bodyPr>
          <a:lstStyle/>
          <a:p>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tensorflow</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as</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tf</a:t>
            </a:r>
            <a:endParaRPr lang="en-US" sz="2400" b="0" dirty="0">
              <a:solidFill>
                <a:srgbClr val="D4D4D4"/>
              </a:solidFill>
              <a:effectLst/>
              <a:latin typeface="Courier New" panose="02070309020205020404" pitchFamily="49" charset="0"/>
            </a:endParaRPr>
          </a:p>
        </p:txBody>
      </p:sp>
      <p:sp>
        <p:nvSpPr>
          <p:cNvPr id="19" name="Прямоугольник 18">
            <a:extLst>
              <a:ext uri="{FF2B5EF4-FFF2-40B4-BE49-F238E27FC236}">
                <a16:creationId xmlns:a16="http://schemas.microsoft.com/office/drawing/2014/main" id="{4812D6A8-8998-459E-99A0-372F7B3A7CA7}"/>
              </a:ext>
            </a:extLst>
          </p:cNvPr>
          <p:cNvSpPr/>
          <p:nvPr/>
        </p:nvSpPr>
        <p:spPr>
          <a:xfrm>
            <a:off x="418436" y="1345987"/>
            <a:ext cx="8064896" cy="461665"/>
          </a:xfrm>
          <a:prstGeom prst="rect">
            <a:avLst/>
          </a:prstGeom>
        </p:spPr>
        <p:txBody>
          <a:bodyPr wrap="square">
            <a:spAutoFit/>
          </a:bodyPr>
          <a:lstStyle/>
          <a:p>
            <a:r>
              <a:rPr lang="en-US" sz="2400" dirty="0">
                <a:solidFill>
                  <a:srgbClr val="C586C0"/>
                </a:solidFill>
                <a:latin typeface="Courier New" panose="02070309020205020404" pitchFamily="49" charset="0"/>
              </a:rPr>
              <a:t>from</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tensorflow.keras</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layers</a:t>
            </a:r>
            <a:r>
              <a:rPr lang="en-US" sz="2400" dirty="0">
                <a:solidFill>
                  <a:srgbClr val="DCDCDC"/>
                </a:solidFill>
                <a:latin typeface="Courier New" panose="02070309020205020404" pitchFamily="49" charset="0"/>
              </a:rPr>
              <a:t>,</a:t>
            </a:r>
            <a:r>
              <a:rPr lang="en-US" sz="2400" dirty="0">
                <a:solidFill>
                  <a:srgbClr val="D4D4D4"/>
                </a:solidFill>
                <a:latin typeface="Courier New" panose="02070309020205020404" pitchFamily="49" charset="0"/>
              </a:rPr>
              <a:t> models</a:t>
            </a:r>
            <a:endParaRPr lang="en-US" sz="2400" b="0" dirty="0">
              <a:solidFill>
                <a:srgbClr val="D4D4D4"/>
              </a:solidFill>
              <a:effectLst/>
              <a:latin typeface="Courier New" panose="02070309020205020404" pitchFamily="49" charset="0"/>
            </a:endParaRPr>
          </a:p>
        </p:txBody>
      </p:sp>
      <p:sp>
        <p:nvSpPr>
          <p:cNvPr id="20" name="Прямоугольник 19">
            <a:extLst>
              <a:ext uri="{FF2B5EF4-FFF2-40B4-BE49-F238E27FC236}">
                <a16:creationId xmlns:a16="http://schemas.microsoft.com/office/drawing/2014/main" id="{EAA2A43C-66FB-4A5F-B7FC-25CDEAB4532E}"/>
              </a:ext>
            </a:extLst>
          </p:cNvPr>
          <p:cNvSpPr/>
          <p:nvPr/>
        </p:nvSpPr>
        <p:spPr>
          <a:xfrm>
            <a:off x="7998405" y="1870113"/>
            <a:ext cx="3584636" cy="646331"/>
          </a:xfrm>
          <a:prstGeom prst="rect">
            <a:avLst/>
          </a:prstGeom>
        </p:spPr>
        <p:txBody>
          <a:bodyPr wrap="none">
            <a:spAutoFit/>
          </a:bodyPr>
          <a:lstStyle/>
          <a:p>
            <a:r>
              <a:rPr lang="en-US" sz="3600" dirty="0">
                <a:solidFill>
                  <a:schemeClr val="bg1"/>
                </a:solidFill>
                <a:latin typeface="Verdana" panose="020B0604030504040204" pitchFamily="34" charset="0"/>
                <a:ea typeface="Verdana" panose="020B0604030504040204" pitchFamily="34" charset="0"/>
              </a:rPr>
              <a:t>Sequential API</a:t>
            </a:r>
            <a:endParaRPr lang="ru-RU" sz="3600" dirty="0">
              <a:solidFill>
                <a:schemeClr val="bg1"/>
              </a:solidFill>
              <a:latin typeface="Verdana" panose="020B0604030504040204" pitchFamily="34" charset="0"/>
              <a:ea typeface="Verdana" panose="020B0604030504040204" pitchFamily="34" charset="0"/>
            </a:endParaRPr>
          </a:p>
        </p:txBody>
      </p:sp>
      <p:sp>
        <p:nvSpPr>
          <p:cNvPr id="21" name="Прямоугольник 20">
            <a:extLst>
              <a:ext uri="{FF2B5EF4-FFF2-40B4-BE49-F238E27FC236}">
                <a16:creationId xmlns:a16="http://schemas.microsoft.com/office/drawing/2014/main" id="{EAA2A43C-66FB-4A5F-B7FC-25CDEAB4532E}"/>
              </a:ext>
            </a:extLst>
          </p:cNvPr>
          <p:cNvSpPr/>
          <p:nvPr/>
        </p:nvSpPr>
        <p:spPr>
          <a:xfrm>
            <a:off x="8203330" y="4272366"/>
            <a:ext cx="3509294" cy="646331"/>
          </a:xfrm>
          <a:prstGeom prst="rect">
            <a:avLst/>
          </a:prstGeom>
        </p:spPr>
        <p:txBody>
          <a:bodyPr wrap="none">
            <a:spAutoFit/>
          </a:bodyPr>
          <a:lstStyle/>
          <a:p>
            <a:r>
              <a:rPr lang="en-US" sz="3600" dirty="0">
                <a:solidFill>
                  <a:schemeClr val="bg1"/>
                </a:solidFill>
                <a:latin typeface="Verdana" panose="020B0604030504040204" pitchFamily="34" charset="0"/>
                <a:ea typeface="Verdana" panose="020B0604030504040204" pitchFamily="34" charset="0"/>
              </a:rPr>
              <a:t>Functional API</a:t>
            </a:r>
            <a:endParaRPr lang="ru-RU" sz="3600" dirty="0">
              <a:solidFill>
                <a:schemeClr val="bg1"/>
              </a:solidFill>
              <a:latin typeface="Verdana" panose="020B0604030504040204" pitchFamily="34" charset="0"/>
              <a:ea typeface="Verdana" panose="020B0604030504040204" pitchFamily="34" charset="0"/>
            </a:endParaRPr>
          </a:p>
        </p:txBody>
      </p:sp>
      <p:sp>
        <p:nvSpPr>
          <p:cNvPr id="3" name="Прямоугольник 2"/>
          <p:cNvSpPr/>
          <p:nvPr/>
        </p:nvSpPr>
        <p:spPr>
          <a:xfrm>
            <a:off x="293728" y="2366140"/>
            <a:ext cx="7704856" cy="1554272"/>
          </a:xfrm>
          <a:prstGeom prst="rect">
            <a:avLst/>
          </a:prstGeom>
        </p:spPr>
        <p:txBody>
          <a:bodyPr wrap="square">
            <a:spAutoFit/>
          </a:bodyPr>
          <a:lstStyle/>
          <a:p>
            <a:pPr>
              <a:spcAft>
                <a:spcPts val="600"/>
              </a:spcAft>
            </a:pPr>
            <a:r>
              <a:rPr lang="tr-TR" sz="2000" dirty="0">
                <a:solidFill>
                  <a:srgbClr val="D4D4D4"/>
                </a:solidFill>
                <a:latin typeface="Courier New" panose="02070309020205020404" pitchFamily="49" charset="0"/>
              </a:rPr>
              <a:t>model.add</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Flatten</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input_shape=</a:t>
            </a:r>
            <a:r>
              <a:rPr lang="tr-TR" sz="2000" dirty="0">
                <a:solidFill>
                  <a:srgbClr val="DCDCDC"/>
                </a:solidFill>
                <a:latin typeface="Courier New" panose="02070309020205020404" pitchFamily="49" charset="0"/>
              </a:rPr>
              <a:t>(</a:t>
            </a:r>
            <a:r>
              <a:rPr lang="ru-RU" sz="2000" dirty="0">
                <a:solidFill>
                  <a:srgbClr val="FFC000"/>
                </a:solidFill>
                <a:latin typeface="Courier New" panose="02070309020205020404" pitchFamily="49" charset="0"/>
                <a:cs typeface="Courier New" panose="02070309020205020404" pitchFamily="49" charset="0"/>
              </a:rPr>
              <a:t>28</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t>
            </a:r>
            <a:r>
              <a:rPr lang="ru-RU" sz="2000" dirty="0">
                <a:solidFill>
                  <a:srgbClr val="FFC000"/>
                </a:solidFill>
                <a:latin typeface="Courier New" panose="02070309020205020404" pitchFamily="49" charset="0"/>
                <a:cs typeface="Courier New" panose="02070309020205020404" pitchFamily="49" charset="0"/>
              </a:rPr>
              <a:t>28</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pPr>
              <a:spcAft>
                <a:spcPts val="600"/>
              </a:spcAft>
            </a:pPr>
            <a:r>
              <a:rPr lang="tr-TR" sz="2000" dirty="0">
                <a:solidFill>
                  <a:srgbClr val="D4D4D4"/>
                </a:solidFill>
                <a:latin typeface="Courier New" panose="02070309020205020404" pitchFamily="49" charset="0"/>
              </a:rPr>
              <a:t>model.add</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dirty="0">
                <a:solidFill>
                  <a:srgbClr val="DCDCDC"/>
                </a:solidFill>
                <a:latin typeface="Courier New" panose="02070309020205020404" pitchFamily="49" charset="0"/>
              </a:rPr>
              <a:t>(</a:t>
            </a:r>
            <a:r>
              <a:rPr lang="en-US" sz="2000" dirty="0">
                <a:solidFill>
                  <a:srgbClr val="FFC000"/>
                </a:solidFill>
                <a:latin typeface="Courier New" panose="02070309020205020404" pitchFamily="49" charset="0"/>
                <a:cs typeface="Courier New" panose="02070309020205020404" pitchFamily="49" charset="0"/>
              </a:rPr>
              <a:t>16</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a:t>
            </a:r>
            <a:r>
              <a:rPr lang="en-US" sz="2000" dirty="0">
                <a:solidFill>
                  <a:srgbClr val="92D050"/>
                </a:solidFill>
                <a:latin typeface="Courier New" panose="02070309020205020404" pitchFamily="49" charset="0"/>
                <a:cs typeface="Courier New" panose="02070309020205020404" pitchFamily="49" charset="0"/>
              </a:rPr>
              <a:t>sigmoid</a:t>
            </a:r>
            <a:r>
              <a:rPr lang="tr-TR" sz="2000" dirty="0">
                <a:solidFill>
                  <a:srgbClr val="92D050"/>
                </a:solidFill>
                <a:latin typeface="Courier New" panose="02070309020205020404" pitchFamily="49" charset="0"/>
                <a:cs typeface="Courier New" panose="02070309020205020404" pitchFamily="49" charset="0"/>
              </a:rPr>
              <a:t>'</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pPr>
              <a:spcAft>
                <a:spcPts val="600"/>
              </a:spcAft>
            </a:pPr>
            <a:r>
              <a:rPr lang="tr-TR" sz="2000" dirty="0">
                <a:solidFill>
                  <a:srgbClr val="D4D4D4"/>
                </a:solidFill>
                <a:latin typeface="Courier New" panose="02070309020205020404" pitchFamily="49" charset="0"/>
              </a:rPr>
              <a:t>model.add</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16</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a:t>
            </a:r>
            <a:r>
              <a:rPr lang="en-US" sz="2000" dirty="0">
                <a:solidFill>
                  <a:srgbClr val="92D050"/>
                </a:solidFill>
                <a:latin typeface="Courier New" panose="02070309020205020404" pitchFamily="49" charset="0"/>
                <a:cs typeface="Courier New" panose="02070309020205020404" pitchFamily="49" charset="0"/>
              </a:rPr>
              <a:t>sigmoid</a:t>
            </a:r>
            <a:r>
              <a:rPr lang="tr-TR" sz="2000" dirty="0">
                <a:solidFill>
                  <a:srgbClr val="92D050"/>
                </a:solidFill>
                <a:latin typeface="Courier New" panose="02070309020205020404" pitchFamily="49" charset="0"/>
                <a:cs typeface="Courier New" panose="02070309020205020404" pitchFamily="49" charset="0"/>
              </a:rPr>
              <a:t>'</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pPr>
              <a:spcAft>
                <a:spcPts val="600"/>
              </a:spcAft>
            </a:pPr>
            <a:r>
              <a:rPr lang="tr-TR" sz="2000" dirty="0">
                <a:solidFill>
                  <a:srgbClr val="D4D4D4"/>
                </a:solidFill>
                <a:latin typeface="Courier New" panose="02070309020205020404" pitchFamily="49" charset="0"/>
              </a:rPr>
              <a:t>model.add</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10</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p:txBody>
      </p:sp>
      <p:sp>
        <p:nvSpPr>
          <p:cNvPr id="23" name="Прямоугольник 22"/>
          <p:cNvSpPr/>
          <p:nvPr/>
        </p:nvSpPr>
        <p:spPr>
          <a:xfrm>
            <a:off x="163760" y="4365104"/>
            <a:ext cx="6340197" cy="400110"/>
          </a:xfrm>
          <a:prstGeom prst="rect">
            <a:avLst/>
          </a:prstGeom>
        </p:spPr>
        <p:txBody>
          <a:bodyPr wrap="none">
            <a:spAutoFit/>
          </a:bodyPr>
          <a:lstStyle/>
          <a:p>
            <a:r>
              <a:rPr lang="en-US" sz="2000" dirty="0">
                <a:solidFill>
                  <a:srgbClr val="D4D4D4"/>
                </a:solidFill>
                <a:latin typeface="Courier New" panose="02070309020205020404" pitchFamily="49" charset="0"/>
              </a:rPr>
              <a:t>Input = </a:t>
            </a:r>
            <a:r>
              <a:rPr lang="en-US" sz="2000" dirty="0" err="1">
                <a:solidFill>
                  <a:srgbClr val="D4D4D4"/>
                </a:solidFill>
                <a:latin typeface="Courier New" panose="02070309020205020404" pitchFamily="49" charset="0"/>
              </a:rPr>
              <a:t>tf.keras.Input</a:t>
            </a:r>
            <a:r>
              <a:rPr lang="en-US" sz="2000" dirty="0">
                <a:solidFill>
                  <a:srgbClr val="D4D4D4"/>
                </a:solidFill>
                <a:latin typeface="Courier New" panose="02070309020205020404" pitchFamily="49" charset="0"/>
              </a:rPr>
              <a:t>(shape = (</a:t>
            </a:r>
            <a:r>
              <a:rPr lang="ru-RU" sz="2000" dirty="0">
                <a:solidFill>
                  <a:srgbClr val="FFC000"/>
                </a:solidFill>
                <a:latin typeface="Courier New" panose="02070309020205020404" pitchFamily="49" charset="0"/>
                <a:cs typeface="Courier New" panose="02070309020205020404" pitchFamily="49" charset="0"/>
              </a:rPr>
              <a:t>28</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t>
            </a:r>
            <a:r>
              <a:rPr lang="ru-RU" sz="2000" dirty="0">
                <a:solidFill>
                  <a:srgbClr val="FFC000"/>
                </a:solidFill>
                <a:latin typeface="Courier New" panose="02070309020205020404" pitchFamily="49" charset="0"/>
                <a:cs typeface="Courier New" panose="02070309020205020404" pitchFamily="49" charset="0"/>
              </a:rPr>
              <a:t>28</a:t>
            </a:r>
            <a:r>
              <a:rPr lang="en-US" sz="2000" dirty="0">
                <a:solidFill>
                  <a:srgbClr val="DCDCDC"/>
                </a:solidFill>
                <a:latin typeface="Courier New" panose="02070309020205020404" pitchFamily="49" charset="0"/>
              </a:rPr>
              <a:t>))</a:t>
            </a:r>
            <a:endParaRPr lang="en-US" sz="2000" b="0" dirty="0">
              <a:solidFill>
                <a:srgbClr val="D4D4D4"/>
              </a:solidFill>
              <a:effectLst/>
              <a:latin typeface="Courier New" panose="02070309020205020404" pitchFamily="49" charset="0"/>
            </a:endParaRPr>
          </a:p>
        </p:txBody>
      </p:sp>
      <p:sp>
        <p:nvSpPr>
          <p:cNvPr id="24" name="Прямоугольник 23"/>
          <p:cNvSpPr/>
          <p:nvPr/>
        </p:nvSpPr>
        <p:spPr>
          <a:xfrm>
            <a:off x="163760" y="4725144"/>
            <a:ext cx="5570756" cy="400110"/>
          </a:xfrm>
          <a:prstGeom prst="rect">
            <a:avLst/>
          </a:prstGeom>
        </p:spPr>
        <p:txBody>
          <a:bodyPr wrap="none">
            <a:spAutoFit/>
          </a:bodyPr>
          <a:lstStyle/>
          <a:p>
            <a:r>
              <a:rPr lang="en-US" sz="2000" dirty="0">
                <a:solidFill>
                  <a:srgbClr val="D4D4D4"/>
                </a:solidFill>
                <a:latin typeface="Courier New" panose="02070309020205020404" pitchFamily="49" charset="0"/>
              </a:rPr>
              <a:t>Flattened = </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Flatten</a:t>
            </a:r>
            <a:r>
              <a:rPr lang="en-US" sz="2000" dirty="0">
                <a:solidFill>
                  <a:srgbClr val="D4D4D4"/>
                </a:solidFill>
                <a:latin typeface="Courier New" panose="02070309020205020404" pitchFamily="49" charset="0"/>
              </a:rPr>
              <a:t>(</a:t>
            </a:r>
            <a:r>
              <a:rPr lang="en-US" sz="2000" dirty="0">
                <a:solidFill>
                  <a:srgbClr val="DCDCDC"/>
                </a:solidFill>
                <a:latin typeface="Courier New" panose="02070309020205020404" pitchFamily="49" charset="0"/>
              </a:rPr>
              <a:t>)(</a:t>
            </a:r>
            <a:r>
              <a:rPr lang="en-US" sz="2000" dirty="0">
                <a:solidFill>
                  <a:srgbClr val="D4D4D4"/>
                </a:solidFill>
                <a:latin typeface="Courier New" panose="02070309020205020404" pitchFamily="49" charset="0"/>
              </a:rPr>
              <a:t>Input</a:t>
            </a:r>
            <a:r>
              <a:rPr lang="en-US" sz="2000" dirty="0">
                <a:solidFill>
                  <a:srgbClr val="DCDCDC"/>
                </a:solidFill>
                <a:latin typeface="Courier New" panose="02070309020205020404" pitchFamily="49" charset="0"/>
              </a:rPr>
              <a:t>)</a:t>
            </a:r>
            <a:endParaRPr lang="en-US" sz="2000" b="0" dirty="0">
              <a:solidFill>
                <a:srgbClr val="D4D4D4"/>
              </a:solidFill>
              <a:effectLst/>
              <a:latin typeface="Courier New" panose="02070309020205020404" pitchFamily="49" charset="0"/>
            </a:endParaRPr>
          </a:p>
        </p:txBody>
      </p:sp>
      <p:sp>
        <p:nvSpPr>
          <p:cNvPr id="25" name="Прямоугольник 24"/>
          <p:cNvSpPr/>
          <p:nvPr/>
        </p:nvSpPr>
        <p:spPr>
          <a:xfrm>
            <a:off x="163760" y="5013176"/>
            <a:ext cx="9110186" cy="400110"/>
          </a:xfrm>
          <a:prstGeom prst="rect">
            <a:avLst/>
          </a:prstGeom>
        </p:spPr>
        <p:txBody>
          <a:bodyPr wrap="none">
            <a:spAutoFit/>
          </a:bodyPr>
          <a:lstStyle/>
          <a:p>
            <a:r>
              <a:rPr lang="en-US" sz="2000" dirty="0">
                <a:solidFill>
                  <a:srgbClr val="D4D4D4"/>
                </a:solidFill>
                <a:latin typeface="Courier New" panose="02070309020205020404" pitchFamily="49" charset="0"/>
              </a:rPr>
              <a:t>Dense1 = </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16</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a:t>
            </a:r>
            <a:r>
              <a:rPr lang="en-US" sz="2000" dirty="0">
                <a:solidFill>
                  <a:srgbClr val="92D050"/>
                </a:solidFill>
                <a:latin typeface="Courier New" panose="02070309020205020404" pitchFamily="49" charset="0"/>
                <a:cs typeface="Courier New" panose="02070309020205020404" pitchFamily="49" charset="0"/>
              </a:rPr>
              <a:t>sigmoid</a:t>
            </a:r>
            <a:r>
              <a:rPr lang="tr-TR" sz="2000" dirty="0">
                <a:solidFill>
                  <a:srgbClr val="92D050"/>
                </a:solidFill>
                <a:latin typeface="Courier New" panose="02070309020205020404" pitchFamily="49" charset="0"/>
                <a:cs typeface="Courier New" panose="02070309020205020404" pitchFamily="49" charset="0"/>
              </a:rPr>
              <a:t>'</a:t>
            </a:r>
            <a:r>
              <a:rPr lang="tr-TR" sz="2000" dirty="0">
                <a:solidFill>
                  <a:srgbClr val="DCDCDC"/>
                </a:solidFill>
                <a:latin typeface="Courier New" panose="02070309020205020404" pitchFamily="49" charset="0"/>
              </a:rPr>
              <a:t>)</a:t>
            </a:r>
            <a:r>
              <a:rPr lang="en-US" sz="2000" dirty="0">
                <a:solidFill>
                  <a:srgbClr val="DCDCDC"/>
                </a:solidFill>
                <a:latin typeface="Courier New" panose="02070309020205020404" pitchFamily="49" charset="0"/>
              </a:rPr>
              <a:t>(</a:t>
            </a:r>
            <a:r>
              <a:rPr lang="en-US" sz="2000" dirty="0">
                <a:solidFill>
                  <a:srgbClr val="D4D4D4"/>
                </a:solidFill>
                <a:latin typeface="Courier New" panose="02070309020205020404" pitchFamily="49" charset="0"/>
              </a:rPr>
              <a:t>Flattened</a:t>
            </a:r>
            <a:r>
              <a:rPr lang="en-US" sz="2000" dirty="0">
                <a:solidFill>
                  <a:srgbClr val="DCDCDC"/>
                </a:solidFill>
                <a:latin typeface="Courier New" panose="02070309020205020404" pitchFamily="49" charset="0"/>
              </a:rPr>
              <a:t>)</a:t>
            </a:r>
            <a:endParaRPr lang="en-US" sz="2000" b="0" dirty="0">
              <a:solidFill>
                <a:srgbClr val="D4D4D4"/>
              </a:solidFill>
              <a:effectLst/>
              <a:latin typeface="Courier New" panose="02070309020205020404" pitchFamily="49" charset="0"/>
            </a:endParaRPr>
          </a:p>
        </p:txBody>
      </p:sp>
      <p:sp>
        <p:nvSpPr>
          <p:cNvPr id="26" name="Прямоугольник 25"/>
          <p:cNvSpPr/>
          <p:nvPr/>
        </p:nvSpPr>
        <p:spPr>
          <a:xfrm>
            <a:off x="163760" y="5373216"/>
            <a:ext cx="8648521" cy="400110"/>
          </a:xfrm>
          <a:prstGeom prst="rect">
            <a:avLst/>
          </a:prstGeom>
        </p:spPr>
        <p:txBody>
          <a:bodyPr wrap="none">
            <a:spAutoFit/>
          </a:bodyPr>
          <a:lstStyle/>
          <a:p>
            <a:r>
              <a:rPr lang="en-US" sz="2000" dirty="0">
                <a:solidFill>
                  <a:srgbClr val="D4D4D4"/>
                </a:solidFill>
                <a:latin typeface="Courier New" panose="02070309020205020404" pitchFamily="49" charset="0"/>
              </a:rPr>
              <a:t>Dense2 = </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16</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a:t>
            </a:r>
            <a:r>
              <a:rPr lang="en-US" sz="2000" dirty="0">
                <a:solidFill>
                  <a:srgbClr val="92D050"/>
                </a:solidFill>
                <a:latin typeface="Courier New" panose="02070309020205020404" pitchFamily="49" charset="0"/>
                <a:cs typeface="Courier New" panose="02070309020205020404" pitchFamily="49" charset="0"/>
              </a:rPr>
              <a:t>sigmoid</a:t>
            </a:r>
            <a:r>
              <a:rPr lang="tr-TR" sz="2000" dirty="0">
                <a:solidFill>
                  <a:srgbClr val="92D050"/>
                </a:solidFill>
                <a:latin typeface="Courier New" panose="02070309020205020404" pitchFamily="49" charset="0"/>
                <a:cs typeface="Courier New" panose="02070309020205020404" pitchFamily="49" charset="0"/>
              </a:rPr>
              <a:t>'</a:t>
            </a:r>
            <a:r>
              <a:rPr lang="tr-TR" sz="2000" dirty="0">
                <a:solidFill>
                  <a:srgbClr val="DCDCDC"/>
                </a:solidFill>
                <a:latin typeface="Courier New" panose="02070309020205020404" pitchFamily="49" charset="0"/>
              </a:rPr>
              <a:t>)</a:t>
            </a:r>
            <a:r>
              <a:rPr lang="en-US" sz="2000" dirty="0">
                <a:solidFill>
                  <a:srgbClr val="DCDCDC"/>
                </a:solidFill>
                <a:latin typeface="Courier New" panose="02070309020205020404" pitchFamily="49" charset="0"/>
              </a:rPr>
              <a:t>(</a:t>
            </a:r>
            <a:r>
              <a:rPr lang="en-US" sz="2000" dirty="0">
                <a:solidFill>
                  <a:srgbClr val="D4D4D4"/>
                </a:solidFill>
                <a:latin typeface="Courier New" panose="02070309020205020404" pitchFamily="49" charset="0"/>
              </a:rPr>
              <a:t>Dense1</a:t>
            </a:r>
            <a:r>
              <a:rPr lang="en-US" sz="2000" dirty="0">
                <a:solidFill>
                  <a:srgbClr val="DCDCDC"/>
                </a:solidFill>
                <a:latin typeface="Courier New" panose="02070309020205020404" pitchFamily="49" charset="0"/>
              </a:rPr>
              <a:t>)</a:t>
            </a:r>
            <a:endParaRPr lang="en-US" sz="2000" b="0" dirty="0">
              <a:solidFill>
                <a:srgbClr val="D4D4D4"/>
              </a:solidFill>
              <a:effectLst/>
              <a:latin typeface="Courier New" panose="02070309020205020404" pitchFamily="49" charset="0"/>
            </a:endParaRPr>
          </a:p>
        </p:txBody>
      </p:sp>
      <p:sp>
        <p:nvSpPr>
          <p:cNvPr id="27" name="Прямоугольник 26"/>
          <p:cNvSpPr/>
          <p:nvPr/>
        </p:nvSpPr>
        <p:spPr>
          <a:xfrm>
            <a:off x="163760" y="5733256"/>
            <a:ext cx="5262979" cy="400110"/>
          </a:xfrm>
          <a:prstGeom prst="rect">
            <a:avLst/>
          </a:prstGeom>
        </p:spPr>
        <p:txBody>
          <a:bodyPr wrap="none">
            <a:spAutoFit/>
          </a:bodyPr>
          <a:lstStyle/>
          <a:p>
            <a:r>
              <a:rPr lang="en-US" sz="2000" dirty="0">
                <a:solidFill>
                  <a:srgbClr val="D4D4D4"/>
                </a:solidFill>
                <a:latin typeface="Courier New" panose="02070309020205020404" pitchFamily="49" charset="0"/>
              </a:rPr>
              <a:t>Output = </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1</a:t>
            </a:r>
            <a:r>
              <a:rPr lang="en-US" sz="2000" dirty="0">
                <a:solidFill>
                  <a:srgbClr val="FFC000"/>
                </a:solidFill>
                <a:latin typeface="Courier New" panose="02070309020205020404" pitchFamily="49" charset="0"/>
                <a:cs typeface="Courier New" panose="02070309020205020404" pitchFamily="49" charset="0"/>
              </a:rPr>
              <a:t>0</a:t>
            </a:r>
            <a:r>
              <a:rPr lang="tr-TR" sz="2000" dirty="0">
                <a:solidFill>
                  <a:srgbClr val="DCDCDC"/>
                </a:solidFill>
                <a:latin typeface="Courier New" panose="02070309020205020404" pitchFamily="49" charset="0"/>
              </a:rPr>
              <a:t>)</a:t>
            </a:r>
            <a:r>
              <a:rPr lang="en-US" sz="2000" dirty="0">
                <a:solidFill>
                  <a:srgbClr val="DCDCDC"/>
                </a:solidFill>
                <a:latin typeface="Courier New" panose="02070309020205020404" pitchFamily="49" charset="0"/>
              </a:rPr>
              <a:t>(</a:t>
            </a:r>
            <a:r>
              <a:rPr lang="en-US" sz="2000" dirty="0">
                <a:solidFill>
                  <a:srgbClr val="D4D4D4"/>
                </a:solidFill>
                <a:latin typeface="Courier New" panose="02070309020205020404" pitchFamily="49" charset="0"/>
              </a:rPr>
              <a:t>Dense2</a:t>
            </a:r>
            <a:r>
              <a:rPr lang="en-US" sz="2000" dirty="0">
                <a:solidFill>
                  <a:srgbClr val="DCDCDC"/>
                </a:solidFill>
                <a:latin typeface="Courier New" panose="02070309020205020404" pitchFamily="49" charset="0"/>
              </a:rPr>
              <a:t>)</a:t>
            </a:r>
            <a:endParaRPr lang="en-US" sz="2000" b="0" dirty="0">
              <a:solidFill>
                <a:srgbClr val="D4D4D4"/>
              </a:solidFill>
              <a:effectLst/>
              <a:latin typeface="Courier New" panose="02070309020205020404" pitchFamily="49" charset="0"/>
            </a:endParaRPr>
          </a:p>
        </p:txBody>
      </p:sp>
      <p:sp>
        <p:nvSpPr>
          <p:cNvPr id="28" name="Прямоугольник 27"/>
          <p:cNvSpPr/>
          <p:nvPr/>
        </p:nvSpPr>
        <p:spPr>
          <a:xfrm>
            <a:off x="163760" y="6093296"/>
            <a:ext cx="8956298" cy="400110"/>
          </a:xfrm>
          <a:prstGeom prst="rect">
            <a:avLst/>
          </a:prstGeom>
        </p:spPr>
        <p:txBody>
          <a:bodyPr wrap="none">
            <a:spAutoFit/>
          </a:bodyPr>
          <a:lstStyle/>
          <a:p>
            <a:r>
              <a:rPr lang="en-US" sz="2000" dirty="0">
                <a:solidFill>
                  <a:srgbClr val="D4D4D4"/>
                </a:solidFill>
                <a:latin typeface="Courier New" panose="02070309020205020404" pitchFamily="49" charset="0"/>
              </a:rPr>
              <a:t>Model = </a:t>
            </a:r>
            <a:r>
              <a:rPr lang="en-US" sz="2000" dirty="0" err="1">
                <a:solidFill>
                  <a:srgbClr val="D4D4D4"/>
                </a:solidFill>
                <a:latin typeface="Courier New" panose="02070309020205020404" pitchFamily="49" charset="0"/>
              </a:rPr>
              <a:t>tf</a:t>
            </a:r>
            <a:r>
              <a:rPr lang="tr-TR" sz="2000" dirty="0">
                <a:solidFill>
                  <a:srgbClr val="D4D4D4"/>
                </a:solidFill>
                <a:latin typeface="Courier New" panose="02070309020205020404" pitchFamily="49" charset="0"/>
              </a:rPr>
              <a:t>.</a:t>
            </a:r>
            <a:r>
              <a:rPr lang="en-US" sz="2000" dirty="0" err="1">
                <a:solidFill>
                  <a:srgbClr val="D4D4D4"/>
                </a:solidFill>
                <a:latin typeface="Courier New" panose="02070309020205020404" pitchFamily="49" charset="0"/>
              </a:rPr>
              <a:t>keras.Model</a:t>
            </a:r>
            <a:r>
              <a:rPr lang="tr-TR" sz="2000" dirty="0">
                <a:solidFill>
                  <a:srgbClr val="DCDCDC"/>
                </a:solidFill>
                <a:latin typeface="Courier New" panose="02070309020205020404" pitchFamily="49" charset="0"/>
              </a:rPr>
              <a:t>(</a:t>
            </a:r>
            <a:r>
              <a:rPr lang="en-US" sz="2000" dirty="0">
                <a:solidFill>
                  <a:srgbClr val="DCDCDC"/>
                </a:solidFill>
                <a:latin typeface="Courier New" panose="02070309020205020404" pitchFamily="49" charset="0"/>
              </a:rPr>
              <a:t>inputs = Input, outputs = Output </a:t>
            </a:r>
            <a:r>
              <a:rPr lang="tr-TR" sz="2000" dirty="0">
                <a:solidFill>
                  <a:srgbClr val="DCDCDC"/>
                </a:solidFill>
                <a:latin typeface="Courier New" panose="02070309020205020404" pitchFamily="49" charset="0"/>
              </a:rPr>
              <a:t>)</a:t>
            </a:r>
            <a:endParaRPr lang="en-US" sz="2000" b="0" dirty="0">
              <a:solidFill>
                <a:srgbClr val="D4D4D4"/>
              </a:solidFill>
              <a:effectLst/>
              <a:latin typeface="Courier New" panose="02070309020205020404" pitchFamily="49" charset="0"/>
            </a:endParaRPr>
          </a:p>
        </p:txBody>
      </p:sp>
      <p:sp>
        <p:nvSpPr>
          <p:cNvPr id="29" name="Прямоугольник 28"/>
          <p:cNvSpPr/>
          <p:nvPr/>
        </p:nvSpPr>
        <p:spPr>
          <a:xfrm>
            <a:off x="7752184" y="4869160"/>
            <a:ext cx="492443" cy="707886"/>
          </a:xfrm>
          <a:prstGeom prst="rect">
            <a:avLst/>
          </a:prstGeom>
        </p:spPr>
        <p:txBody>
          <a:bodyPr wrap="none">
            <a:spAutoFit/>
          </a:bodyPr>
          <a:lstStyle/>
          <a:p>
            <a:r>
              <a:rPr lang="en-US" sz="4000" b="1">
                <a:solidFill>
                  <a:srgbClr val="D4D4D4"/>
                </a:solidFill>
                <a:latin typeface="Courier New" panose="02070309020205020404" pitchFamily="49" charset="0"/>
              </a:rPr>
              <a:t>X</a:t>
            </a:r>
            <a:endParaRPr lang="en-US" sz="4000" b="1" dirty="0">
              <a:solidFill>
                <a:srgbClr val="D4D4D4"/>
              </a:solidFill>
              <a:effectLst/>
              <a:latin typeface="Courier New" panose="02070309020205020404" pitchFamily="49" charset="0"/>
            </a:endParaRPr>
          </a:p>
        </p:txBody>
      </p:sp>
      <p:sp>
        <p:nvSpPr>
          <p:cNvPr id="30" name="Прямоугольник 29"/>
          <p:cNvSpPr/>
          <p:nvPr/>
        </p:nvSpPr>
        <p:spPr>
          <a:xfrm>
            <a:off x="479376" y="4509120"/>
            <a:ext cx="492443" cy="707886"/>
          </a:xfrm>
          <a:prstGeom prst="rect">
            <a:avLst/>
          </a:prstGeom>
        </p:spPr>
        <p:txBody>
          <a:bodyPr wrap="none">
            <a:spAutoFit/>
          </a:bodyPr>
          <a:lstStyle/>
          <a:p>
            <a:r>
              <a:rPr lang="en-US" sz="4000" b="1">
                <a:solidFill>
                  <a:srgbClr val="D4D4D4"/>
                </a:solidFill>
                <a:latin typeface="Courier New" panose="02070309020205020404" pitchFamily="49" charset="0"/>
              </a:rPr>
              <a:t>X</a:t>
            </a:r>
            <a:endParaRPr lang="en-US" sz="4000" b="1" dirty="0">
              <a:solidFill>
                <a:srgbClr val="D4D4D4"/>
              </a:solidFill>
              <a:effectLst/>
              <a:latin typeface="Courier New" panose="02070309020205020404" pitchFamily="49" charset="0"/>
            </a:endParaRPr>
          </a:p>
        </p:txBody>
      </p:sp>
      <p:sp>
        <p:nvSpPr>
          <p:cNvPr id="34" name="Прямоугольник 33"/>
          <p:cNvSpPr/>
          <p:nvPr/>
        </p:nvSpPr>
        <p:spPr>
          <a:xfrm>
            <a:off x="479376" y="4869160"/>
            <a:ext cx="492443" cy="707886"/>
          </a:xfrm>
          <a:prstGeom prst="rect">
            <a:avLst/>
          </a:prstGeom>
        </p:spPr>
        <p:txBody>
          <a:bodyPr wrap="none">
            <a:spAutoFit/>
          </a:bodyPr>
          <a:lstStyle/>
          <a:p>
            <a:r>
              <a:rPr lang="en-US" sz="4000" b="1">
                <a:solidFill>
                  <a:srgbClr val="D4D4D4"/>
                </a:solidFill>
                <a:latin typeface="Courier New" panose="02070309020205020404" pitchFamily="49" charset="0"/>
              </a:rPr>
              <a:t>X</a:t>
            </a:r>
            <a:endParaRPr lang="en-US" sz="4000" b="1" dirty="0">
              <a:solidFill>
                <a:srgbClr val="D4D4D4"/>
              </a:solidFill>
              <a:effectLst/>
              <a:latin typeface="Courier New" panose="02070309020205020404" pitchFamily="49" charset="0"/>
            </a:endParaRPr>
          </a:p>
        </p:txBody>
      </p:sp>
      <p:sp>
        <p:nvSpPr>
          <p:cNvPr id="35" name="Прямоугольник 34"/>
          <p:cNvSpPr/>
          <p:nvPr/>
        </p:nvSpPr>
        <p:spPr>
          <a:xfrm>
            <a:off x="479376" y="5229200"/>
            <a:ext cx="492443" cy="707886"/>
          </a:xfrm>
          <a:prstGeom prst="rect">
            <a:avLst/>
          </a:prstGeom>
        </p:spPr>
        <p:txBody>
          <a:bodyPr wrap="none">
            <a:spAutoFit/>
          </a:bodyPr>
          <a:lstStyle/>
          <a:p>
            <a:r>
              <a:rPr lang="en-US" sz="4000" b="1">
                <a:solidFill>
                  <a:srgbClr val="D4D4D4"/>
                </a:solidFill>
                <a:latin typeface="Courier New" panose="02070309020205020404" pitchFamily="49" charset="0"/>
              </a:rPr>
              <a:t>X</a:t>
            </a:r>
            <a:endParaRPr lang="en-US" sz="4000" b="1" dirty="0">
              <a:solidFill>
                <a:srgbClr val="D4D4D4"/>
              </a:solidFill>
              <a:effectLst/>
              <a:latin typeface="Courier New" panose="02070309020205020404" pitchFamily="49" charset="0"/>
            </a:endParaRPr>
          </a:p>
        </p:txBody>
      </p:sp>
      <p:sp>
        <p:nvSpPr>
          <p:cNvPr id="36" name="Прямоугольник 35"/>
          <p:cNvSpPr/>
          <p:nvPr/>
        </p:nvSpPr>
        <p:spPr>
          <a:xfrm>
            <a:off x="7752184" y="5229200"/>
            <a:ext cx="492443" cy="707886"/>
          </a:xfrm>
          <a:prstGeom prst="rect">
            <a:avLst/>
          </a:prstGeom>
        </p:spPr>
        <p:txBody>
          <a:bodyPr wrap="none">
            <a:spAutoFit/>
          </a:bodyPr>
          <a:lstStyle/>
          <a:p>
            <a:r>
              <a:rPr lang="en-US" sz="4000" b="1">
                <a:solidFill>
                  <a:srgbClr val="D4D4D4"/>
                </a:solidFill>
                <a:latin typeface="Courier New" panose="02070309020205020404" pitchFamily="49" charset="0"/>
              </a:rPr>
              <a:t>X</a:t>
            </a:r>
            <a:endParaRPr lang="en-US" sz="4000" b="1" dirty="0">
              <a:solidFill>
                <a:srgbClr val="D4D4D4"/>
              </a:solidFill>
              <a:effectLst/>
              <a:latin typeface="Courier New" panose="02070309020205020404" pitchFamily="49" charset="0"/>
            </a:endParaRPr>
          </a:p>
        </p:txBody>
      </p:sp>
      <p:sp>
        <p:nvSpPr>
          <p:cNvPr id="37" name="Прямоугольник 36"/>
          <p:cNvSpPr/>
          <p:nvPr/>
        </p:nvSpPr>
        <p:spPr>
          <a:xfrm>
            <a:off x="4439816" y="5589240"/>
            <a:ext cx="492443" cy="707886"/>
          </a:xfrm>
          <a:prstGeom prst="rect">
            <a:avLst/>
          </a:prstGeom>
        </p:spPr>
        <p:txBody>
          <a:bodyPr wrap="none">
            <a:spAutoFit/>
          </a:bodyPr>
          <a:lstStyle/>
          <a:p>
            <a:r>
              <a:rPr lang="en-US" sz="4000" b="1">
                <a:solidFill>
                  <a:srgbClr val="D4D4D4"/>
                </a:solidFill>
                <a:latin typeface="Courier New" panose="02070309020205020404" pitchFamily="49" charset="0"/>
              </a:rPr>
              <a:t>X</a:t>
            </a:r>
            <a:endParaRPr lang="en-US" sz="4000" b="1"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79269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18" grpId="0"/>
      <p:bldP spid="19" grpId="0"/>
      <p:bldP spid="20" grpId="0"/>
      <p:bldP spid="21" grpId="0"/>
      <p:bldP spid="3" grpId="0"/>
      <p:bldP spid="23" grpId="0"/>
      <p:bldP spid="24" grpId="0"/>
      <p:bldP spid="25" grpId="0"/>
      <p:bldP spid="26" grpId="0"/>
      <p:bldP spid="27" grpId="0"/>
      <p:bldP spid="28" grpId="0"/>
      <p:bldP spid="29" grpId="0"/>
      <p:bldP spid="30" grpId="0"/>
      <p:bldP spid="34" grpId="0"/>
      <p:bldP spid="35" grpId="0"/>
      <p:bldP spid="36" grpId="0"/>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Прямоугольник 3">
            <a:extLst>
              <a:ext uri="{FF2B5EF4-FFF2-40B4-BE49-F238E27FC236}">
                <a16:creationId xmlns:a16="http://schemas.microsoft.com/office/drawing/2014/main" id="{1958922B-9F3E-4E6D-8863-0A60797F5F6E}"/>
              </a:ext>
            </a:extLst>
          </p:cNvPr>
          <p:cNvSpPr/>
          <p:nvPr/>
        </p:nvSpPr>
        <p:spPr>
          <a:xfrm>
            <a:off x="184528" y="1199722"/>
            <a:ext cx="11665296" cy="923330"/>
          </a:xfrm>
          <a:prstGeom prst="rect">
            <a:avLst/>
          </a:prstGeom>
        </p:spPr>
        <p:txBody>
          <a:bodyPr wrap="square">
            <a:spAutoFit/>
          </a:bodyPr>
          <a:lstStyle/>
          <a:p>
            <a:r>
              <a:rPr lang="tr-TR" dirty="0">
                <a:solidFill>
                  <a:srgbClr val="D4D4D4"/>
                </a:solidFill>
                <a:latin typeface="Courier New" panose="02070309020205020404" pitchFamily="49" charset="0"/>
              </a:rPr>
              <a:t>model.</a:t>
            </a:r>
            <a:r>
              <a:rPr lang="tr-TR" dirty="0">
                <a:solidFill>
                  <a:srgbClr val="DCDCAA"/>
                </a:solidFill>
                <a:latin typeface="Courier New" panose="02070309020205020404" pitchFamily="49" charset="0"/>
              </a:rPr>
              <a:t>compile</a:t>
            </a:r>
            <a:r>
              <a:rPr lang="tr-TR" dirty="0">
                <a:solidFill>
                  <a:srgbClr val="DCDCDC"/>
                </a:solidFill>
                <a:latin typeface="Courier New" panose="02070309020205020404" pitchFamily="49" charset="0"/>
              </a:rPr>
              <a:t>(</a:t>
            </a:r>
            <a:r>
              <a:rPr lang="tr-TR" dirty="0">
                <a:solidFill>
                  <a:srgbClr val="D4D4D4"/>
                </a:solidFill>
                <a:latin typeface="Courier New" panose="02070309020205020404" pitchFamily="49" charset="0"/>
              </a:rPr>
              <a:t>optimizer=</a:t>
            </a:r>
            <a:r>
              <a:rPr lang="tr-TR" dirty="0">
                <a:solidFill>
                  <a:srgbClr val="92D050"/>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SGD</a:t>
            </a:r>
            <a:r>
              <a:rPr lang="tr-TR" dirty="0">
                <a:solidFill>
                  <a:srgbClr val="92D050"/>
                </a:solidFill>
                <a:latin typeface="Courier New" panose="02070309020205020404" pitchFamily="49" charset="0"/>
                <a:cs typeface="Courier New" panose="02070309020205020404" pitchFamily="49" charset="0"/>
              </a:rPr>
              <a:t>'</a:t>
            </a:r>
            <a:r>
              <a:rPr lang="tr-TR" dirty="0">
                <a:solidFill>
                  <a:srgbClr val="DCDCDC"/>
                </a:solidFill>
                <a:latin typeface="Courier New" panose="02070309020205020404" pitchFamily="49" charset="0"/>
              </a:rPr>
              <a:t>,</a:t>
            </a:r>
            <a:endParaRPr lang="tr-TR" dirty="0">
              <a:solidFill>
                <a:srgbClr val="D4D4D4"/>
              </a:solidFill>
              <a:latin typeface="Courier New" panose="02070309020205020404" pitchFamily="49" charset="0"/>
            </a:endParaRPr>
          </a:p>
          <a:p>
            <a:r>
              <a:rPr lang="tr-TR" dirty="0">
                <a:solidFill>
                  <a:srgbClr val="D4D4D4"/>
                </a:solidFill>
                <a:latin typeface="Courier New" panose="02070309020205020404" pitchFamily="49" charset="0"/>
              </a:rPr>
              <a:t>         loss=tf.keras.losses.SparseCategoricalCrossentropy</a:t>
            </a:r>
            <a:r>
              <a:rPr lang="tr-TR" dirty="0">
                <a:solidFill>
                  <a:srgbClr val="DCDCDC"/>
                </a:solidFill>
                <a:latin typeface="Courier New" panose="02070309020205020404" pitchFamily="49" charset="0"/>
              </a:rPr>
              <a:t>(</a:t>
            </a:r>
            <a:r>
              <a:rPr lang="tr-TR" dirty="0">
                <a:solidFill>
                  <a:srgbClr val="D4D4D4"/>
                </a:solidFill>
                <a:latin typeface="Courier New" panose="02070309020205020404" pitchFamily="49" charset="0"/>
              </a:rPr>
              <a:t>from_logits=</a:t>
            </a:r>
            <a:r>
              <a:rPr lang="en-US" dirty="0">
                <a:solidFill>
                  <a:schemeClr val="accent5">
                    <a:lumMod val="60000"/>
                    <a:lumOff val="40000"/>
                  </a:schemeClr>
                </a:solidFill>
                <a:latin typeface="Courier New" panose="02070309020205020404" pitchFamily="49" charset="0"/>
                <a:cs typeface="Courier New" panose="02070309020205020404" pitchFamily="49" charset="0"/>
              </a:rPr>
              <a:t>True</a:t>
            </a:r>
            <a:r>
              <a:rPr lang="tr-TR" dirty="0">
                <a:solidFill>
                  <a:srgbClr val="DCDCDC"/>
                </a:solidFill>
                <a:latin typeface="Courier New" panose="02070309020205020404" pitchFamily="49" charset="0"/>
              </a:rPr>
              <a:t>),</a:t>
            </a:r>
            <a:endParaRPr lang="tr-TR" dirty="0">
              <a:solidFill>
                <a:srgbClr val="D4D4D4"/>
              </a:solidFill>
              <a:latin typeface="Courier New" panose="02070309020205020404" pitchFamily="49" charset="0"/>
            </a:endParaRPr>
          </a:p>
          <a:p>
            <a:r>
              <a:rPr lang="tr-TR" dirty="0">
                <a:solidFill>
                  <a:srgbClr val="D4D4D4"/>
                </a:solidFill>
                <a:latin typeface="Courier New" panose="02070309020205020404" pitchFamily="49" charset="0"/>
              </a:rPr>
              <a:t>              metrics=</a:t>
            </a:r>
            <a:r>
              <a:rPr lang="tr-TR" dirty="0">
                <a:solidFill>
                  <a:srgbClr val="DCDCDC"/>
                </a:solidFill>
                <a:latin typeface="Courier New" panose="02070309020205020404" pitchFamily="49" charset="0"/>
              </a:rPr>
              <a:t>[</a:t>
            </a:r>
            <a:r>
              <a:rPr lang="tr-TR" dirty="0">
                <a:solidFill>
                  <a:srgbClr val="92D050"/>
                </a:solidFill>
                <a:latin typeface="Courier New" panose="02070309020205020404" pitchFamily="49" charset="0"/>
                <a:cs typeface="Courier New" panose="02070309020205020404" pitchFamily="49" charset="0"/>
              </a:rPr>
              <a:t>'accuracy'</a:t>
            </a:r>
            <a:r>
              <a:rPr lang="tr-TR" dirty="0">
                <a:solidFill>
                  <a:srgbClr val="DCDCDC"/>
                </a:solidFill>
                <a:latin typeface="Courier New" panose="02070309020205020404" pitchFamily="49" charset="0"/>
              </a:rPr>
              <a:t>])</a:t>
            </a:r>
            <a:endParaRPr lang="tr-TR" dirty="0">
              <a:solidFill>
                <a:srgbClr val="D4D4D4"/>
              </a:solidFill>
              <a:latin typeface="Courier New" panose="02070309020205020404" pitchFamily="49" charset="0"/>
            </a:endParaRPr>
          </a:p>
        </p:txBody>
      </p:sp>
      <p:sp>
        <p:nvSpPr>
          <p:cNvPr id="5" name="Прямоугольник 4">
            <a:extLst>
              <a:ext uri="{FF2B5EF4-FFF2-40B4-BE49-F238E27FC236}">
                <a16:creationId xmlns:a16="http://schemas.microsoft.com/office/drawing/2014/main" id="{E613FB13-193F-4427-8C71-F812B0116924}"/>
              </a:ext>
            </a:extLst>
          </p:cNvPr>
          <p:cNvSpPr/>
          <p:nvPr/>
        </p:nvSpPr>
        <p:spPr>
          <a:xfrm>
            <a:off x="475010" y="3873849"/>
            <a:ext cx="11305256" cy="830997"/>
          </a:xfrm>
          <a:prstGeom prst="rect">
            <a:avLst/>
          </a:prstGeom>
        </p:spPr>
        <p:txBody>
          <a:bodyPr wrap="square">
            <a:spAutoFit/>
          </a:bodyPr>
          <a:lstStyle/>
          <a:p>
            <a:pPr>
              <a:buFont typeface="Arial" panose="020B0604020202020204" pitchFamily="34" charset="0"/>
              <a:buChar char="•"/>
            </a:pPr>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Optimizer</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Таким образом модель обновляется на основе данных, которые она видит, и функции потерь.</a:t>
            </a:r>
          </a:p>
        </p:txBody>
      </p:sp>
      <p:sp>
        <p:nvSpPr>
          <p:cNvPr id="13" name="Прямоугольник 12">
            <a:extLst>
              <a:ext uri="{FF2B5EF4-FFF2-40B4-BE49-F238E27FC236}">
                <a16:creationId xmlns:a16="http://schemas.microsoft.com/office/drawing/2014/main" id="{FFEC2471-98F3-4CCC-974B-1E4A8334F488}"/>
              </a:ext>
            </a:extLst>
          </p:cNvPr>
          <p:cNvSpPr/>
          <p:nvPr/>
        </p:nvSpPr>
        <p:spPr>
          <a:xfrm>
            <a:off x="544568" y="2266712"/>
            <a:ext cx="11305256" cy="1200329"/>
          </a:xfrm>
          <a:prstGeom prst="rect">
            <a:avLst/>
          </a:prstGeom>
        </p:spPr>
        <p:txBody>
          <a:bodyPr wrap="square">
            <a:spAutoFit/>
          </a:bodyPr>
          <a:lstStyle/>
          <a:p>
            <a:pPr>
              <a:buFont typeface="Arial" panose="020B0604020202020204" pitchFamily="34" charset="0"/>
              <a:buChar char="•"/>
            </a:pPr>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Loss function</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измеряет, насколько точна модель во время обучения. Необходимо минимизировать эту функцию, чтобы «направить» модель в правильном направлении</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Всегда одна!</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Прямоугольник 14">
            <a:extLst>
              <a:ext uri="{FF2B5EF4-FFF2-40B4-BE49-F238E27FC236}">
                <a16:creationId xmlns:a16="http://schemas.microsoft.com/office/drawing/2014/main" id="{A1010C8E-7EB0-4B63-B628-C4FF7AEE313A}"/>
              </a:ext>
            </a:extLst>
          </p:cNvPr>
          <p:cNvSpPr/>
          <p:nvPr/>
        </p:nvSpPr>
        <p:spPr>
          <a:xfrm>
            <a:off x="459314" y="5058113"/>
            <a:ext cx="11305256" cy="1569660"/>
          </a:xfrm>
          <a:prstGeom prst="rect">
            <a:avLst/>
          </a:prstGeom>
        </p:spPr>
        <p:txBody>
          <a:bodyPr wrap="square">
            <a:spAutoFit/>
          </a:bodyPr>
          <a:lstStyle/>
          <a:p>
            <a:pPr>
              <a:buFont typeface="Arial" panose="020B0604020202020204" pitchFamily="34" charset="0"/>
              <a:buChar char="•"/>
            </a:pPr>
            <a:r>
              <a:rPr lang="en-US" sz="2400" i="1" dirty="0">
                <a:solidFill>
                  <a:schemeClr val="bg1"/>
                </a:solidFill>
                <a:latin typeface="Verdana" panose="020B0604030504040204" pitchFamily="34" charset="0"/>
                <a:ea typeface="Verdana" panose="020B0604030504040204" pitchFamily="34" charset="0"/>
                <a:cs typeface="Verdana" panose="020B0604030504040204" pitchFamily="34" charset="0"/>
              </a:rPr>
              <a:t>Metrics</a:t>
            </a: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Используется для контроля этапов обучения и тестирования. В примере используется точность - доля правильно классифицированных изображений. Можно сколь угодно много метрик.</a:t>
            </a:r>
            <a:endParaRPr lang="en-US" sz="2400" b="0" i="0" dirty="0">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16"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Обучение Нейронной Сети</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7748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p:bldP spid="13"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277D13-CC6B-4427-A9C7-A20003A7D284}"/>
                  </a:ext>
                </a:extLst>
              </p:cNvPr>
              <p:cNvSpPr txBox="1"/>
              <p:nvPr/>
            </p:nvSpPr>
            <p:spPr>
              <a:xfrm>
                <a:off x="567121" y="1141664"/>
                <a:ext cx="3321487" cy="75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𝑀</m:t>
                      </m:r>
                      <m:r>
                        <a:rPr lang="en-US" sz="2400" b="0" i="1" smtClean="0">
                          <a:solidFill>
                            <a:schemeClr val="bg1"/>
                          </a:solidFill>
                          <a:latin typeface="Cambria Math" panose="02040503050406030204" pitchFamily="18" charset="0"/>
                        </a:rPr>
                        <m:t>𝑆𝐸</m:t>
                      </m:r>
                      <m:r>
                        <a:rPr lang="ru-RU"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𝑌</m:t>
                          </m:r>
                        </m:den>
                      </m:f>
                      <m:nary>
                        <m:naryPr>
                          <m:chr m:val="∑"/>
                          <m:limLoc m:val="subSup"/>
                          <m:ctrlPr>
                            <a:rPr lang="en-US" sz="2400" i="1">
                              <a:solidFill>
                                <a:schemeClr val="bg1"/>
                              </a:solidFill>
                              <a:latin typeface="Cambria Math" panose="02040503050406030204" pitchFamily="18" charset="0"/>
                              <a:ea typeface="Verdana" panose="020B0604030504040204" pitchFamily="34" charset="0"/>
                            </a:rPr>
                          </m:ctrlPr>
                        </m:naryPr>
                        <m:sub>
                          <m:r>
                            <m:rPr>
                              <m:brk m:alnAt="25"/>
                            </m:rPr>
                            <a:rPr lang="en-US" sz="2400" i="1">
                              <a:solidFill>
                                <a:schemeClr val="bg1"/>
                              </a:solidFill>
                              <a:latin typeface="Cambria Math" panose="02040503050406030204" pitchFamily="18" charset="0"/>
                              <a:ea typeface="Verdana" panose="020B0604030504040204" pitchFamily="34" charset="0"/>
                            </a:rPr>
                            <m:t>𝑖</m:t>
                          </m:r>
                          <m:r>
                            <a:rPr lang="en-US" sz="2400" i="1">
                              <a:solidFill>
                                <a:schemeClr val="bg1"/>
                              </a:solidFill>
                              <a:latin typeface="Cambria Math" panose="02040503050406030204" pitchFamily="18" charset="0"/>
                              <a:ea typeface="Verdana" panose="020B0604030504040204" pitchFamily="34" charset="0"/>
                            </a:rPr>
                            <m:t>=1</m:t>
                          </m:r>
                        </m:sub>
                        <m:sup>
                          <m:r>
                            <a:rPr lang="en-US" sz="2400" b="0" i="1" smtClean="0">
                              <a:solidFill>
                                <a:schemeClr val="bg1"/>
                              </a:solidFill>
                              <a:latin typeface="Cambria Math" panose="02040503050406030204" pitchFamily="18" charset="0"/>
                              <a:ea typeface="Verdana" panose="020B0604030504040204" pitchFamily="34" charset="0"/>
                            </a:rPr>
                            <m:t>𝑌</m:t>
                          </m:r>
                        </m:sup>
                        <m:e>
                          <m:sSup>
                            <m:sSupPr>
                              <m:ctrlPr>
                                <a:rPr lang="en-US" sz="2400" i="1" smtClean="0">
                                  <a:solidFill>
                                    <a:schemeClr val="bg1"/>
                                  </a:solidFill>
                                  <a:latin typeface="Cambria Math" panose="02040503050406030204" pitchFamily="18" charset="0"/>
                                  <a:ea typeface="Verdana" panose="020B0604030504040204" pitchFamily="34" charset="0"/>
                                </a:rPr>
                              </m:ctrlPr>
                            </m:sSupPr>
                            <m:e>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m:t>
                                  </m:r>
                                  <m:r>
                                    <a:rPr lang="en-US" sz="2400" i="1">
                                      <a:solidFill>
                                        <a:schemeClr val="bg1"/>
                                      </a:solidFill>
                                      <a:latin typeface="Cambria Math" panose="02040503050406030204" pitchFamily="18" charset="0"/>
                                      <a:ea typeface="Verdana" panose="020B0604030504040204" pitchFamily="34" charset="0"/>
                                    </a:rPr>
                                    <m:t>𝑦</m:t>
                                  </m:r>
                                </m:e>
                                <m:sub>
                                  <m:r>
                                    <a:rPr lang="en-US" sz="2400" i="1">
                                      <a:solidFill>
                                        <a:schemeClr val="bg1"/>
                                      </a:solidFill>
                                      <a:latin typeface="Cambria Math" panose="02040503050406030204" pitchFamily="18" charset="0"/>
                                      <a:ea typeface="Verdana" panose="020B0604030504040204" pitchFamily="34" charset="0"/>
                                    </a:rPr>
                                    <m:t>𝑖</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acc>
                                    <m:accPr>
                                      <m:chr m:val="̂"/>
                                      <m:ctrlPr>
                                        <a:rPr lang="ru-RU" sz="2400" i="1">
                                          <a:solidFill>
                                            <a:schemeClr val="bg1"/>
                                          </a:solidFill>
                                          <a:latin typeface="Cambria Math" panose="02040503050406030204" pitchFamily="18" charset="0"/>
                                          <a:ea typeface="Verdana" panose="020B0604030504040204" pitchFamily="34" charset="0"/>
                                        </a:rPr>
                                      </m:ctrlPr>
                                    </m:accPr>
                                    <m:e>
                                      <m:r>
                                        <a:rPr lang="en-US" sz="2400" i="1">
                                          <a:solidFill>
                                            <a:schemeClr val="bg1"/>
                                          </a:solidFill>
                                          <a:latin typeface="Cambria Math" panose="02040503050406030204" pitchFamily="18" charset="0"/>
                                          <a:ea typeface="Verdana" panose="020B0604030504040204" pitchFamily="34" charset="0"/>
                                        </a:rPr>
                                        <m:t>𝑦</m:t>
                                      </m:r>
                                    </m:e>
                                  </m:acc>
                                </m:e>
                                <m:sub>
                                  <m:r>
                                    <a:rPr lang="en-US" sz="2400" i="1">
                                      <a:solidFill>
                                        <a:schemeClr val="bg1"/>
                                      </a:solidFill>
                                      <a:latin typeface="Cambria Math" panose="02040503050406030204" pitchFamily="18" charset="0"/>
                                      <a:ea typeface="Verdana" panose="020B0604030504040204" pitchFamily="34" charset="0"/>
                                    </a:rPr>
                                    <m:t>𝑖</m:t>
                                  </m:r>
                                </m:sub>
                              </m:sSub>
                              <m:r>
                                <a:rPr lang="en-US" sz="2400" i="1">
                                  <a:solidFill>
                                    <a:schemeClr val="bg1"/>
                                  </a:solidFill>
                                  <a:latin typeface="Cambria Math" panose="02040503050406030204" pitchFamily="18" charset="0"/>
                                  <a:ea typeface="Verdana" panose="020B0604030504040204" pitchFamily="34" charset="0"/>
                                </a:rPr>
                                <m:t>)</m:t>
                              </m:r>
                            </m:e>
                            <m:sup>
                              <m:r>
                                <a:rPr lang="en-US" sz="2400" b="0" i="1" smtClean="0">
                                  <a:solidFill>
                                    <a:schemeClr val="bg1"/>
                                  </a:solidFill>
                                  <a:latin typeface="Cambria Math" panose="02040503050406030204" pitchFamily="18" charset="0"/>
                                  <a:ea typeface="Verdana" panose="020B0604030504040204" pitchFamily="34" charset="0"/>
                                </a:rPr>
                                <m:t>2</m:t>
                              </m:r>
                            </m:sup>
                          </m:sSup>
                        </m:e>
                      </m:nary>
                    </m:oMath>
                  </m:oMathPara>
                </a14:m>
                <a:endParaRPr lang="ru-RU" sz="2400" dirty="0">
                  <a:solidFill>
                    <a:schemeClr val="bg1"/>
                  </a:solidFill>
                </a:endParaRPr>
              </a:p>
            </p:txBody>
          </p:sp>
        </mc:Choice>
        <mc:Fallback xmlns="">
          <p:sp>
            <p:nvSpPr>
              <p:cNvPr id="13" name="TextBox 12">
                <a:extLst>
                  <a:ext uri="{FF2B5EF4-FFF2-40B4-BE49-F238E27FC236}">
                    <a16:creationId xmlns:a16="http://schemas.microsoft.com/office/drawing/2014/main" id="{1A277D13-CC6B-4427-A9C7-A20003A7D284}"/>
                  </a:ext>
                </a:extLst>
              </p:cNvPr>
              <p:cNvSpPr txBox="1">
                <a:spLocks noRot="1" noChangeAspect="1" noMove="1" noResize="1" noEditPoints="1" noAdjustHandles="1" noChangeArrowheads="1" noChangeShapeType="1" noTextEdit="1"/>
              </p:cNvSpPr>
              <p:nvPr/>
            </p:nvSpPr>
            <p:spPr>
              <a:xfrm>
                <a:off x="567121" y="1141664"/>
                <a:ext cx="3321487" cy="75591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Прямоугольник 14">
                <a:extLst>
                  <a:ext uri="{FF2B5EF4-FFF2-40B4-BE49-F238E27FC236}">
                    <a16:creationId xmlns:a16="http://schemas.microsoft.com/office/drawing/2014/main" id="{E129EF17-1EBA-4956-A8AE-EFBE6C382CEA}"/>
                  </a:ext>
                </a:extLst>
              </p:cNvPr>
              <p:cNvSpPr/>
              <p:nvPr/>
            </p:nvSpPr>
            <p:spPr>
              <a:xfrm>
                <a:off x="288" y="1970946"/>
                <a:ext cx="8495082" cy="97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ea typeface="Verdana" panose="020B0604030504040204" pitchFamily="34" charset="0"/>
                        </a:rPr>
                        <m:t>𝐵𝐶</m:t>
                      </m:r>
                      <m:r>
                        <a:rPr lang="en-US" sz="2800" i="1" smtClean="0">
                          <a:solidFill>
                            <a:schemeClr val="bg1"/>
                          </a:solidFill>
                          <a:latin typeface="Cambria Math" panose="02040503050406030204" pitchFamily="18" charset="0"/>
                          <a:ea typeface="Verdana" panose="020B0604030504040204" pitchFamily="34" charset="0"/>
                        </a:rPr>
                        <m:t>𝐸</m:t>
                      </m:r>
                      <m:r>
                        <a:rPr lang="en-US" sz="2800" i="1" smtClean="0">
                          <a:solidFill>
                            <a:schemeClr val="bg1"/>
                          </a:solidFill>
                          <a:latin typeface="Cambria Math" panose="02040503050406030204" pitchFamily="18" charset="0"/>
                          <a:ea typeface="Verdana" panose="020B0604030504040204" pitchFamily="34" charset="0"/>
                        </a:rPr>
                        <m:t>=−</m:t>
                      </m:r>
                      <m:f>
                        <m:fPr>
                          <m:ctrlPr>
                            <a:rPr lang="en-US" sz="2800" i="1">
                              <a:solidFill>
                                <a:schemeClr val="bg1"/>
                              </a:solidFill>
                              <a:latin typeface="Cambria Math" panose="02040503050406030204" pitchFamily="18" charset="0"/>
                              <a:ea typeface="Verdana" panose="020B0604030504040204" pitchFamily="34" charset="0"/>
                            </a:rPr>
                          </m:ctrlPr>
                        </m:fPr>
                        <m:num>
                          <m:r>
                            <a:rPr lang="en-US" sz="2800" i="1">
                              <a:solidFill>
                                <a:schemeClr val="bg1"/>
                              </a:solidFill>
                              <a:latin typeface="Cambria Math" panose="02040503050406030204" pitchFamily="18" charset="0"/>
                              <a:ea typeface="Verdana" panose="020B0604030504040204" pitchFamily="34" charset="0"/>
                            </a:rPr>
                            <m:t>1</m:t>
                          </m:r>
                        </m:num>
                        <m:den>
                          <m:r>
                            <a:rPr lang="en-US" sz="2800" b="0" i="1" smtClean="0">
                              <a:solidFill>
                                <a:schemeClr val="bg1"/>
                              </a:solidFill>
                              <a:latin typeface="Cambria Math" panose="02040503050406030204" pitchFamily="18" charset="0"/>
                              <a:ea typeface="Verdana" panose="020B0604030504040204" pitchFamily="34" charset="0"/>
                            </a:rPr>
                            <m:t>𝑌</m:t>
                          </m:r>
                        </m:den>
                      </m:f>
                      <m:nary>
                        <m:naryPr>
                          <m:chr m:val="∑"/>
                          <m:limLoc m:val="subSup"/>
                          <m:ctrlPr>
                            <a:rPr lang="en-US" sz="2800" i="1">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i="1">
                              <a:solidFill>
                                <a:schemeClr val="bg1"/>
                              </a:solidFill>
                              <a:latin typeface="Cambria Math" panose="02040503050406030204" pitchFamily="18" charset="0"/>
                              <a:ea typeface="Verdana" panose="020B0604030504040204" pitchFamily="34" charset="0"/>
                            </a:rPr>
                            <m:t>=1</m:t>
                          </m:r>
                        </m:sub>
                        <m:sup>
                          <m:r>
                            <a:rPr lang="en-US" sz="2800" b="0" i="1" smtClean="0">
                              <a:solidFill>
                                <a:schemeClr val="bg1"/>
                              </a:solidFill>
                              <a:latin typeface="Cambria Math" panose="02040503050406030204" pitchFamily="18" charset="0"/>
                              <a:ea typeface="Verdana" panose="020B0604030504040204" pitchFamily="34" charset="0"/>
                            </a:rPr>
                            <m:t>𝑌</m:t>
                          </m:r>
                        </m:sup>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m:t>
                              </m:r>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r>
                            <a:rPr lang="en-US" sz="2800" b="0" i="1" smtClean="0">
                              <a:solidFill>
                                <a:schemeClr val="bg1"/>
                              </a:solidFill>
                              <a:latin typeface="Cambria Math" panose="02040503050406030204" pitchFamily="18" charset="0"/>
                              <a:ea typeface="Verdana" panose="020B0604030504040204" pitchFamily="34" charset="0"/>
                            </a:rPr>
                            <m:t>∗</m:t>
                          </m:r>
                        </m:e>
                      </m:nary>
                      <m:func>
                        <m:funcPr>
                          <m:ctrlPr>
                            <a:rPr lang="en-US" sz="2800" i="1">
                              <a:solidFill>
                                <a:schemeClr val="bg1"/>
                              </a:solidFill>
                              <a:latin typeface="Cambria Math" panose="02040503050406030204" pitchFamily="18" charset="0"/>
                              <a:ea typeface="Cambria Math" panose="02040503050406030204" pitchFamily="18" charset="0"/>
                            </a:rPr>
                          </m:ctrlPr>
                        </m:funcPr>
                        <m:fName>
                          <m:r>
                            <m:rPr>
                              <m:sty m:val="p"/>
                            </m:rPr>
                            <a:rPr lang="en-US" sz="2800">
                              <a:solidFill>
                                <a:schemeClr val="bg1"/>
                              </a:solidFill>
                              <a:latin typeface="Cambria Math" panose="02040503050406030204" pitchFamily="18" charset="0"/>
                              <a:ea typeface="Verdana" panose="020B0604030504040204" pitchFamily="34" charset="0"/>
                            </a:rPr>
                            <m:t>log</m:t>
                          </m:r>
                        </m:fName>
                        <m:e>
                          <m:d>
                            <m:dPr>
                              <m:ctrlPr>
                                <a:rPr lang="en-US" sz="2800" i="1">
                                  <a:solidFill>
                                    <a:schemeClr val="bg1"/>
                                  </a:solidFill>
                                  <a:latin typeface="Cambria Math" panose="02040503050406030204" pitchFamily="18" charset="0"/>
                                  <a:ea typeface="Verdana" panose="020B0604030504040204" pitchFamily="34" charset="0"/>
                                </a:rPr>
                              </m:ctrlPr>
                            </m:dPr>
                            <m:e>
                              <m:acc>
                                <m:accPr>
                                  <m:chr m:val="̂"/>
                                  <m:ctrlPr>
                                    <a:rPr lang="en-US" sz="2800" i="1">
                                      <a:solidFill>
                                        <a:schemeClr val="bg1"/>
                                      </a:solidFill>
                                      <a:latin typeface="Cambria Math" panose="02040503050406030204" pitchFamily="18" charset="0"/>
                                      <a:ea typeface="Verdana" panose="020B0604030504040204" pitchFamily="34" charset="0"/>
                                    </a:rPr>
                                  </m:ctrlPr>
                                </m:accPr>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acc>
                            </m:e>
                          </m:d>
                        </m:e>
                      </m:func>
                      <m:r>
                        <a:rPr lang="en-US" sz="2800" b="0" i="1" smtClean="0">
                          <a:solidFill>
                            <a:schemeClr val="bg1"/>
                          </a:solidFill>
                          <a:latin typeface="Cambria Math" panose="02040503050406030204" pitchFamily="18" charset="0"/>
                          <a:ea typeface="Verdana" panose="020B0604030504040204" pitchFamily="34" charset="0"/>
                        </a:rPr>
                        <m:t>+</m:t>
                      </m:r>
                      <m:d>
                        <m:dPr>
                          <m:ctrlPr>
                            <a:rPr lang="en-US" sz="2800" b="0" i="1" smtClean="0">
                              <a:solidFill>
                                <a:schemeClr val="bg1"/>
                              </a:solidFill>
                              <a:latin typeface="Cambria Math" panose="02040503050406030204" pitchFamily="18" charset="0"/>
                              <a:ea typeface="Verdana" panose="020B0604030504040204" pitchFamily="34" charset="0"/>
                            </a:rPr>
                          </m:ctrlPr>
                        </m:dPr>
                        <m:e>
                          <m:r>
                            <a:rPr lang="en-US" sz="2800" b="0" i="1" smtClean="0">
                              <a:solidFill>
                                <a:schemeClr val="bg1"/>
                              </a:solidFill>
                              <a:latin typeface="Cambria Math" panose="02040503050406030204" pitchFamily="18" charset="0"/>
                              <a:ea typeface="Verdana" panose="020B0604030504040204" pitchFamily="34" charset="0"/>
                            </a:rPr>
                            <m:t>1−</m:t>
                          </m:r>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d>
                      <m:r>
                        <a:rPr lang="en-US" sz="2800" b="0" i="1" smtClean="0">
                          <a:solidFill>
                            <a:schemeClr val="bg1"/>
                          </a:solidFill>
                          <a:latin typeface="Cambria Math" panose="02040503050406030204" pitchFamily="18" charset="0"/>
                          <a:ea typeface="Verdana" panose="020B0604030504040204" pitchFamily="34" charset="0"/>
                        </a:rPr>
                        <m:t>∗</m:t>
                      </m:r>
                      <m:r>
                        <m:rPr>
                          <m:sty m:val="p"/>
                        </m:rPr>
                        <a:rPr lang="en-US" sz="2800">
                          <a:solidFill>
                            <a:schemeClr val="bg1"/>
                          </a:solidFill>
                          <a:latin typeface="Cambria Math" panose="02040503050406030204" pitchFamily="18" charset="0"/>
                          <a:ea typeface="Verdana" panose="020B0604030504040204" pitchFamily="34" charset="0"/>
                        </a:rPr>
                        <m:t>log</m:t>
                      </m:r>
                      <m:r>
                        <a:rPr lang="en-US" sz="2800" i="1">
                          <a:solidFill>
                            <a:schemeClr val="bg1"/>
                          </a:solidFill>
                          <a:latin typeface="Cambria Math" panose="02040503050406030204" pitchFamily="18" charset="0"/>
                          <a:ea typeface="Verdana" panose="020B0604030504040204" pitchFamily="34" charset="0"/>
                        </a:rPr>
                        <m:t>⁡(1−</m:t>
                      </m:r>
                      <m:acc>
                        <m:accPr>
                          <m:chr m:val="̂"/>
                          <m:ctrlPr>
                            <a:rPr lang="en-US" sz="2800" i="1">
                              <a:solidFill>
                                <a:schemeClr val="bg1"/>
                              </a:solidFill>
                              <a:latin typeface="Cambria Math" panose="02040503050406030204" pitchFamily="18" charset="0"/>
                              <a:ea typeface="Verdana" panose="020B0604030504040204" pitchFamily="34" charset="0"/>
                            </a:rPr>
                          </m:ctrlPr>
                        </m:accPr>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acc>
                      <m:r>
                        <a:rPr lang="en-US" sz="2800" i="1">
                          <a:solidFill>
                            <a:schemeClr val="bg1"/>
                          </a:solidFill>
                          <a:latin typeface="Cambria Math" panose="02040503050406030204" pitchFamily="18" charset="0"/>
                          <a:ea typeface="Verdana" panose="020B0604030504040204" pitchFamily="34" charset="0"/>
                        </a:rPr>
                        <m:t>)</m:t>
                      </m:r>
                      <m:r>
                        <a:rPr lang="en-US" sz="2800" b="0" i="1" smtClean="0">
                          <a:solidFill>
                            <a:schemeClr val="bg1"/>
                          </a:solidFill>
                          <a:latin typeface="Cambria Math" panose="02040503050406030204" pitchFamily="18" charset="0"/>
                          <a:ea typeface="Verdana" panose="020B0604030504040204" pitchFamily="34" charset="0"/>
                        </a:rPr>
                        <m:t>]</m:t>
                      </m:r>
                    </m:oMath>
                  </m:oMathPara>
                </a14:m>
                <a:endParaRPr lang="ru-RU" sz="2800" dirty="0"/>
              </a:p>
            </p:txBody>
          </p:sp>
        </mc:Choice>
        <mc:Fallback xmlns="">
          <p:sp>
            <p:nvSpPr>
              <p:cNvPr id="15" name="Прямоугольник 14">
                <a:extLst>
                  <a:ext uri="{FF2B5EF4-FFF2-40B4-BE49-F238E27FC236}">
                    <a16:creationId xmlns:a16="http://schemas.microsoft.com/office/drawing/2014/main" id="{E129EF17-1EBA-4956-A8AE-EFBE6C382CEA}"/>
                  </a:ext>
                </a:extLst>
              </p:cNvPr>
              <p:cNvSpPr>
                <a:spLocks noRot="1" noChangeAspect="1" noMove="1" noResize="1" noEditPoints="1" noAdjustHandles="1" noChangeArrowheads="1" noChangeShapeType="1" noTextEdit="1"/>
              </p:cNvSpPr>
              <p:nvPr/>
            </p:nvSpPr>
            <p:spPr>
              <a:xfrm>
                <a:off x="288" y="1970946"/>
                <a:ext cx="8495082" cy="974177"/>
              </a:xfrm>
              <a:prstGeom prst="rect">
                <a:avLst/>
              </a:prstGeom>
              <a:blipFill>
                <a:blip r:embed="rId5"/>
                <a:stretch>
                  <a:fillRect/>
                </a:stretch>
              </a:blipFill>
            </p:spPr>
            <p:txBody>
              <a:bodyPr/>
              <a:lstStyle/>
              <a:p>
                <a:r>
                  <a:rPr lang="ru-RU">
                    <a:noFill/>
                  </a:rPr>
                  <a:t> </a:t>
                </a:r>
              </a:p>
            </p:txBody>
          </p:sp>
        </mc:Fallback>
      </mc:AlternateContent>
      <p:sp>
        <p:nvSpPr>
          <p:cNvPr id="16" name="Прямоугольник 15">
            <a:extLst>
              <a:ext uri="{FF2B5EF4-FFF2-40B4-BE49-F238E27FC236}">
                <a16:creationId xmlns:a16="http://schemas.microsoft.com/office/drawing/2014/main" id="{468C7C57-040B-4347-9E7A-71B547CB2BF7}"/>
              </a:ext>
            </a:extLst>
          </p:cNvPr>
          <p:cNvSpPr/>
          <p:nvPr/>
        </p:nvSpPr>
        <p:spPr>
          <a:xfrm>
            <a:off x="8576378" y="1207053"/>
            <a:ext cx="3586238"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Mean Square Error</a:t>
            </a:r>
            <a:endParaRPr lang="ru-RU" sz="2800" dirty="0">
              <a:solidFill>
                <a:schemeClr val="bg1"/>
              </a:solidFill>
              <a:latin typeface="Verdana" panose="020B0604030504040204" pitchFamily="34" charset="0"/>
              <a:ea typeface="Verdana" panose="020B0604030504040204" pitchFamily="34" charset="0"/>
            </a:endParaRPr>
          </a:p>
        </p:txBody>
      </p:sp>
      <p:sp>
        <p:nvSpPr>
          <p:cNvPr id="17" name="Прямоугольник 16">
            <a:extLst>
              <a:ext uri="{FF2B5EF4-FFF2-40B4-BE49-F238E27FC236}">
                <a16:creationId xmlns:a16="http://schemas.microsoft.com/office/drawing/2014/main" id="{759703BC-1CF1-4463-AF13-C1692C1292DC}"/>
              </a:ext>
            </a:extLst>
          </p:cNvPr>
          <p:cNvSpPr/>
          <p:nvPr/>
        </p:nvSpPr>
        <p:spPr>
          <a:xfrm>
            <a:off x="8190709" y="2130766"/>
            <a:ext cx="4032579"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Binary Cross-Entropy</a:t>
            </a:r>
          </a:p>
        </p:txBody>
      </p:sp>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8D26F01C-A92B-4EFE-A809-A8AEF5B14B41}"/>
                  </a:ext>
                </a:extLst>
              </p:cNvPr>
              <p:cNvSpPr/>
              <p:nvPr/>
            </p:nvSpPr>
            <p:spPr>
              <a:xfrm>
                <a:off x="-86855" y="2908468"/>
                <a:ext cx="5678799" cy="1306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ea typeface="Verdana" panose="020B0604030504040204" pitchFamily="34" charset="0"/>
                        </a:rPr>
                        <m:t>𝐶𝐶</m:t>
                      </m:r>
                      <m:r>
                        <a:rPr lang="en-US" sz="2800" i="1" smtClean="0">
                          <a:solidFill>
                            <a:schemeClr val="bg1"/>
                          </a:solidFill>
                          <a:latin typeface="Cambria Math" panose="02040503050406030204" pitchFamily="18" charset="0"/>
                          <a:ea typeface="Verdana" panose="020B0604030504040204" pitchFamily="34" charset="0"/>
                        </a:rPr>
                        <m:t>𝐸</m:t>
                      </m:r>
                      <m:r>
                        <a:rPr lang="en-US" sz="2800" i="1" smtClean="0">
                          <a:solidFill>
                            <a:schemeClr val="bg1"/>
                          </a:solidFill>
                          <a:latin typeface="Cambria Math" panose="02040503050406030204" pitchFamily="18" charset="0"/>
                          <a:ea typeface="Verdana" panose="020B0604030504040204" pitchFamily="34" charset="0"/>
                        </a:rPr>
                        <m:t>=−</m:t>
                      </m:r>
                      <m:nary>
                        <m:naryPr>
                          <m:chr m:val="∑"/>
                          <m:ctrlPr>
                            <a:rPr lang="en-US" sz="2800" i="1" smtClean="0">
                              <a:solidFill>
                                <a:schemeClr val="bg1"/>
                              </a:solidFill>
                              <a:latin typeface="Cambria Math" panose="02040503050406030204" pitchFamily="18" charset="0"/>
                              <a:ea typeface="Verdana" panose="020B0604030504040204" pitchFamily="34" charset="0"/>
                            </a:rPr>
                          </m:ctrlPr>
                        </m:naryPr>
                        <m:sub>
                          <m:r>
                            <m:rPr>
                              <m:brk m:alnAt="23"/>
                            </m:rPr>
                            <a:rPr lang="en-US" sz="2800" b="0" i="1" smtClean="0">
                              <a:solidFill>
                                <a:schemeClr val="bg1"/>
                              </a:solidFill>
                              <a:latin typeface="Cambria Math" panose="02040503050406030204" pitchFamily="18" charset="0"/>
                              <a:ea typeface="Verdana" panose="020B0604030504040204" pitchFamily="34" charset="0"/>
                            </a:rPr>
                            <m:t>𝑐</m:t>
                          </m:r>
                          <m:r>
                            <a:rPr lang="en-US" sz="2800" b="0" i="1" smtClean="0">
                              <a:solidFill>
                                <a:schemeClr val="bg1"/>
                              </a:solidFill>
                              <a:latin typeface="Cambria Math" panose="02040503050406030204" pitchFamily="18" charset="0"/>
                              <a:ea typeface="Verdana" panose="020B0604030504040204" pitchFamily="34" charset="0"/>
                            </a:rPr>
                            <m:t>=1</m:t>
                          </m:r>
                        </m:sub>
                        <m:sup>
                          <m:r>
                            <a:rPr lang="en-US" sz="2800" b="0" i="1" smtClean="0">
                              <a:solidFill>
                                <a:schemeClr val="bg1"/>
                              </a:solidFill>
                              <a:latin typeface="Cambria Math" panose="02040503050406030204" pitchFamily="18" charset="0"/>
                              <a:ea typeface="Verdana" panose="020B0604030504040204" pitchFamily="34" charset="0"/>
                            </a:rPr>
                            <m:t>𝐶</m:t>
                          </m:r>
                        </m:sup>
                        <m:e>
                          <m:f>
                            <m:fPr>
                              <m:ctrlPr>
                                <a:rPr lang="en-US" sz="2800" i="1">
                                  <a:solidFill>
                                    <a:schemeClr val="bg1"/>
                                  </a:solidFill>
                                  <a:latin typeface="Cambria Math" panose="02040503050406030204" pitchFamily="18" charset="0"/>
                                  <a:ea typeface="Verdana" panose="020B0604030504040204" pitchFamily="34" charset="0"/>
                                </a:rPr>
                              </m:ctrlPr>
                            </m:fPr>
                            <m:num>
                              <m:r>
                                <a:rPr lang="en-US" sz="2800" i="1">
                                  <a:solidFill>
                                    <a:schemeClr val="bg1"/>
                                  </a:solidFill>
                                  <a:latin typeface="Cambria Math" panose="02040503050406030204" pitchFamily="18" charset="0"/>
                                  <a:ea typeface="Verdana" panose="020B0604030504040204" pitchFamily="34" charset="0"/>
                                </a:rPr>
                                <m:t>1</m:t>
                              </m:r>
                            </m:num>
                            <m:den>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𝑌</m:t>
                                  </m:r>
                                </m:e>
                                <m:sub>
                                  <m:r>
                                    <a:rPr lang="en-US" sz="2800" i="1">
                                      <a:solidFill>
                                        <a:schemeClr val="bg1"/>
                                      </a:solidFill>
                                      <a:latin typeface="Cambria Math" panose="02040503050406030204" pitchFamily="18" charset="0"/>
                                      <a:ea typeface="Verdana" panose="020B0604030504040204" pitchFamily="34" charset="0"/>
                                    </a:rPr>
                                    <m:t>𝑐</m:t>
                                  </m:r>
                                </m:sub>
                              </m:sSub>
                            </m:den>
                          </m:f>
                          <m:nary>
                            <m:naryPr>
                              <m:chr m:val="∑"/>
                              <m:limLoc m:val="subSup"/>
                              <m:supHide m:val="on"/>
                              <m:ctrlPr>
                                <a:rPr lang="en-US" sz="2800" i="1">
                                  <a:solidFill>
                                    <a:schemeClr val="bg1"/>
                                  </a:solidFill>
                                  <a:latin typeface="Cambria Math" panose="02040503050406030204" pitchFamily="18" charset="0"/>
                                  <a:ea typeface="Verdana" panose="020B0604030504040204" pitchFamily="34" charset="0"/>
                                </a:rPr>
                              </m:ctrlPr>
                            </m:naryPr>
                            <m:sub>
                              <m:r>
                                <m:rPr>
                                  <m:brk m:alnAt="25"/>
                                </m:rPr>
                                <a:rPr lang="en-US" sz="2800" i="1">
                                  <a:solidFill>
                                    <a:schemeClr val="bg1"/>
                                  </a:solidFill>
                                  <a:latin typeface="Cambria Math" panose="02040503050406030204" pitchFamily="18" charset="0"/>
                                  <a:ea typeface="Verdana" panose="020B0604030504040204" pitchFamily="34" charset="0"/>
                                </a:rPr>
                                <m:t>𝑖</m:t>
                              </m:r>
                              <m:r>
                                <a:rPr lang="en-US" sz="2800" b="0" i="1" smtClean="0">
                                  <a:solidFill>
                                    <a:schemeClr val="bg1"/>
                                  </a:solidFill>
                                  <a:latin typeface="Cambria Math" panose="02040503050406030204" pitchFamily="18" charset="0"/>
                                  <a:ea typeface="Verdana" panose="020B0604030504040204" pitchFamily="34" charset="0"/>
                                </a:rPr>
                                <m:t>:</m:t>
                              </m:r>
                              <m:sSub>
                                <m:sSubPr>
                                  <m:ctrlPr>
                                    <a:rPr lang="en-US" sz="2800" b="0" i="1" smtClean="0">
                                      <a:solidFill>
                                        <a:schemeClr val="bg1"/>
                                      </a:solidFill>
                                      <a:latin typeface="Cambria Math" panose="02040503050406030204" pitchFamily="18" charset="0"/>
                                      <a:ea typeface="Verdana" panose="020B0604030504040204" pitchFamily="34" charset="0"/>
                                    </a:rPr>
                                  </m:ctrlPr>
                                </m:sSubPr>
                                <m:e>
                                  <m:r>
                                    <a:rPr lang="en-US" sz="2800" b="0" i="1" smtClean="0">
                                      <a:solidFill>
                                        <a:schemeClr val="bg1"/>
                                      </a:solidFill>
                                      <a:latin typeface="Cambria Math" panose="02040503050406030204" pitchFamily="18" charset="0"/>
                                      <a:ea typeface="Verdana" panose="020B0604030504040204" pitchFamily="34" charset="0"/>
                                    </a:rPr>
                                    <m:t>𝑦</m:t>
                                  </m:r>
                                </m:e>
                                <m:sub>
                                  <m:r>
                                    <m:rPr>
                                      <m:brk m:alnAt="25"/>
                                    </m:rPr>
                                    <a:rPr lang="en-US" sz="2800" b="0" i="1" smtClean="0">
                                      <a:solidFill>
                                        <a:schemeClr val="bg1"/>
                                      </a:solidFill>
                                      <a:latin typeface="Cambria Math" panose="02040503050406030204" pitchFamily="18" charset="0"/>
                                      <a:ea typeface="Verdana" panose="020B0604030504040204" pitchFamily="34" charset="0"/>
                                    </a:rPr>
                                    <m:t>𝑖</m:t>
                                  </m:r>
                                </m:sub>
                              </m:sSub>
                              <m:r>
                                <m:rPr>
                                  <m:brk m:alnAt="25"/>
                                </m:rPr>
                                <a:rPr lang="en-US" sz="2800" b="0" i="1" smtClean="0">
                                  <a:solidFill>
                                    <a:schemeClr val="bg1"/>
                                  </a:solidFill>
                                  <a:latin typeface="Cambria Math" panose="02040503050406030204" pitchFamily="18" charset="0"/>
                                  <a:ea typeface="Verdana" panose="020B0604030504040204" pitchFamily="34" charset="0"/>
                                </a:rPr>
                                <m:t>=</m:t>
                              </m:r>
                              <m:r>
                                <a:rPr lang="en-US" sz="2800" b="0" i="1" smtClean="0">
                                  <a:solidFill>
                                    <a:schemeClr val="bg1"/>
                                  </a:solidFill>
                                  <a:latin typeface="Cambria Math" panose="02040503050406030204" pitchFamily="18" charset="0"/>
                                  <a:ea typeface="Verdana" panose="020B0604030504040204" pitchFamily="34" charset="0"/>
                                </a:rPr>
                                <m:t>𝑐</m:t>
                              </m:r>
                            </m:sub>
                            <m:sup/>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r>
                                <a:rPr lang="en-US" sz="2800" i="1">
                                  <a:solidFill>
                                    <a:schemeClr val="bg1"/>
                                  </a:solidFill>
                                  <a:latin typeface="Cambria Math" panose="02040503050406030204" pitchFamily="18" charset="0"/>
                                  <a:ea typeface="Verdana" panose="020B0604030504040204" pitchFamily="34" charset="0"/>
                                </a:rPr>
                                <m:t>∗</m:t>
                              </m:r>
                            </m:e>
                          </m:nary>
                          <m:func>
                            <m:funcPr>
                              <m:ctrlPr>
                                <a:rPr lang="en-US" sz="2800" i="1">
                                  <a:solidFill>
                                    <a:schemeClr val="bg1"/>
                                  </a:solidFill>
                                  <a:latin typeface="Cambria Math" panose="02040503050406030204" pitchFamily="18" charset="0"/>
                                  <a:ea typeface="Cambria Math" panose="02040503050406030204" pitchFamily="18" charset="0"/>
                                </a:rPr>
                              </m:ctrlPr>
                            </m:funcPr>
                            <m:fName>
                              <m:r>
                                <m:rPr>
                                  <m:sty m:val="p"/>
                                </m:rPr>
                                <a:rPr lang="en-US" sz="2800">
                                  <a:solidFill>
                                    <a:schemeClr val="bg1"/>
                                  </a:solidFill>
                                  <a:latin typeface="Cambria Math" panose="02040503050406030204" pitchFamily="18" charset="0"/>
                                  <a:ea typeface="Verdana" panose="020B0604030504040204" pitchFamily="34" charset="0"/>
                                </a:rPr>
                                <m:t>log</m:t>
                              </m:r>
                            </m:fName>
                            <m:e>
                              <m:d>
                                <m:dPr>
                                  <m:ctrlPr>
                                    <a:rPr lang="en-US" sz="2800" i="1">
                                      <a:solidFill>
                                        <a:schemeClr val="bg1"/>
                                      </a:solidFill>
                                      <a:latin typeface="Cambria Math" panose="02040503050406030204" pitchFamily="18" charset="0"/>
                                      <a:ea typeface="Verdana" panose="020B0604030504040204" pitchFamily="34" charset="0"/>
                                    </a:rPr>
                                  </m:ctrlPr>
                                </m:dPr>
                                <m:e>
                                  <m:acc>
                                    <m:accPr>
                                      <m:chr m:val="̂"/>
                                      <m:ctrlPr>
                                        <a:rPr lang="en-US" sz="2800" i="1">
                                          <a:solidFill>
                                            <a:schemeClr val="bg1"/>
                                          </a:solidFill>
                                          <a:latin typeface="Cambria Math" panose="02040503050406030204" pitchFamily="18" charset="0"/>
                                          <a:ea typeface="Verdana" panose="020B0604030504040204" pitchFamily="34" charset="0"/>
                                        </a:rPr>
                                      </m:ctrlPr>
                                    </m:accPr>
                                    <m:e>
                                      <m:sSub>
                                        <m:sSubPr>
                                          <m:ctrlPr>
                                            <a:rPr lang="en-US" sz="2800" i="1">
                                              <a:solidFill>
                                                <a:schemeClr val="bg1"/>
                                              </a:solidFill>
                                              <a:latin typeface="Cambria Math" panose="02040503050406030204" pitchFamily="18" charset="0"/>
                                              <a:ea typeface="Verdana" panose="020B0604030504040204" pitchFamily="34" charset="0"/>
                                            </a:rPr>
                                          </m:ctrlPr>
                                        </m:sSubPr>
                                        <m:e>
                                          <m:r>
                                            <a:rPr lang="en-US" sz="2800" i="1">
                                              <a:solidFill>
                                                <a:schemeClr val="bg1"/>
                                              </a:solidFill>
                                              <a:latin typeface="Cambria Math" panose="02040503050406030204" pitchFamily="18" charset="0"/>
                                              <a:ea typeface="Verdana" panose="020B0604030504040204" pitchFamily="34" charset="0"/>
                                            </a:rPr>
                                            <m:t>𝑦</m:t>
                                          </m:r>
                                        </m:e>
                                        <m:sub>
                                          <m:r>
                                            <a:rPr lang="en-US" sz="2800" i="1">
                                              <a:solidFill>
                                                <a:schemeClr val="bg1"/>
                                              </a:solidFill>
                                              <a:latin typeface="Cambria Math" panose="02040503050406030204" pitchFamily="18" charset="0"/>
                                              <a:ea typeface="Verdana" panose="020B0604030504040204" pitchFamily="34" charset="0"/>
                                            </a:rPr>
                                            <m:t>𝑖</m:t>
                                          </m:r>
                                        </m:sub>
                                      </m:sSub>
                                    </m:e>
                                  </m:acc>
                                </m:e>
                              </m:d>
                            </m:e>
                          </m:func>
                        </m:e>
                      </m:nary>
                    </m:oMath>
                  </m:oMathPara>
                </a14:m>
                <a:endParaRPr lang="ru-RU" sz="2800" dirty="0"/>
              </a:p>
            </p:txBody>
          </p:sp>
        </mc:Choice>
        <mc:Fallback xmlns="">
          <p:sp>
            <p:nvSpPr>
              <p:cNvPr id="18" name="Прямоугольник 17">
                <a:extLst>
                  <a:ext uri="{FF2B5EF4-FFF2-40B4-BE49-F238E27FC236}">
                    <a16:creationId xmlns:a16="http://schemas.microsoft.com/office/drawing/2014/main" id="{8D26F01C-A92B-4EFE-A809-A8AEF5B14B41}"/>
                  </a:ext>
                </a:extLst>
              </p:cNvPr>
              <p:cNvSpPr>
                <a:spLocks noRot="1" noChangeAspect="1" noMove="1" noResize="1" noEditPoints="1" noAdjustHandles="1" noChangeArrowheads="1" noChangeShapeType="1" noTextEdit="1"/>
              </p:cNvSpPr>
              <p:nvPr/>
            </p:nvSpPr>
            <p:spPr>
              <a:xfrm>
                <a:off x="-86855" y="2908468"/>
                <a:ext cx="5678799" cy="1306320"/>
              </a:xfrm>
              <a:prstGeom prst="rect">
                <a:avLst/>
              </a:prstGeom>
              <a:blipFill>
                <a:blip r:embed="rId6"/>
                <a:stretch>
                  <a:fillRect/>
                </a:stretch>
              </a:blipFill>
            </p:spPr>
            <p:txBody>
              <a:bodyPr/>
              <a:lstStyle/>
              <a:p>
                <a:r>
                  <a:rPr lang="ru-RU">
                    <a:noFill/>
                  </a:rPr>
                  <a:t> </a:t>
                </a:r>
              </a:p>
            </p:txBody>
          </p:sp>
        </mc:Fallback>
      </mc:AlternateContent>
      <p:sp>
        <p:nvSpPr>
          <p:cNvPr id="19" name="Прямоугольник 18">
            <a:extLst>
              <a:ext uri="{FF2B5EF4-FFF2-40B4-BE49-F238E27FC236}">
                <a16:creationId xmlns:a16="http://schemas.microsoft.com/office/drawing/2014/main" id="{F514AD1C-2DE5-44BE-AF84-6C0F8AC87EE8}"/>
              </a:ext>
            </a:extLst>
          </p:cNvPr>
          <p:cNvSpPr/>
          <p:nvPr/>
        </p:nvSpPr>
        <p:spPr>
          <a:xfrm>
            <a:off x="7176120" y="3347204"/>
            <a:ext cx="4893391"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Categorical Cross-Entropy</a:t>
            </a:r>
          </a:p>
        </p:txBody>
      </p:sp>
      <p:graphicFrame>
        <p:nvGraphicFramePr>
          <p:cNvPr id="5" name="Таблица 5">
            <a:extLst>
              <a:ext uri="{FF2B5EF4-FFF2-40B4-BE49-F238E27FC236}">
                <a16:creationId xmlns:a16="http://schemas.microsoft.com/office/drawing/2014/main" id="{4FEE0ED2-6E49-4A73-A029-6861CCF6F4F9}"/>
              </a:ext>
            </a:extLst>
          </p:cNvPr>
          <p:cNvGraphicFramePr>
            <a:graphicFrameLocks noGrp="1"/>
          </p:cNvGraphicFramePr>
          <p:nvPr>
            <p:extLst>
              <p:ext uri="{D42A27DB-BD31-4B8C-83A1-F6EECF244321}">
                <p14:modId xmlns:p14="http://schemas.microsoft.com/office/powerpoint/2010/main" val="3873648944"/>
              </p:ext>
            </p:extLst>
          </p:nvPr>
        </p:nvGraphicFramePr>
        <p:xfrm>
          <a:off x="5591944" y="4437112"/>
          <a:ext cx="1872000" cy="1854200"/>
        </p:xfrm>
        <a:graphic>
          <a:graphicData uri="http://schemas.openxmlformats.org/drawingml/2006/table">
            <a:tbl>
              <a:tblPr firstRow="1" bandRow="1">
                <a:tableStyleId>{125E5076-3810-47DD-B79F-674D7AD40C01}</a:tableStyleId>
              </a:tblPr>
              <a:tblGrid>
                <a:gridCol w="468000">
                  <a:extLst>
                    <a:ext uri="{9D8B030D-6E8A-4147-A177-3AD203B41FA5}">
                      <a16:colId xmlns:a16="http://schemas.microsoft.com/office/drawing/2014/main" val="4056593265"/>
                    </a:ext>
                  </a:extLst>
                </a:gridCol>
                <a:gridCol w="468000">
                  <a:extLst>
                    <a:ext uri="{9D8B030D-6E8A-4147-A177-3AD203B41FA5}">
                      <a16:colId xmlns:a16="http://schemas.microsoft.com/office/drawing/2014/main" val="3897994103"/>
                    </a:ext>
                  </a:extLst>
                </a:gridCol>
                <a:gridCol w="468000">
                  <a:extLst>
                    <a:ext uri="{9D8B030D-6E8A-4147-A177-3AD203B41FA5}">
                      <a16:colId xmlns:a16="http://schemas.microsoft.com/office/drawing/2014/main" val="3166764662"/>
                    </a:ext>
                  </a:extLst>
                </a:gridCol>
                <a:gridCol w="468000">
                  <a:extLst>
                    <a:ext uri="{9D8B030D-6E8A-4147-A177-3AD203B41FA5}">
                      <a16:colId xmlns:a16="http://schemas.microsoft.com/office/drawing/2014/main" val="343939691"/>
                    </a:ext>
                  </a:extLst>
                </a:gridCol>
              </a:tblGrid>
              <a:tr h="370840">
                <a:tc>
                  <a:txBody>
                    <a:bodyPr/>
                    <a:lstStyle/>
                    <a:p>
                      <a:pPr algn="ctr"/>
                      <a:r>
                        <a:rPr lang="ru-RU"/>
                        <a:t>1</a:t>
                      </a:r>
                      <a:endParaRPr lang="ru-RU" dirty="0"/>
                    </a:p>
                  </a:txBody>
                  <a:tcPr/>
                </a:tc>
                <a:tc>
                  <a:txBody>
                    <a:bodyPr/>
                    <a:lstStyle/>
                    <a:p>
                      <a:pPr algn="ctr"/>
                      <a:r>
                        <a:rPr lang="ru-RU"/>
                        <a:t>2</a:t>
                      </a:r>
                      <a:endParaRPr lang="ru-RU" dirty="0"/>
                    </a:p>
                  </a:txBody>
                  <a:tcPr/>
                </a:tc>
                <a:tc>
                  <a:txBody>
                    <a:bodyPr/>
                    <a:lstStyle/>
                    <a:p>
                      <a:pPr algn="ctr"/>
                      <a:r>
                        <a:rPr lang="ru-RU"/>
                        <a:t>3</a:t>
                      </a:r>
                      <a:endParaRPr lang="ru-RU" dirty="0"/>
                    </a:p>
                  </a:txBody>
                  <a:tcPr/>
                </a:tc>
                <a:tc>
                  <a:txBody>
                    <a:bodyPr/>
                    <a:lstStyle/>
                    <a:p>
                      <a:pPr algn="ctr"/>
                      <a:r>
                        <a:rPr lang="ru-RU" dirty="0"/>
                        <a:t>4</a:t>
                      </a:r>
                    </a:p>
                  </a:txBody>
                  <a:tcPr/>
                </a:tc>
                <a:extLst>
                  <a:ext uri="{0D108BD9-81ED-4DB2-BD59-A6C34878D82A}">
                    <a16:rowId xmlns:a16="http://schemas.microsoft.com/office/drawing/2014/main" val="3522101280"/>
                  </a:ext>
                </a:extLst>
              </a:tr>
              <a:tr h="370840">
                <a:tc>
                  <a:txBody>
                    <a:bodyPr/>
                    <a:lstStyle/>
                    <a:p>
                      <a:pPr algn="ctr"/>
                      <a:r>
                        <a:rPr lang="ru-RU" dirty="0"/>
                        <a:t>1</a:t>
                      </a:r>
                    </a:p>
                  </a:txBody>
                  <a:tcPr/>
                </a:tc>
                <a:tc>
                  <a:txBody>
                    <a:bodyPr/>
                    <a:lstStyle/>
                    <a:p>
                      <a:pPr algn="ctr"/>
                      <a:r>
                        <a:rPr lang="ru-RU" dirty="0"/>
                        <a:t>0</a:t>
                      </a:r>
                    </a:p>
                  </a:txBody>
                  <a:tcPr/>
                </a:tc>
                <a:tc>
                  <a:txBody>
                    <a:bodyPr/>
                    <a:lstStyle/>
                    <a:p>
                      <a:pPr algn="ctr"/>
                      <a:r>
                        <a:rPr lang="ru-RU" dirty="0"/>
                        <a:t>0</a:t>
                      </a:r>
                    </a:p>
                  </a:txBody>
                  <a:tcPr/>
                </a:tc>
                <a:tc>
                  <a:txBody>
                    <a:bodyPr/>
                    <a:lstStyle/>
                    <a:p>
                      <a:pPr algn="ctr"/>
                      <a:r>
                        <a:rPr lang="ru-RU" dirty="0"/>
                        <a:t>0</a:t>
                      </a:r>
                    </a:p>
                  </a:txBody>
                  <a:tcPr/>
                </a:tc>
                <a:extLst>
                  <a:ext uri="{0D108BD9-81ED-4DB2-BD59-A6C34878D82A}">
                    <a16:rowId xmlns:a16="http://schemas.microsoft.com/office/drawing/2014/main" val="3734858605"/>
                  </a:ext>
                </a:extLst>
              </a:tr>
              <a:tr h="370840">
                <a:tc>
                  <a:txBody>
                    <a:bodyPr/>
                    <a:lstStyle/>
                    <a:p>
                      <a:pPr algn="ctr"/>
                      <a:r>
                        <a:rPr lang="ru-RU" dirty="0"/>
                        <a:t>0</a:t>
                      </a:r>
                    </a:p>
                  </a:txBody>
                  <a:tcPr/>
                </a:tc>
                <a:tc>
                  <a:txBody>
                    <a:bodyPr/>
                    <a:lstStyle/>
                    <a:p>
                      <a:pPr algn="ctr"/>
                      <a:r>
                        <a:rPr lang="ru-RU" dirty="0"/>
                        <a:t>1</a:t>
                      </a:r>
                    </a:p>
                  </a:txBody>
                  <a:tcPr/>
                </a:tc>
                <a:tc>
                  <a:txBody>
                    <a:bodyPr/>
                    <a:lstStyle/>
                    <a:p>
                      <a:pPr algn="ctr"/>
                      <a:r>
                        <a:rPr lang="ru-RU" dirty="0"/>
                        <a:t>0</a:t>
                      </a:r>
                    </a:p>
                  </a:txBody>
                  <a:tcPr/>
                </a:tc>
                <a:tc>
                  <a:txBody>
                    <a:bodyPr/>
                    <a:lstStyle/>
                    <a:p>
                      <a:pPr algn="ctr"/>
                      <a:r>
                        <a:rPr lang="ru-RU" dirty="0"/>
                        <a:t>0</a:t>
                      </a:r>
                    </a:p>
                  </a:txBody>
                  <a:tcPr/>
                </a:tc>
                <a:extLst>
                  <a:ext uri="{0D108BD9-81ED-4DB2-BD59-A6C34878D82A}">
                    <a16:rowId xmlns:a16="http://schemas.microsoft.com/office/drawing/2014/main" val="1469502493"/>
                  </a:ext>
                </a:extLst>
              </a:tr>
              <a:tr h="370840">
                <a:tc>
                  <a:txBody>
                    <a:bodyPr/>
                    <a:lstStyle/>
                    <a:p>
                      <a:pPr algn="ctr"/>
                      <a:r>
                        <a:rPr lang="ru-RU" dirty="0"/>
                        <a:t>0</a:t>
                      </a:r>
                    </a:p>
                  </a:txBody>
                  <a:tcPr/>
                </a:tc>
                <a:tc>
                  <a:txBody>
                    <a:bodyPr/>
                    <a:lstStyle/>
                    <a:p>
                      <a:pPr algn="ctr"/>
                      <a:r>
                        <a:rPr lang="ru-RU" dirty="0"/>
                        <a:t>0</a:t>
                      </a:r>
                    </a:p>
                  </a:txBody>
                  <a:tcPr/>
                </a:tc>
                <a:tc>
                  <a:txBody>
                    <a:bodyPr/>
                    <a:lstStyle/>
                    <a:p>
                      <a:pPr algn="ctr"/>
                      <a:r>
                        <a:rPr lang="ru-RU" dirty="0"/>
                        <a:t>1</a:t>
                      </a:r>
                    </a:p>
                  </a:txBody>
                  <a:tcPr/>
                </a:tc>
                <a:tc>
                  <a:txBody>
                    <a:bodyPr/>
                    <a:lstStyle/>
                    <a:p>
                      <a:pPr algn="ctr"/>
                      <a:r>
                        <a:rPr lang="ru-RU" dirty="0"/>
                        <a:t>0</a:t>
                      </a:r>
                    </a:p>
                  </a:txBody>
                  <a:tcPr/>
                </a:tc>
                <a:extLst>
                  <a:ext uri="{0D108BD9-81ED-4DB2-BD59-A6C34878D82A}">
                    <a16:rowId xmlns:a16="http://schemas.microsoft.com/office/drawing/2014/main" val="3815589660"/>
                  </a:ext>
                </a:extLst>
              </a:tr>
              <a:tr h="370840">
                <a:tc>
                  <a:txBody>
                    <a:bodyPr/>
                    <a:lstStyle/>
                    <a:p>
                      <a:pPr algn="ctr"/>
                      <a:r>
                        <a:rPr lang="ru-RU" dirty="0"/>
                        <a:t>0</a:t>
                      </a:r>
                    </a:p>
                  </a:txBody>
                  <a:tcPr/>
                </a:tc>
                <a:tc>
                  <a:txBody>
                    <a:bodyPr/>
                    <a:lstStyle/>
                    <a:p>
                      <a:pPr algn="ctr"/>
                      <a:r>
                        <a:rPr lang="ru-RU" dirty="0"/>
                        <a:t>0</a:t>
                      </a:r>
                    </a:p>
                  </a:txBody>
                  <a:tcPr/>
                </a:tc>
                <a:tc>
                  <a:txBody>
                    <a:bodyPr/>
                    <a:lstStyle/>
                    <a:p>
                      <a:pPr algn="ctr"/>
                      <a:r>
                        <a:rPr lang="ru-RU" dirty="0"/>
                        <a:t>0</a:t>
                      </a:r>
                    </a:p>
                  </a:txBody>
                  <a:tcPr/>
                </a:tc>
                <a:tc>
                  <a:txBody>
                    <a:bodyPr/>
                    <a:lstStyle/>
                    <a:p>
                      <a:pPr algn="ctr"/>
                      <a:r>
                        <a:rPr lang="ru-RU" dirty="0"/>
                        <a:t>1</a:t>
                      </a:r>
                    </a:p>
                  </a:txBody>
                  <a:tcPr/>
                </a:tc>
                <a:extLst>
                  <a:ext uri="{0D108BD9-81ED-4DB2-BD59-A6C34878D82A}">
                    <a16:rowId xmlns:a16="http://schemas.microsoft.com/office/drawing/2014/main" val="264529304"/>
                  </a:ext>
                </a:extLst>
              </a:tr>
            </a:tbl>
          </a:graphicData>
        </a:graphic>
      </p:graphicFrame>
      <p:graphicFrame>
        <p:nvGraphicFramePr>
          <p:cNvPr id="9" name="Таблица 8">
            <a:extLst>
              <a:ext uri="{FF2B5EF4-FFF2-40B4-BE49-F238E27FC236}">
                <a16:creationId xmlns:a16="http://schemas.microsoft.com/office/drawing/2014/main" id="{C4320D83-A998-412A-BBBB-0E0AFA6BD4A0}"/>
              </a:ext>
            </a:extLst>
          </p:cNvPr>
          <p:cNvGraphicFramePr>
            <a:graphicFrameLocks noGrp="1"/>
          </p:cNvGraphicFramePr>
          <p:nvPr>
            <p:extLst>
              <p:ext uri="{D42A27DB-BD31-4B8C-83A1-F6EECF244321}">
                <p14:modId xmlns:p14="http://schemas.microsoft.com/office/powerpoint/2010/main" val="101512658"/>
              </p:ext>
            </p:extLst>
          </p:nvPr>
        </p:nvGraphicFramePr>
        <p:xfrm>
          <a:off x="7994144" y="4437112"/>
          <a:ext cx="524192" cy="1854200"/>
        </p:xfrm>
        <a:graphic>
          <a:graphicData uri="http://schemas.openxmlformats.org/drawingml/2006/table">
            <a:tbl>
              <a:tblPr firstRow="1" bandRow="1">
                <a:tableStyleId>{125E5076-3810-47DD-B79F-674D7AD40C01}</a:tableStyleId>
              </a:tblPr>
              <a:tblGrid>
                <a:gridCol w="524192">
                  <a:extLst>
                    <a:ext uri="{9D8B030D-6E8A-4147-A177-3AD203B41FA5}">
                      <a16:colId xmlns:a16="http://schemas.microsoft.com/office/drawing/2014/main" val="3610639345"/>
                    </a:ext>
                  </a:extLst>
                </a:gridCol>
              </a:tblGrid>
              <a:tr h="370840">
                <a:tc>
                  <a:txBody>
                    <a:bodyPr/>
                    <a:lstStyle/>
                    <a:p>
                      <a:pPr algn="ctr"/>
                      <a:r>
                        <a:rPr lang="ru-RU" dirty="0"/>
                        <a:t>?</a:t>
                      </a:r>
                    </a:p>
                  </a:txBody>
                  <a:tcPr/>
                </a:tc>
                <a:extLst>
                  <a:ext uri="{0D108BD9-81ED-4DB2-BD59-A6C34878D82A}">
                    <a16:rowId xmlns:a16="http://schemas.microsoft.com/office/drawing/2014/main" val="473947668"/>
                  </a:ext>
                </a:extLst>
              </a:tr>
              <a:tr h="370840">
                <a:tc>
                  <a:txBody>
                    <a:bodyPr/>
                    <a:lstStyle/>
                    <a:p>
                      <a:pPr algn="ctr"/>
                      <a:r>
                        <a:rPr lang="ru-RU" dirty="0"/>
                        <a:t>0.2</a:t>
                      </a:r>
                    </a:p>
                  </a:txBody>
                  <a:tcPr/>
                </a:tc>
                <a:extLst>
                  <a:ext uri="{0D108BD9-81ED-4DB2-BD59-A6C34878D82A}">
                    <a16:rowId xmlns:a16="http://schemas.microsoft.com/office/drawing/2014/main" val="74866161"/>
                  </a:ext>
                </a:extLst>
              </a:tr>
              <a:tr h="370840">
                <a:tc>
                  <a:txBody>
                    <a:bodyPr/>
                    <a:lstStyle/>
                    <a:p>
                      <a:pPr algn="ctr"/>
                      <a:r>
                        <a:rPr lang="ru-RU" dirty="0"/>
                        <a:t>0.5</a:t>
                      </a:r>
                    </a:p>
                  </a:txBody>
                  <a:tcPr/>
                </a:tc>
                <a:extLst>
                  <a:ext uri="{0D108BD9-81ED-4DB2-BD59-A6C34878D82A}">
                    <a16:rowId xmlns:a16="http://schemas.microsoft.com/office/drawing/2014/main" val="1848936876"/>
                  </a:ext>
                </a:extLst>
              </a:tr>
              <a:tr h="370840">
                <a:tc>
                  <a:txBody>
                    <a:bodyPr/>
                    <a:lstStyle/>
                    <a:p>
                      <a:pPr algn="ctr"/>
                      <a:r>
                        <a:rPr lang="ru-RU" dirty="0"/>
                        <a:t>0.1</a:t>
                      </a:r>
                    </a:p>
                  </a:txBody>
                  <a:tcPr/>
                </a:tc>
                <a:extLst>
                  <a:ext uri="{0D108BD9-81ED-4DB2-BD59-A6C34878D82A}">
                    <a16:rowId xmlns:a16="http://schemas.microsoft.com/office/drawing/2014/main" val="3459265930"/>
                  </a:ext>
                </a:extLst>
              </a:tr>
              <a:tr h="370840">
                <a:tc>
                  <a:txBody>
                    <a:bodyPr/>
                    <a:lstStyle/>
                    <a:p>
                      <a:pPr algn="ctr"/>
                      <a:r>
                        <a:rPr lang="ru-RU" dirty="0"/>
                        <a:t>0.9</a:t>
                      </a:r>
                    </a:p>
                  </a:txBody>
                  <a:tcPr/>
                </a:tc>
                <a:extLst>
                  <a:ext uri="{0D108BD9-81ED-4DB2-BD59-A6C34878D82A}">
                    <a16:rowId xmlns:a16="http://schemas.microsoft.com/office/drawing/2014/main" val="1827884782"/>
                  </a:ext>
                </a:extLst>
              </a:tr>
            </a:tbl>
          </a:graphicData>
        </a:graphic>
      </p:graphicFrame>
      <p:sp>
        <p:nvSpPr>
          <p:cNvPr id="2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tr-TR" sz="3200" b="1" dirty="0">
                <a:solidFill>
                  <a:schemeClr val="bg1"/>
                </a:solidFill>
                <a:latin typeface="Verdana" panose="020B0604030504040204" pitchFamily="34" charset="0"/>
                <a:ea typeface="Verdana" panose="020B0604030504040204" pitchFamily="34" charset="0"/>
              </a:rPr>
              <a:t>Loss function </a:t>
            </a:r>
            <a:endParaRPr lang="ru-RU" sz="3200" spc="-1" dirty="0">
              <a:solidFill>
                <a:schemeClr val="bg1"/>
              </a:solidFill>
              <a:latin typeface="Verdana" panose="020B0604030504040204" pitchFamily="34" charset="0"/>
              <a:ea typeface="Verdana" panose="020B0604030504040204" pitchFamily="34" charset="0"/>
            </a:endParaRPr>
          </a:p>
        </p:txBody>
      </p:sp>
      <p:sp>
        <p:nvSpPr>
          <p:cNvPr id="21" name="Прямоугольник 20">
            <a:extLst>
              <a:ext uri="{FF2B5EF4-FFF2-40B4-BE49-F238E27FC236}">
                <a16:creationId xmlns:a16="http://schemas.microsoft.com/office/drawing/2014/main" id="{F514AD1C-2DE5-44BE-AF84-6C0F8AC87EE8}"/>
              </a:ext>
            </a:extLst>
          </p:cNvPr>
          <p:cNvSpPr/>
          <p:nvPr/>
        </p:nvSpPr>
        <p:spPr>
          <a:xfrm>
            <a:off x="335360" y="4437112"/>
            <a:ext cx="3785011" cy="523220"/>
          </a:xfrm>
          <a:prstGeom prst="rect">
            <a:avLst/>
          </a:prstGeom>
        </p:spPr>
        <p:txBody>
          <a:bodyPr wrap="none">
            <a:spAutoFit/>
          </a:bodyPr>
          <a:lstStyle/>
          <a:p>
            <a:r>
              <a:rPr lang="en-US" sz="2800" b="1" dirty="0">
                <a:solidFill>
                  <a:schemeClr val="bg1"/>
                </a:solidFill>
                <a:latin typeface="Verdana" panose="020B0604030504040204" pitchFamily="34" charset="0"/>
                <a:ea typeface="Verdana" panose="020B0604030504040204" pitchFamily="34" charset="0"/>
              </a:rPr>
              <a:t>One-hot encoding</a:t>
            </a:r>
          </a:p>
        </p:txBody>
      </p:sp>
      <p:sp>
        <p:nvSpPr>
          <p:cNvPr id="22" name="Прямоугольник 21">
            <a:extLst>
              <a:ext uri="{FF2B5EF4-FFF2-40B4-BE49-F238E27FC236}">
                <a16:creationId xmlns:a16="http://schemas.microsoft.com/office/drawing/2014/main" id="{F514AD1C-2DE5-44BE-AF84-6C0F8AC87EE8}"/>
              </a:ext>
            </a:extLst>
          </p:cNvPr>
          <p:cNvSpPr/>
          <p:nvPr/>
        </p:nvSpPr>
        <p:spPr>
          <a:xfrm>
            <a:off x="2063552" y="5157192"/>
            <a:ext cx="2278188" cy="707886"/>
          </a:xfrm>
          <a:prstGeom prst="rect">
            <a:avLst/>
          </a:prstGeom>
        </p:spPr>
        <p:txBody>
          <a:bodyPr wrap="none">
            <a:spAutoFit/>
          </a:bodyPr>
          <a:lstStyle/>
          <a:p>
            <a:r>
              <a:rPr lang="en-US" sz="4000" dirty="0">
                <a:solidFill>
                  <a:schemeClr val="bg1"/>
                </a:solidFill>
              </a:rPr>
              <a:t>{1,</a:t>
            </a:r>
            <a:r>
              <a:rPr lang="ru-RU" sz="4000" dirty="0">
                <a:solidFill>
                  <a:schemeClr val="bg1"/>
                </a:solidFill>
              </a:rPr>
              <a:t> </a:t>
            </a:r>
            <a:r>
              <a:rPr lang="en-US" sz="4000" dirty="0">
                <a:solidFill>
                  <a:schemeClr val="bg1"/>
                </a:solidFill>
              </a:rPr>
              <a:t>2,</a:t>
            </a:r>
            <a:r>
              <a:rPr lang="ru-RU" sz="4000" dirty="0">
                <a:solidFill>
                  <a:schemeClr val="bg1"/>
                </a:solidFill>
              </a:rPr>
              <a:t> </a:t>
            </a:r>
            <a:r>
              <a:rPr lang="en-US" sz="4000" dirty="0">
                <a:solidFill>
                  <a:schemeClr val="bg1"/>
                </a:solidFill>
              </a:rPr>
              <a:t>3,</a:t>
            </a:r>
            <a:r>
              <a:rPr lang="ru-RU" sz="4000" dirty="0">
                <a:solidFill>
                  <a:schemeClr val="bg1"/>
                </a:solidFill>
              </a:rPr>
              <a:t> </a:t>
            </a:r>
            <a:r>
              <a:rPr lang="en-US" sz="4000" dirty="0">
                <a:solidFill>
                  <a:schemeClr val="bg1"/>
                </a:solidFill>
              </a:rPr>
              <a:t>4}</a:t>
            </a:r>
          </a:p>
        </p:txBody>
      </p:sp>
      <p:sp>
        <p:nvSpPr>
          <p:cNvPr id="3" name="Стрелка вправо 2"/>
          <p:cNvSpPr/>
          <p:nvPr/>
        </p:nvSpPr>
        <p:spPr>
          <a:xfrm>
            <a:off x="4511824" y="5301208"/>
            <a:ext cx="792088"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Прямоугольник 3"/>
          <p:cNvSpPr/>
          <p:nvPr/>
        </p:nvSpPr>
        <p:spPr>
          <a:xfrm>
            <a:off x="983432" y="6273225"/>
            <a:ext cx="10444269" cy="584775"/>
          </a:xfrm>
          <a:prstGeom prst="rect">
            <a:avLst/>
          </a:prstGeom>
        </p:spPr>
        <p:txBody>
          <a:bodyPr wrap="none">
            <a:spAutoFit/>
          </a:bodyPr>
          <a:lstStyle/>
          <a:p>
            <a:r>
              <a:rPr lang="ru-RU" sz="3200" dirty="0">
                <a:solidFill>
                  <a:schemeClr val="bg1"/>
                </a:solidFill>
              </a:rPr>
              <a:t>https://www.tensorflow.org/api_docs/python/tf/keras/losses</a:t>
            </a:r>
          </a:p>
        </p:txBody>
      </p:sp>
    </p:spTree>
    <p:extLst>
      <p:ext uri="{BB962C8B-B14F-4D97-AF65-F5344CB8AC3E}">
        <p14:creationId xmlns:p14="http://schemas.microsoft.com/office/powerpoint/2010/main" val="252831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P spid="17" grpId="0"/>
      <p:bldP spid="18" grpId="0"/>
      <p:bldP spid="19" grpId="0"/>
      <p:bldP spid="21" grpId="0"/>
      <p:bldP spid="22" grpId="0"/>
      <p:bldP spid="3"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cs typeface="Verdana" panose="020B0604030504040204" pitchFamily="34" charset="0"/>
              </a:rPr>
              <a:pPr/>
              <a:t>36</a:t>
            </a:fld>
            <a:endParaRPr lang="ru-RU" sz="2400" spc="-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Прямоугольник 2">
            <a:extLst>
              <a:ext uri="{FF2B5EF4-FFF2-40B4-BE49-F238E27FC236}">
                <a16:creationId xmlns:a16="http://schemas.microsoft.com/office/drawing/2014/main" id="{2522CA8D-AD1B-4BC6-B20A-199117C17270}"/>
              </a:ext>
            </a:extLst>
          </p:cNvPr>
          <p:cNvSpPr/>
          <p:nvPr/>
        </p:nvSpPr>
        <p:spPr>
          <a:xfrm>
            <a:off x="182624" y="2600051"/>
            <a:ext cx="12192000" cy="3477875"/>
          </a:xfrm>
          <a:prstGeom prst="rect">
            <a:avLst/>
          </a:prstGeom>
        </p:spPr>
        <p:txBody>
          <a:bodyPr wrap="square">
            <a:spAutoFit/>
          </a:bodyPr>
          <a:lstStyle/>
          <a:p>
            <a:r>
              <a:rPr lang="tr-TR" sz="2000" dirty="0">
                <a:solidFill>
                  <a:srgbClr val="D4D4D4"/>
                </a:solidFill>
                <a:latin typeface="Courier New" panose="02070309020205020404" pitchFamily="49" charset="0"/>
              </a:rPr>
              <a:t>model = tf.keras.models.Sequential</a:t>
            </a:r>
            <a:r>
              <a:rPr lang="tr-TR" sz="2000" dirty="0">
                <a:solidFill>
                  <a:srgbClr val="DCDCDC"/>
                </a:solidFill>
                <a:latin typeface="Courier New" panose="02070309020205020404" pitchFamily="49" charset="0"/>
              </a:rPr>
              <a:t>()</a:t>
            </a:r>
            <a:endParaRPr lang="ru-RU" sz="2000" dirty="0">
              <a:solidFill>
                <a:srgbClr val="DCDCDC"/>
              </a:solidFill>
              <a:latin typeface="Courier New" panose="02070309020205020404" pitchFamily="49" charset="0"/>
            </a:endParaRPr>
          </a:p>
          <a:p>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model.add</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Flatten</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input_shape=</a:t>
            </a:r>
            <a:r>
              <a:rPr lang="tr-TR" sz="2000" dirty="0">
                <a:solidFill>
                  <a:srgbClr val="DCDCDC"/>
                </a:solidFill>
                <a:latin typeface="Courier New" panose="02070309020205020404" pitchFamily="49" charset="0"/>
              </a:rPr>
              <a:t>(</a:t>
            </a:r>
            <a:r>
              <a:rPr lang="ru-RU" sz="2000" dirty="0">
                <a:solidFill>
                  <a:srgbClr val="FFC000"/>
                </a:solidFill>
                <a:latin typeface="Courier New" panose="02070309020205020404" pitchFamily="49" charset="0"/>
                <a:cs typeface="Courier New" panose="02070309020205020404" pitchFamily="49" charset="0"/>
              </a:rPr>
              <a:t>28</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t>
            </a:r>
            <a:r>
              <a:rPr lang="ru-RU" sz="2000" dirty="0">
                <a:solidFill>
                  <a:srgbClr val="FFC000"/>
                </a:solidFill>
                <a:latin typeface="Courier New" panose="02070309020205020404" pitchFamily="49" charset="0"/>
                <a:cs typeface="Courier New" panose="02070309020205020404" pitchFamily="49" charset="0"/>
              </a:rPr>
              <a:t>28</a:t>
            </a:r>
            <a:r>
              <a:rPr lang="tr-TR" sz="2000" dirty="0">
                <a:solidFill>
                  <a:srgbClr val="DCDCDC"/>
                </a:solidFill>
                <a:latin typeface="Courier New" panose="02070309020205020404" pitchFamily="49" charset="0"/>
              </a:rPr>
              <a:t>)))</a:t>
            </a:r>
            <a:endParaRPr lang="ru-RU" sz="2000" dirty="0">
              <a:solidFill>
                <a:srgbClr val="DCDCDC"/>
              </a:solidFill>
              <a:latin typeface="Courier New" panose="02070309020205020404" pitchFamily="49" charset="0"/>
            </a:endParaRPr>
          </a:p>
          <a:p>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model.add</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dirty="0">
                <a:solidFill>
                  <a:srgbClr val="DCDCDC"/>
                </a:solidFill>
                <a:latin typeface="Courier New" panose="02070309020205020404" pitchFamily="49" charset="0"/>
              </a:rPr>
              <a:t>(</a:t>
            </a:r>
            <a:r>
              <a:rPr lang="en-US" sz="2000" dirty="0">
                <a:solidFill>
                  <a:srgbClr val="FFC000"/>
                </a:solidFill>
                <a:latin typeface="Courier New" panose="02070309020205020404" pitchFamily="49" charset="0"/>
                <a:cs typeface="Courier New" panose="02070309020205020404" pitchFamily="49" charset="0"/>
              </a:rPr>
              <a:t>16</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a:t>
            </a:r>
            <a:r>
              <a:rPr lang="en-US" sz="2000" dirty="0">
                <a:solidFill>
                  <a:srgbClr val="92D050"/>
                </a:solidFill>
                <a:latin typeface="Courier New" panose="02070309020205020404" pitchFamily="49" charset="0"/>
                <a:cs typeface="Courier New" panose="02070309020205020404" pitchFamily="49" charset="0"/>
              </a:rPr>
              <a:t>sigmoid</a:t>
            </a:r>
            <a:r>
              <a:rPr lang="tr-TR" sz="2000" dirty="0">
                <a:solidFill>
                  <a:srgbClr val="92D050"/>
                </a:solidFill>
                <a:latin typeface="Courier New" panose="02070309020205020404" pitchFamily="49" charset="0"/>
                <a:cs typeface="Courier New" panose="02070309020205020404" pitchFamily="49" charset="0"/>
              </a:rPr>
              <a:t>'</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model.add</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16</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a:t>
            </a:r>
            <a:r>
              <a:rPr lang="en-US" sz="2000" dirty="0">
                <a:solidFill>
                  <a:srgbClr val="92D050"/>
                </a:solidFill>
                <a:latin typeface="Courier New" panose="02070309020205020404" pitchFamily="49" charset="0"/>
                <a:cs typeface="Courier New" panose="02070309020205020404" pitchFamily="49" charset="0"/>
              </a:rPr>
              <a:t>sigmoid</a:t>
            </a:r>
            <a:r>
              <a:rPr lang="tr-TR" sz="2000" dirty="0">
                <a:solidFill>
                  <a:srgbClr val="92D050"/>
                </a:solidFill>
                <a:latin typeface="Courier New" panose="02070309020205020404" pitchFamily="49" charset="0"/>
                <a:cs typeface="Courier New" panose="02070309020205020404" pitchFamily="49" charset="0"/>
              </a:rPr>
              <a:t>'</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model.add</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10</a:t>
            </a:r>
            <a:r>
              <a:rPr lang="tr-TR" sz="2000" dirty="0">
                <a:solidFill>
                  <a:srgbClr val="DCDCDC"/>
                </a:solidFill>
                <a:latin typeface="Courier New" panose="02070309020205020404" pitchFamily="49" charset="0"/>
              </a:rPr>
              <a:t>))</a:t>
            </a:r>
            <a:endParaRPr lang="ru-RU" sz="2000" dirty="0">
              <a:solidFill>
                <a:srgbClr val="DCDCDC"/>
              </a:solidFill>
              <a:latin typeface="Courier New" panose="02070309020205020404" pitchFamily="49" charset="0"/>
            </a:endParaRPr>
          </a:p>
          <a:p>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model.</a:t>
            </a:r>
            <a:r>
              <a:rPr lang="tr-TR" sz="2000" dirty="0">
                <a:solidFill>
                  <a:srgbClr val="DCDCAA"/>
                </a:solidFill>
                <a:latin typeface="Courier New" panose="02070309020205020404" pitchFamily="49" charset="0"/>
              </a:rPr>
              <a:t>compile</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optimizer=</a:t>
            </a:r>
            <a:r>
              <a:rPr lang="tr-TR" sz="2000" dirty="0">
                <a:solidFill>
                  <a:srgbClr val="92D050"/>
                </a:solidFill>
                <a:latin typeface="Courier New" panose="02070309020205020404" pitchFamily="49" charset="0"/>
                <a:cs typeface="Courier New" panose="02070309020205020404" pitchFamily="49" charset="0"/>
              </a:rPr>
              <a:t>'</a:t>
            </a:r>
            <a:r>
              <a:rPr lang="en-US" sz="2000" dirty="0">
                <a:solidFill>
                  <a:srgbClr val="92D050"/>
                </a:solidFill>
                <a:latin typeface="Courier New" panose="02070309020205020404" pitchFamily="49" charset="0"/>
                <a:cs typeface="Courier New" panose="02070309020205020404" pitchFamily="49" charset="0"/>
              </a:rPr>
              <a:t>SDG</a:t>
            </a:r>
            <a:r>
              <a:rPr lang="tr-TR" sz="2000" dirty="0">
                <a:solidFill>
                  <a:srgbClr val="92D050"/>
                </a:solidFill>
                <a:latin typeface="Courier New" panose="02070309020205020404" pitchFamily="49" charset="0"/>
                <a:cs typeface="Courier New" panose="02070309020205020404" pitchFamily="49" charset="0"/>
              </a:rPr>
              <a:t>'</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         loss=tf.keras.losses.SparseCategoricalCrossentropy</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from_logits=</a:t>
            </a:r>
            <a:r>
              <a:rPr lang="en-US" sz="2000" dirty="0">
                <a:solidFill>
                  <a:schemeClr val="accent5">
                    <a:lumMod val="60000"/>
                    <a:lumOff val="40000"/>
                  </a:schemeClr>
                </a:solidFill>
                <a:latin typeface="Courier New" panose="02070309020205020404" pitchFamily="49" charset="0"/>
                <a:cs typeface="Courier New" panose="02070309020205020404" pitchFamily="49" charset="0"/>
              </a:rPr>
              <a:t>True</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              metrics=</a:t>
            </a:r>
            <a:r>
              <a:rPr lang="tr-TR" sz="2000" dirty="0">
                <a:solidFill>
                  <a:srgbClr val="DCDCDC"/>
                </a:solidFill>
                <a:latin typeface="Courier New" panose="02070309020205020404" pitchFamily="49" charset="0"/>
              </a:rPr>
              <a:t>[</a:t>
            </a:r>
            <a:r>
              <a:rPr lang="tr-TR" sz="2000" dirty="0">
                <a:solidFill>
                  <a:srgbClr val="92D050"/>
                </a:solidFill>
                <a:latin typeface="Courier New" panose="02070309020205020404" pitchFamily="49" charset="0"/>
                <a:cs typeface="Courier New" panose="02070309020205020404" pitchFamily="49" charset="0"/>
              </a:rPr>
              <a:t>'accuracy'</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p:txBody>
      </p:sp>
      <p:sp>
        <p:nvSpPr>
          <p:cNvPr id="5" name="Прямоугольник 4">
            <a:extLst>
              <a:ext uri="{FF2B5EF4-FFF2-40B4-BE49-F238E27FC236}">
                <a16:creationId xmlns:a16="http://schemas.microsoft.com/office/drawing/2014/main" id="{1A7B200D-0BFF-47C6-83C9-6951E1231504}"/>
              </a:ext>
            </a:extLst>
          </p:cNvPr>
          <p:cNvSpPr/>
          <p:nvPr/>
        </p:nvSpPr>
        <p:spPr>
          <a:xfrm>
            <a:off x="100976" y="6011515"/>
            <a:ext cx="11881320" cy="707886"/>
          </a:xfrm>
          <a:prstGeom prst="rect">
            <a:avLst/>
          </a:prstGeom>
        </p:spPr>
        <p:txBody>
          <a:bodyPr wrap="square">
            <a:spAutoFit/>
          </a:bodyPr>
          <a:lstStyle/>
          <a:p>
            <a:r>
              <a:rPr lang="tr-TR" sz="2000" dirty="0">
                <a:solidFill>
                  <a:srgbClr val="D4D4D4"/>
                </a:solidFill>
                <a:latin typeface="Courier New" panose="02070309020205020404" pitchFamily="49" charset="0"/>
              </a:rPr>
              <a:t>history = model.fit</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train_images</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train_labels</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a:t>
            </a:r>
            <a:endParaRPr lang="en-US" sz="2000" dirty="0">
              <a:solidFill>
                <a:srgbClr val="D4D4D4"/>
              </a:solidFill>
              <a:latin typeface="Courier New" panose="02070309020205020404" pitchFamily="49" charset="0"/>
            </a:endParaRPr>
          </a:p>
          <a:p>
            <a:r>
              <a:rPr lang="en-US" sz="2000" dirty="0">
                <a:solidFill>
                  <a:srgbClr val="D4D4D4"/>
                </a:solidFill>
                <a:latin typeface="Courier New" panose="02070309020205020404" pitchFamily="49" charset="0"/>
              </a:rPr>
              <a:t>			</a:t>
            </a:r>
            <a:r>
              <a:rPr lang="tr-TR" sz="2000" dirty="0">
                <a:solidFill>
                  <a:srgbClr val="D4D4D4"/>
                </a:solidFill>
                <a:latin typeface="Courier New" panose="02070309020205020404" pitchFamily="49" charset="0"/>
              </a:rPr>
              <a:t>validation_data=</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test_images</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 test_labels</a:t>
            </a:r>
            <a:r>
              <a:rPr lang="tr-TR" sz="2000" dirty="0">
                <a:solidFill>
                  <a:srgbClr val="DCDCDC"/>
                </a:solidFill>
                <a:latin typeface="Courier New" panose="02070309020205020404" pitchFamily="49" charset="0"/>
              </a:rPr>
              <a:t>),</a:t>
            </a:r>
            <a:r>
              <a:rPr lang="en-US" sz="2000" dirty="0">
                <a:solidFill>
                  <a:srgbClr val="DCDCDC"/>
                </a:solidFill>
                <a:latin typeface="Courier New" panose="02070309020205020404" pitchFamily="49" charset="0"/>
              </a:rPr>
              <a:t> </a:t>
            </a:r>
            <a:r>
              <a:rPr lang="tr-TR" sz="2000" dirty="0">
                <a:solidFill>
                  <a:srgbClr val="D4D4D4"/>
                </a:solidFill>
                <a:latin typeface="Courier New" panose="02070309020205020404" pitchFamily="49" charset="0"/>
              </a:rPr>
              <a:t>epochs=</a:t>
            </a:r>
            <a:r>
              <a:rPr lang="tr-TR" sz="2000" dirty="0">
                <a:solidFill>
                  <a:srgbClr val="B5CEA8"/>
                </a:solidFill>
                <a:latin typeface="Courier New" panose="02070309020205020404" pitchFamily="49" charset="0"/>
              </a:rPr>
              <a:t>10</a:t>
            </a:r>
            <a:r>
              <a:rPr lang="tr-TR" sz="2000" dirty="0">
                <a:solidFill>
                  <a:srgbClr val="DCDCDC"/>
                </a:solidFill>
                <a:latin typeface="Courier New" panose="02070309020205020404" pitchFamily="49" charset="0"/>
              </a:rPr>
              <a:t>)</a:t>
            </a:r>
            <a:endParaRPr lang="tr-TR" sz="2000" b="0" dirty="0">
              <a:solidFill>
                <a:srgbClr val="D4D4D4"/>
              </a:solidFill>
              <a:effectLst/>
              <a:latin typeface="Courier New" panose="02070309020205020404" pitchFamily="49" charset="0"/>
            </a:endParaRPr>
          </a:p>
        </p:txBody>
      </p:sp>
      <p:sp>
        <p:nvSpPr>
          <p:cNvPr id="1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Обучение модели: </a:t>
            </a:r>
            <a:r>
              <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rPr>
              <a:t>TensorFlow</a:t>
            </a: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rPr>
              <a:t>Pipeline</a:t>
            </a:r>
            <a:endParaRPr lang="ru-RU" sz="3200" spc="-1" dirty="0">
              <a:solidFill>
                <a:schemeClr val="bg1"/>
              </a:solidFill>
              <a:latin typeface="Verdana" panose="020B0604030504040204" pitchFamily="34" charset="0"/>
              <a:ea typeface="Verdana" panose="020B0604030504040204" pitchFamily="34" charset="0"/>
            </a:endParaRPr>
          </a:p>
        </p:txBody>
      </p:sp>
      <p:sp>
        <p:nvSpPr>
          <p:cNvPr id="13" name="Прямоугольник 12"/>
          <p:cNvSpPr/>
          <p:nvPr/>
        </p:nvSpPr>
        <p:spPr>
          <a:xfrm>
            <a:off x="172984" y="1666089"/>
            <a:ext cx="11809312" cy="369332"/>
          </a:xfrm>
          <a:prstGeom prst="rect">
            <a:avLst/>
          </a:prstGeom>
        </p:spPr>
        <p:txBody>
          <a:bodyPr wrap="square">
            <a:spAutoFit/>
          </a:bodyPr>
          <a:lstStyle/>
          <a:p>
            <a:r>
              <a:rPr lang="en-US" dirty="0">
                <a:solidFill>
                  <a:srgbClr val="DCDCDC"/>
                </a:solidFill>
                <a:latin typeface="Courier New" panose="02070309020205020404" pitchFamily="49" charset="0"/>
              </a:rPr>
              <a:t>(</a:t>
            </a:r>
            <a:r>
              <a:rPr lang="en-US" dirty="0" err="1">
                <a:solidFill>
                  <a:srgbClr val="DCDCDC"/>
                </a:solidFill>
                <a:latin typeface="Courier New" panose="02070309020205020404" pitchFamily="49" charset="0"/>
              </a:rPr>
              <a:t>train_images</a:t>
            </a:r>
            <a:r>
              <a:rPr lang="en-US" dirty="0">
                <a:solidFill>
                  <a:srgbClr val="DCDCDC"/>
                </a:solidFill>
                <a:latin typeface="Courier New" panose="02070309020205020404" pitchFamily="49" charset="0"/>
              </a:rPr>
              <a:t>, </a:t>
            </a:r>
            <a:r>
              <a:rPr lang="en-US" dirty="0" err="1">
                <a:solidFill>
                  <a:srgbClr val="DCDCDC"/>
                </a:solidFill>
                <a:latin typeface="Courier New" panose="02070309020205020404" pitchFamily="49" charset="0"/>
              </a:rPr>
              <a:t>train_labels</a:t>
            </a:r>
            <a:r>
              <a:rPr lang="en-US" dirty="0">
                <a:solidFill>
                  <a:srgbClr val="DCDCDC"/>
                </a:solidFill>
                <a:latin typeface="Courier New" panose="02070309020205020404" pitchFamily="49" charset="0"/>
              </a:rPr>
              <a:t>), (</a:t>
            </a:r>
            <a:r>
              <a:rPr lang="en-US" dirty="0" err="1">
                <a:solidFill>
                  <a:srgbClr val="DCDCDC"/>
                </a:solidFill>
                <a:latin typeface="Courier New" panose="02070309020205020404" pitchFamily="49" charset="0"/>
              </a:rPr>
              <a:t>test_images</a:t>
            </a:r>
            <a:r>
              <a:rPr lang="en-US" dirty="0">
                <a:solidFill>
                  <a:srgbClr val="DCDCDC"/>
                </a:solidFill>
                <a:latin typeface="Courier New" panose="02070309020205020404" pitchFamily="49" charset="0"/>
              </a:rPr>
              <a:t>, </a:t>
            </a:r>
            <a:r>
              <a:rPr lang="en-US" dirty="0" err="1">
                <a:solidFill>
                  <a:srgbClr val="DCDCDC"/>
                </a:solidFill>
                <a:latin typeface="Courier New" panose="02070309020205020404" pitchFamily="49" charset="0"/>
              </a:rPr>
              <a:t>test_labels</a:t>
            </a:r>
            <a:r>
              <a:rPr lang="en-US" dirty="0">
                <a:solidFill>
                  <a:srgbClr val="DCDCDC"/>
                </a:solidFill>
                <a:latin typeface="Courier New" panose="02070309020205020404" pitchFamily="49" charset="0"/>
              </a:rPr>
              <a:t>) = </a:t>
            </a:r>
            <a:r>
              <a:rPr lang="en-US" dirty="0" err="1">
                <a:solidFill>
                  <a:srgbClr val="DCDCDC"/>
                </a:solidFill>
                <a:latin typeface="Courier New" panose="02070309020205020404" pitchFamily="49" charset="0"/>
              </a:rPr>
              <a:t>datasets.mnist.load_data</a:t>
            </a:r>
            <a:r>
              <a:rPr lang="en-US" dirty="0">
                <a:solidFill>
                  <a:srgbClr val="DCDCDC"/>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sp>
        <p:nvSpPr>
          <p:cNvPr id="15" name="Прямоугольник 14"/>
          <p:cNvSpPr/>
          <p:nvPr/>
        </p:nvSpPr>
        <p:spPr>
          <a:xfrm>
            <a:off x="203648" y="2127754"/>
            <a:ext cx="10873208" cy="400110"/>
          </a:xfrm>
          <a:prstGeom prst="rect">
            <a:avLst/>
          </a:prstGeom>
        </p:spPr>
        <p:txBody>
          <a:bodyPr wrap="square">
            <a:spAutoFit/>
          </a:bodyPr>
          <a:lstStyle/>
          <a:p>
            <a:r>
              <a:rPr lang="fr-FR" dirty="0">
                <a:solidFill>
                  <a:srgbClr val="D4D4D4"/>
                </a:solidFill>
                <a:latin typeface="Courier New" panose="02070309020205020404" pitchFamily="49" charset="0"/>
              </a:rPr>
              <a:t>train_images</a:t>
            </a:r>
            <a:r>
              <a:rPr lang="fr-FR" dirty="0">
                <a:solidFill>
                  <a:srgbClr val="DCDCDC"/>
                </a:solidFill>
                <a:latin typeface="Courier New" panose="02070309020205020404" pitchFamily="49" charset="0"/>
              </a:rPr>
              <a:t>,</a:t>
            </a:r>
            <a:r>
              <a:rPr lang="fr-FR" dirty="0">
                <a:solidFill>
                  <a:srgbClr val="D4D4D4"/>
                </a:solidFill>
                <a:latin typeface="Courier New" panose="02070309020205020404" pitchFamily="49" charset="0"/>
              </a:rPr>
              <a:t> test_images = train_images / </a:t>
            </a:r>
            <a:r>
              <a:rPr lang="fr-FR" sz="2000" dirty="0">
                <a:solidFill>
                  <a:srgbClr val="FFC000"/>
                </a:solidFill>
                <a:latin typeface="Courier New" panose="02070309020205020404" pitchFamily="49" charset="0"/>
                <a:cs typeface="Courier New" panose="02070309020205020404" pitchFamily="49" charset="0"/>
              </a:rPr>
              <a:t>255.0</a:t>
            </a:r>
            <a:r>
              <a:rPr lang="fr-FR" dirty="0">
                <a:solidFill>
                  <a:srgbClr val="DCDCDC"/>
                </a:solidFill>
                <a:latin typeface="Courier New" panose="02070309020205020404" pitchFamily="49" charset="0"/>
              </a:rPr>
              <a:t>,</a:t>
            </a:r>
            <a:r>
              <a:rPr lang="fr-FR" dirty="0">
                <a:solidFill>
                  <a:srgbClr val="D4D4D4"/>
                </a:solidFill>
                <a:latin typeface="Courier New" panose="02070309020205020404" pitchFamily="49" charset="0"/>
              </a:rPr>
              <a:t> test_images / </a:t>
            </a:r>
            <a:r>
              <a:rPr lang="fr-FR" sz="2000" dirty="0">
                <a:solidFill>
                  <a:srgbClr val="FFC000"/>
                </a:solidFill>
                <a:latin typeface="Courier New" panose="02070309020205020404" pitchFamily="49" charset="0"/>
                <a:cs typeface="Courier New" panose="02070309020205020404" pitchFamily="49" charset="0"/>
              </a:rPr>
              <a:t>255.0</a:t>
            </a:r>
          </a:p>
        </p:txBody>
      </p:sp>
      <p:sp>
        <p:nvSpPr>
          <p:cNvPr id="16" name="Прямоугольник 15"/>
          <p:cNvSpPr/>
          <p:nvPr/>
        </p:nvSpPr>
        <p:spPr>
          <a:xfrm>
            <a:off x="313944" y="937502"/>
            <a:ext cx="4424609" cy="461665"/>
          </a:xfrm>
          <a:prstGeom prst="rect">
            <a:avLst/>
          </a:prstGeom>
        </p:spPr>
        <p:txBody>
          <a:bodyPr wrap="none">
            <a:spAutoFit/>
          </a:bodyPr>
          <a:lstStyle/>
          <a:p>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tensorflow</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as</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tf</a:t>
            </a:r>
            <a:endParaRPr lang="en-US" sz="2400" b="0" dirty="0">
              <a:solidFill>
                <a:srgbClr val="D4D4D4"/>
              </a:solidFill>
              <a:effectLst/>
              <a:latin typeface="Courier New" panose="02070309020205020404" pitchFamily="49" charset="0"/>
            </a:endParaRPr>
          </a:p>
        </p:txBody>
      </p:sp>
      <p:sp>
        <p:nvSpPr>
          <p:cNvPr id="17" name="Прямоугольник 16">
            <a:extLst>
              <a:ext uri="{FF2B5EF4-FFF2-40B4-BE49-F238E27FC236}">
                <a16:creationId xmlns:a16="http://schemas.microsoft.com/office/drawing/2014/main" id="{4812D6A8-8998-459E-99A0-372F7B3A7CA7}"/>
              </a:ext>
            </a:extLst>
          </p:cNvPr>
          <p:cNvSpPr/>
          <p:nvPr/>
        </p:nvSpPr>
        <p:spPr>
          <a:xfrm>
            <a:off x="313944" y="1243784"/>
            <a:ext cx="11856640" cy="461665"/>
          </a:xfrm>
          <a:prstGeom prst="rect">
            <a:avLst/>
          </a:prstGeom>
        </p:spPr>
        <p:txBody>
          <a:bodyPr wrap="square">
            <a:spAutoFit/>
          </a:bodyPr>
          <a:lstStyle/>
          <a:p>
            <a:r>
              <a:rPr lang="en-US" sz="2400" dirty="0">
                <a:solidFill>
                  <a:srgbClr val="C586C0"/>
                </a:solidFill>
                <a:latin typeface="Courier New" panose="02070309020205020404" pitchFamily="49" charset="0"/>
              </a:rPr>
              <a:t>from</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tensorflow.keras</a:t>
            </a:r>
            <a:r>
              <a:rPr lang="en-US" sz="2400" dirty="0">
                <a:solidFill>
                  <a:srgbClr val="D4D4D4"/>
                </a:solidFill>
                <a:latin typeface="Courier New" panose="02070309020205020404" pitchFamily="49" charset="0"/>
              </a:rPr>
              <a:t> </a:t>
            </a:r>
            <a:r>
              <a:rPr lang="en-US" sz="2400" dirty="0">
                <a:solidFill>
                  <a:srgbClr val="C586C0"/>
                </a:solidFill>
                <a:latin typeface="Courier New" panose="02070309020205020404" pitchFamily="49" charset="0"/>
              </a:rPr>
              <a:t>import</a:t>
            </a:r>
            <a:r>
              <a:rPr lang="en-US" sz="2400" dirty="0">
                <a:solidFill>
                  <a:srgbClr val="D4D4D4"/>
                </a:solidFill>
                <a:latin typeface="Courier New" panose="02070309020205020404" pitchFamily="49" charset="0"/>
              </a:rPr>
              <a:t> layers</a:t>
            </a:r>
            <a:r>
              <a:rPr lang="en-US" sz="2400" dirty="0">
                <a:solidFill>
                  <a:srgbClr val="DCDCDC"/>
                </a:solidFill>
                <a:latin typeface="Courier New" panose="02070309020205020404" pitchFamily="49" charset="0"/>
              </a:rPr>
              <a:t>,</a:t>
            </a:r>
            <a:r>
              <a:rPr lang="en-US" sz="2400" dirty="0">
                <a:solidFill>
                  <a:srgbClr val="D4D4D4"/>
                </a:solidFill>
                <a:latin typeface="Courier New" panose="02070309020205020404" pitchFamily="49" charset="0"/>
              </a:rPr>
              <a:t> models, datasets</a:t>
            </a:r>
            <a:endParaRPr lang="en-US" sz="2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226370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5" grpId="0"/>
      <p:bldP spid="13" grpId="0"/>
      <p:bldP spid="15"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cs typeface="Verdana" panose="020B0604030504040204" pitchFamily="34" charset="0"/>
              </a:rPr>
              <a:pPr/>
              <a:t>37</a:t>
            </a:fld>
            <a:endParaRPr lang="ru-RU" sz="2400" spc="-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cs typeface="Verdana" panose="020B0604030504040204" pitchFamily="34" charset="0"/>
              </a:rPr>
              <a:t>Применение Обученной модели</a:t>
            </a:r>
            <a:endParaRPr lang="ru-RU" sz="3200" spc="-1" dirty="0">
              <a:solidFill>
                <a:schemeClr val="bg1"/>
              </a:solidFill>
              <a:latin typeface="Verdana" panose="020B0604030504040204" pitchFamily="34" charset="0"/>
              <a:ea typeface="Verdana" panose="020B0604030504040204" pitchFamily="34" charset="0"/>
            </a:endParaRPr>
          </a:p>
        </p:txBody>
      </p:sp>
      <p:sp>
        <p:nvSpPr>
          <p:cNvPr id="4" name="Прямоугольник 3"/>
          <p:cNvSpPr/>
          <p:nvPr/>
        </p:nvSpPr>
        <p:spPr>
          <a:xfrm>
            <a:off x="191344" y="1207037"/>
            <a:ext cx="7374135" cy="461665"/>
          </a:xfrm>
          <a:prstGeom prst="rect">
            <a:avLst/>
          </a:prstGeom>
        </p:spPr>
        <p:txBody>
          <a:bodyPr wrap="none">
            <a:spAutoFit/>
          </a:bodyPr>
          <a:lstStyle/>
          <a:p>
            <a:r>
              <a:rPr lang="en-US" sz="2400" dirty="0">
                <a:solidFill>
                  <a:srgbClr val="D4D4D4"/>
                </a:solidFill>
                <a:latin typeface="Courier New" panose="02070309020205020404" pitchFamily="49" charset="0"/>
              </a:rPr>
              <a:t>prediction = </a:t>
            </a:r>
            <a:r>
              <a:rPr lang="en-US" sz="2400" dirty="0" err="1">
                <a:solidFill>
                  <a:srgbClr val="D4D4D4"/>
                </a:solidFill>
                <a:latin typeface="Courier New" panose="02070309020205020404" pitchFamily="49" charset="0"/>
              </a:rPr>
              <a:t>model.predict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test_images</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8" name="Прямоугольник 17">
            <a:extLst>
              <a:ext uri="{FF2B5EF4-FFF2-40B4-BE49-F238E27FC236}">
                <a16:creationId xmlns:a16="http://schemas.microsoft.com/office/drawing/2014/main" id="{5A4755A5-54F5-4A08-B6EC-B8A0EAFD6753}"/>
              </a:ext>
            </a:extLst>
          </p:cNvPr>
          <p:cNvSpPr/>
          <p:nvPr/>
        </p:nvSpPr>
        <p:spPr>
          <a:xfrm>
            <a:off x="161360" y="2030739"/>
            <a:ext cx="1856598" cy="584775"/>
          </a:xfrm>
          <a:prstGeom prst="rect">
            <a:avLst/>
          </a:prstGeom>
        </p:spPr>
        <p:txBody>
          <a:bodyPr wrap="none">
            <a:spAutoFit/>
          </a:bodyPr>
          <a:lstStyle/>
          <a:p>
            <a:pPr algn="ctr"/>
            <a:r>
              <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rPr>
              <a:t>SoftMax</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B7C9F9D-F20A-4685-AA20-0481E93BF8E5}"/>
                  </a:ext>
                </a:extLst>
              </p:cNvPr>
              <p:cNvSpPr txBox="1"/>
              <p:nvPr/>
            </p:nvSpPr>
            <p:spPr>
              <a:xfrm>
                <a:off x="2186532" y="1712189"/>
                <a:ext cx="3259433" cy="12218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ea typeface="Cambria Math" panose="02040503050406030204" pitchFamily="18" charset="0"/>
                        </a:rPr>
                        <m:t>𝜎</m:t>
                      </m:r>
                      <m:sSub>
                        <m:sSubPr>
                          <m:ctrlPr>
                            <a:rPr lang="en-US" sz="3200" b="0" i="1" smtClean="0">
                              <a:solidFill>
                                <a:schemeClr val="bg1"/>
                              </a:solidFill>
                              <a:latin typeface="Cambria Math" panose="02040503050406030204" pitchFamily="18" charset="0"/>
                              <a:ea typeface="Cambria Math" panose="02040503050406030204" pitchFamily="18" charset="0"/>
                            </a:rPr>
                          </m:ctrlPr>
                        </m:sSubPr>
                        <m:e>
                          <m:d>
                            <m:dPr>
                              <m:ctrlPr>
                                <a:rPr lang="en-US" sz="3200" b="0" i="1" smtClean="0">
                                  <a:solidFill>
                                    <a:schemeClr val="bg1"/>
                                  </a:solidFill>
                                  <a:latin typeface="Cambria Math" panose="02040503050406030204" pitchFamily="18" charset="0"/>
                                  <a:ea typeface="Cambria Math" panose="02040503050406030204" pitchFamily="18" charset="0"/>
                                </a:rPr>
                              </m:ctrlPr>
                            </m:dPr>
                            <m:e>
                              <m:r>
                                <a:rPr lang="en-US" sz="3200" b="1" i="1" smtClean="0">
                                  <a:solidFill>
                                    <a:schemeClr val="bg1"/>
                                  </a:solidFill>
                                  <a:latin typeface="Cambria Math" panose="02040503050406030204" pitchFamily="18" charset="0"/>
                                  <a:ea typeface="Cambria Math" panose="02040503050406030204" pitchFamily="18" charset="0"/>
                                </a:rPr>
                                <m:t>𝒛</m:t>
                              </m:r>
                            </m:e>
                          </m:d>
                        </m:e>
                        <m:sub>
                          <m:r>
                            <a:rPr lang="en-US" sz="3200" b="0" i="1" smtClean="0">
                              <a:solidFill>
                                <a:schemeClr val="bg1"/>
                              </a:solidFill>
                              <a:latin typeface="Cambria Math" panose="02040503050406030204" pitchFamily="18" charset="0"/>
                              <a:ea typeface="Cambria Math" panose="02040503050406030204" pitchFamily="18" charset="0"/>
                            </a:rPr>
                            <m:t>𝑖</m:t>
                          </m:r>
                        </m:sub>
                      </m:sSub>
                      <m:r>
                        <a:rPr lang="en-US" sz="3200" b="0" i="1" smtClean="0">
                          <a:solidFill>
                            <a:schemeClr val="bg1"/>
                          </a:solidFill>
                          <a:latin typeface="Cambria Math" panose="02040503050406030204" pitchFamily="18" charset="0"/>
                          <a:ea typeface="Cambria Math" panose="02040503050406030204" pitchFamily="18" charset="0"/>
                        </a:rPr>
                        <m:t>=</m:t>
                      </m:r>
                      <m:f>
                        <m:fPr>
                          <m:ctrlPr>
                            <a:rPr lang="en-US" sz="3200" b="0" i="1" smtClean="0">
                              <a:solidFill>
                                <a:schemeClr val="bg1"/>
                              </a:solidFill>
                              <a:latin typeface="Cambria Math" panose="02040503050406030204" pitchFamily="18" charset="0"/>
                              <a:ea typeface="Cambria Math" panose="02040503050406030204" pitchFamily="18" charset="0"/>
                            </a:rPr>
                          </m:ctrlPr>
                        </m:fPr>
                        <m:num>
                          <m:sSup>
                            <m:sSupPr>
                              <m:ctrlPr>
                                <a:rPr lang="en-US" sz="3200" i="1">
                                  <a:solidFill>
                                    <a:schemeClr val="bg1"/>
                                  </a:solidFill>
                                  <a:latin typeface="Cambria Math" panose="02040503050406030204" pitchFamily="18" charset="0"/>
                                  <a:ea typeface="Cambria Math" panose="02040503050406030204" pitchFamily="18" charset="0"/>
                                </a:rPr>
                              </m:ctrlPr>
                            </m:sSupPr>
                            <m:e>
                              <m:r>
                                <a:rPr lang="en-US" sz="3200" i="1">
                                  <a:solidFill>
                                    <a:schemeClr val="bg1"/>
                                  </a:solidFill>
                                  <a:latin typeface="Cambria Math" panose="02040503050406030204" pitchFamily="18" charset="0"/>
                                  <a:ea typeface="Cambria Math" panose="02040503050406030204" pitchFamily="18" charset="0"/>
                                </a:rPr>
                                <m:t>𝑒</m:t>
                              </m:r>
                            </m:e>
                            <m:sup>
                              <m:sSub>
                                <m:sSubPr>
                                  <m:ctrlPr>
                                    <a:rPr lang="en-US" sz="3200" b="1" i="1" smtClean="0">
                                      <a:solidFill>
                                        <a:schemeClr val="bg1"/>
                                      </a:solidFill>
                                      <a:latin typeface="Cambria Math" panose="02040503050406030204" pitchFamily="18" charset="0"/>
                                      <a:ea typeface="Cambria Math" panose="02040503050406030204" pitchFamily="18" charset="0"/>
                                    </a:rPr>
                                  </m:ctrlPr>
                                </m:sSubPr>
                                <m:e>
                                  <m:r>
                                    <a:rPr lang="en-US" sz="3200" b="1" i="1">
                                      <a:solidFill>
                                        <a:schemeClr val="bg1"/>
                                      </a:solidFill>
                                      <a:latin typeface="Cambria Math" panose="02040503050406030204" pitchFamily="18" charset="0"/>
                                      <a:ea typeface="Cambria Math" panose="02040503050406030204" pitchFamily="18" charset="0"/>
                                    </a:rPr>
                                    <m:t>𝒛</m:t>
                                  </m:r>
                                </m:e>
                                <m:sub>
                                  <m:r>
                                    <a:rPr lang="en-US" sz="3200" b="1" i="1" smtClean="0">
                                      <a:solidFill>
                                        <a:schemeClr val="bg1"/>
                                      </a:solidFill>
                                      <a:latin typeface="Cambria Math" panose="02040503050406030204" pitchFamily="18" charset="0"/>
                                      <a:ea typeface="Cambria Math" panose="02040503050406030204" pitchFamily="18" charset="0"/>
                                    </a:rPr>
                                    <m:t>𝒊</m:t>
                                  </m:r>
                                </m:sub>
                              </m:sSub>
                            </m:sup>
                          </m:sSup>
                        </m:num>
                        <m:den>
                          <m:nary>
                            <m:naryPr>
                              <m:chr m:val="∑"/>
                              <m:ctrlPr>
                                <a:rPr lang="en-US" sz="32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3200" b="0" i="1" smtClean="0">
                                  <a:solidFill>
                                    <a:schemeClr val="bg1"/>
                                  </a:solidFill>
                                  <a:latin typeface="Cambria Math" panose="02040503050406030204" pitchFamily="18" charset="0"/>
                                  <a:ea typeface="Cambria Math" panose="02040503050406030204" pitchFamily="18" charset="0"/>
                                </a:rPr>
                                <m:t>𝑗</m:t>
                              </m:r>
                              <m:r>
                                <a:rPr lang="en-US" sz="3200" b="0" i="1" smtClean="0">
                                  <a:solidFill>
                                    <a:schemeClr val="bg1"/>
                                  </a:solidFill>
                                  <a:latin typeface="Cambria Math" panose="02040503050406030204" pitchFamily="18" charset="0"/>
                                  <a:ea typeface="Cambria Math" panose="02040503050406030204" pitchFamily="18" charset="0"/>
                                </a:rPr>
                                <m:t>=1</m:t>
                              </m:r>
                            </m:sub>
                            <m:sup>
                              <m:r>
                                <a:rPr lang="en-US" sz="3200" b="0" i="1" smtClean="0">
                                  <a:solidFill>
                                    <a:schemeClr val="bg1"/>
                                  </a:solidFill>
                                  <a:latin typeface="Cambria Math" panose="02040503050406030204" pitchFamily="18" charset="0"/>
                                  <a:ea typeface="Cambria Math" panose="02040503050406030204" pitchFamily="18" charset="0"/>
                                </a:rPr>
                                <m:t>𝐾</m:t>
                              </m:r>
                            </m:sup>
                            <m:e>
                              <m:sSup>
                                <m:sSupPr>
                                  <m:ctrlPr>
                                    <a:rPr lang="en-US" sz="3200" b="0" i="1" smtClean="0">
                                      <a:solidFill>
                                        <a:schemeClr val="bg1"/>
                                      </a:solidFill>
                                      <a:latin typeface="Cambria Math" panose="02040503050406030204" pitchFamily="18" charset="0"/>
                                      <a:ea typeface="Cambria Math" panose="02040503050406030204" pitchFamily="18" charset="0"/>
                                    </a:rPr>
                                  </m:ctrlPr>
                                </m:sSupPr>
                                <m:e>
                                  <m:r>
                                    <a:rPr lang="en-US" sz="3200" i="1">
                                      <a:solidFill>
                                        <a:schemeClr val="bg1"/>
                                      </a:solidFill>
                                      <a:latin typeface="Cambria Math" panose="02040503050406030204" pitchFamily="18" charset="0"/>
                                      <a:ea typeface="Cambria Math" panose="02040503050406030204" pitchFamily="18" charset="0"/>
                                    </a:rPr>
                                    <m:t>𝑒</m:t>
                                  </m:r>
                                </m:e>
                                <m:sup>
                                  <m:sSub>
                                    <m:sSubPr>
                                      <m:ctrlPr>
                                        <a:rPr lang="en-US" sz="3200" b="0" i="1" smtClean="0">
                                          <a:solidFill>
                                            <a:schemeClr val="bg1"/>
                                          </a:solidFill>
                                          <a:latin typeface="Cambria Math" panose="02040503050406030204" pitchFamily="18" charset="0"/>
                                          <a:ea typeface="Cambria Math" panose="02040503050406030204" pitchFamily="18" charset="0"/>
                                        </a:rPr>
                                      </m:ctrlPr>
                                    </m:sSubPr>
                                    <m:e>
                                      <m:r>
                                        <a:rPr lang="en-US" sz="3200" b="0" i="1" smtClean="0">
                                          <a:solidFill>
                                            <a:schemeClr val="bg1"/>
                                          </a:solidFill>
                                          <a:latin typeface="Cambria Math" panose="02040503050406030204" pitchFamily="18" charset="0"/>
                                          <a:ea typeface="Cambria Math" panose="02040503050406030204" pitchFamily="18" charset="0"/>
                                        </a:rPr>
                                        <m:t>𝑧</m:t>
                                      </m:r>
                                    </m:e>
                                    <m:sub>
                                      <m:r>
                                        <a:rPr lang="en-US" sz="3200" b="0" i="1" smtClean="0">
                                          <a:solidFill>
                                            <a:schemeClr val="bg1"/>
                                          </a:solidFill>
                                          <a:latin typeface="Cambria Math" panose="02040503050406030204" pitchFamily="18" charset="0"/>
                                          <a:ea typeface="Cambria Math" panose="02040503050406030204" pitchFamily="18" charset="0"/>
                                        </a:rPr>
                                        <m:t>𝑗</m:t>
                                      </m:r>
                                    </m:sub>
                                  </m:sSub>
                                </m:sup>
                              </m:sSup>
                            </m:e>
                          </m:nary>
                        </m:den>
                      </m:f>
                    </m:oMath>
                  </m:oMathPara>
                </a14:m>
                <a:endParaRPr lang="ru-RU" sz="3600" dirty="0">
                  <a:solidFill>
                    <a:schemeClr val="bg1"/>
                  </a:solidFill>
                </a:endParaRPr>
              </a:p>
            </p:txBody>
          </p:sp>
        </mc:Choice>
        <mc:Fallback xmlns="">
          <p:sp>
            <p:nvSpPr>
              <p:cNvPr id="19" name="TextBox 18">
                <a:extLst>
                  <a:ext uri="{FF2B5EF4-FFF2-40B4-BE49-F238E27FC236}">
                    <a16:creationId xmlns:a16="http://schemas.microsoft.com/office/drawing/2014/main" id="{2B7C9F9D-F20A-4685-AA20-0481E93BF8E5}"/>
                  </a:ext>
                </a:extLst>
              </p:cNvPr>
              <p:cNvSpPr txBox="1">
                <a:spLocks noRot="1" noChangeAspect="1" noMove="1" noResize="1" noEditPoints="1" noAdjustHandles="1" noChangeArrowheads="1" noChangeShapeType="1" noTextEdit="1"/>
              </p:cNvSpPr>
              <p:nvPr/>
            </p:nvSpPr>
            <p:spPr>
              <a:xfrm>
                <a:off x="2186532" y="1712189"/>
                <a:ext cx="3259433" cy="1221873"/>
              </a:xfrm>
              <a:prstGeom prst="rect">
                <a:avLst/>
              </a:prstGeom>
              <a:blipFill>
                <a:blip r:embed="rId4"/>
                <a:stretch>
                  <a:fillRect/>
                </a:stretch>
              </a:blipFill>
            </p:spPr>
            <p:txBody>
              <a:bodyPr/>
              <a:lstStyle/>
              <a:p>
                <a:r>
                  <a:rPr lang="ru-RU">
                    <a:noFill/>
                  </a:rPr>
                  <a:t> </a:t>
                </a:r>
              </a:p>
            </p:txBody>
          </p:sp>
        </mc:Fallback>
      </mc:AlternateContent>
      <p:sp>
        <p:nvSpPr>
          <p:cNvPr id="6" name="Прямоугольник 5"/>
          <p:cNvSpPr/>
          <p:nvPr/>
        </p:nvSpPr>
        <p:spPr>
          <a:xfrm>
            <a:off x="212365" y="3080889"/>
            <a:ext cx="11149632" cy="1569660"/>
          </a:xfrm>
          <a:prstGeom prst="rect">
            <a:avLst/>
          </a:prstGeom>
        </p:spPr>
        <p:txBody>
          <a:bodyPr wrap="square">
            <a:spAutoFit/>
          </a:bodyPr>
          <a:lstStyle/>
          <a:p>
            <a:r>
              <a:rPr lang="en-US" sz="2400" dirty="0" err="1">
                <a:solidFill>
                  <a:srgbClr val="D4D4D4"/>
                </a:solidFill>
                <a:latin typeface="Courier New" panose="02070309020205020404" pitchFamily="49" charset="0"/>
              </a:rPr>
              <a:t>probability_model</a:t>
            </a:r>
            <a:r>
              <a:rPr lang="en-US" sz="2400" dirty="0">
                <a:solidFill>
                  <a:srgbClr val="D4D4D4"/>
                </a:solidFill>
                <a:latin typeface="Courier New" panose="02070309020205020404" pitchFamily="49" charset="0"/>
              </a:rPr>
              <a:t> = </a:t>
            </a:r>
            <a:r>
              <a:rPr lang="en-US" sz="2400" dirty="0" err="1">
                <a:solidFill>
                  <a:srgbClr val="D4D4D4"/>
                </a:solidFill>
                <a:latin typeface="Courier New" panose="02070309020205020404" pitchFamily="49" charset="0"/>
              </a:rPr>
              <a:t>tf.keras.Sequential</a:t>
            </a:r>
            <a:r>
              <a:rPr lang="en-US" sz="2400" dirty="0">
                <a:solidFill>
                  <a:srgbClr val="DCDCDC"/>
                </a:solidFill>
                <a:latin typeface="Courier New" panose="02070309020205020404" pitchFamily="49" charset="0"/>
              </a:rPr>
              <a:t>([</a:t>
            </a:r>
            <a:r>
              <a:rPr lang="en-US" sz="2400" dirty="0">
                <a:solidFill>
                  <a:srgbClr val="D4D4D4"/>
                </a:solidFill>
                <a:latin typeface="Courier New" panose="02070309020205020404" pitchFamily="49" charset="0"/>
              </a:rPr>
              <a:t>model</a:t>
            </a:r>
            <a:r>
              <a:rPr lang="en-US" sz="2400" dirty="0">
                <a:solidFill>
                  <a:srgbClr val="DCDCDC"/>
                </a:solidFill>
                <a:latin typeface="Courier New" panose="02070309020205020404" pitchFamily="49" charset="0"/>
              </a:rPr>
              <a:t>,</a:t>
            </a:r>
            <a:r>
              <a:rPr lang="en-US" sz="2400" dirty="0">
                <a:solidFill>
                  <a:srgbClr val="D4D4D4"/>
                </a:solidFill>
                <a:latin typeface="Courier New" panose="02070309020205020404" pitchFamily="49" charset="0"/>
              </a:rPr>
              <a:t>                                          </a:t>
            </a:r>
            <a:r>
              <a:rPr lang="en-US" sz="2400" dirty="0" err="1">
                <a:solidFill>
                  <a:srgbClr val="D4D4D4"/>
                </a:solidFill>
                <a:latin typeface="Courier New" panose="02070309020205020404" pitchFamily="49" charset="0"/>
              </a:rPr>
              <a:t>tf.keras.layers.</a:t>
            </a:r>
            <a:r>
              <a:rPr lang="en-US" sz="2400" dirty="0" err="1">
                <a:solidFill>
                  <a:schemeClr val="accent4">
                    <a:lumMod val="60000"/>
                    <a:lumOff val="40000"/>
                  </a:schemeClr>
                </a:solidFill>
                <a:latin typeface="Courier New" panose="02070309020205020404" pitchFamily="49" charset="0"/>
                <a:cs typeface="Courier New" panose="02070309020205020404" pitchFamily="49" charset="0"/>
              </a:rPr>
              <a:t>Softmax</a:t>
            </a:r>
            <a:r>
              <a:rPr lang="en-US" sz="2400" dirty="0">
                <a:solidFill>
                  <a:srgbClr val="DCDCDC"/>
                </a:solidFill>
                <a:latin typeface="Courier New" panose="02070309020205020404" pitchFamily="49" charset="0"/>
              </a:rPr>
              <a:t>()])</a:t>
            </a:r>
            <a:endParaRPr lang="ru-RU" sz="2400" dirty="0">
              <a:solidFill>
                <a:srgbClr val="DCDCDC"/>
              </a:solidFill>
              <a:latin typeface="Courier New" panose="02070309020205020404" pitchFamily="49" charset="0"/>
            </a:endParaRPr>
          </a:p>
          <a:p>
            <a:endParaRPr lang="en-US" sz="2400" dirty="0">
              <a:solidFill>
                <a:srgbClr val="D4D4D4"/>
              </a:solidFill>
              <a:latin typeface="Courier New" panose="02070309020205020404" pitchFamily="49" charset="0"/>
            </a:endParaRPr>
          </a:p>
          <a:p>
            <a:r>
              <a:rPr lang="en-US" sz="2400" dirty="0">
                <a:solidFill>
                  <a:srgbClr val="D4D4D4"/>
                </a:solidFill>
                <a:latin typeface="Courier New" panose="02070309020205020404" pitchFamily="49" charset="0"/>
              </a:rPr>
              <a:t>prediction = </a:t>
            </a:r>
            <a:r>
              <a:rPr lang="en-US" sz="2400" dirty="0" err="1">
                <a:solidFill>
                  <a:srgbClr val="D4D4D4"/>
                </a:solidFill>
                <a:latin typeface="Courier New" panose="02070309020205020404" pitchFamily="49" charset="0"/>
              </a:rPr>
              <a:t>probability_model.predict</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test_images</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7" name="Прямоугольник 6"/>
          <p:cNvSpPr/>
          <p:nvPr/>
        </p:nvSpPr>
        <p:spPr>
          <a:xfrm>
            <a:off x="244517" y="5584556"/>
            <a:ext cx="7927170" cy="461665"/>
          </a:xfrm>
          <a:prstGeom prst="rect">
            <a:avLst/>
          </a:prstGeom>
        </p:spPr>
        <p:txBody>
          <a:bodyPr wrap="none">
            <a:spAutoFit/>
          </a:bodyPr>
          <a:lstStyle/>
          <a:p>
            <a:r>
              <a:rPr lang="en-US" sz="2400" dirty="0" err="1">
                <a:solidFill>
                  <a:srgbClr val="D4D4D4"/>
                </a:solidFill>
                <a:latin typeface="Courier New" panose="02070309020205020404" pitchFamily="49" charset="0"/>
              </a:rPr>
              <a:t>label_predict</a:t>
            </a:r>
            <a:r>
              <a:rPr lang="en-US" sz="2400" dirty="0">
                <a:solidFill>
                  <a:srgbClr val="D4D4D4"/>
                </a:solidFill>
                <a:latin typeface="Courier New" panose="02070309020205020404" pitchFamily="49" charset="0"/>
              </a:rPr>
              <a:t>=</a:t>
            </a:r>
            <a:r>
              <a:rPr lang="en-US" sz="2400" dirty="0" err="1">
                <a:solidFill>
                  <a:srgbClr val="D4D4D4"/>
                </a:solidFill>
                <a:latin typeface="Courier New" panose="02070309020205020404" pitchFamily="49" charset="0"/>
              </a:rPr>
              <a:t>np.argmax</a:t>
            </a:r>
            <a:r>
              <a:rPr lang="en-US" sz="2400" dirty="0">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prediction</a:t>
            </a:r>
            <a:r>
              <a:rPr lang="en-US" sz="2400" dirty="0" err="1">
                <a:solidFill>
                  <a:srgbClr val="DCDCDC"/>
                </a:solidFill>
                <a:latin typeface="Courier New" panose="02070309020205020404" pitchFamily="49" charset="0"/>
              </a:rPr>
              <a:t>,</a:t>
            </a:r>
            <a:r>
              <a:rPr lang="en-US" sz="2400" dirty="0" err="1">
                <a:solidFill>
                  <a:srgbClr val="D4D4D4"/>
                </a:solidFill>
                <a:latin typeface="Courier New" panose="02070309020205020404" pitchFamily="49" charset="0"/>
              </a:rPr>
              <a:t>axis</a:t>
            </a:r>
            <a:r>
              <a:rPr lang="en-US" sz="2400" dirty="0">
                <a:solidFill>
                  <a:srgbClr val="D4D4D4"/>
                </a:solidFill>
                <a:latin typeface="Courier New" panose="02070309020205020404" pitchFamily="49" charset="0"/>
              </a:rPr>
              <a:t>=</a:t>
            </a:r>
            <a:r>
              <a:rPr lang="en-US" sz="2000" dirty="0">
                <a:solidFill>
                  <a:srgbClr val="FFC000"/>
                </a:solidFill>
                <a:latin typeface="Courier New" panose="02070309020205020404" pitchFamily="49" charset="0"/>
                <a:cs typeface="Courier New" panose="02070309020205020404" pitchFamily="49" charset="0"/>
              </a:rPr>
              <a:t>1</a:t>
            </a:r>
            <a:r>
              <a:rPr lang="en-US" sz="2400" dirty="0">
                <a:solidFill>
                  <a:srgbClr val="DCDCDC"/>
                </a:solidFill>
                <a:latin typeface="Courier New" panose="02070309020205020404" pitchFamily="49" charset="0"/>
              </a:rPr>
              <a:t>)</a:t>
            </a:r>
            <a:endParaRPr lang="en-US" sz="2400" b="0" dirty="0">
              <a:solidFill>
                <a:srgbClr val="D4D4D4"/>
              </a:solidFill>
              <a:effectLst/>
              <a:latin typeface="Courier New" panose="02070309020205020404" pitchFamily="49" charset="0"/>
            </a:endParaRPr>
          </a:p>
        </p:txBody>
      </p:sp>
      <p:sp>
        <p:nvSpPr>
          <p:cNvPr id="15" name="TextBox 14">
            <a:extLst>
              <a:ext uri="{FF2B5EF4-FFF2-40B4-BE49-F238E27FC236}">
                <a16:creationId xmlns:a16="http://schemas.microsoft.com/office/drawing/2014/main" id="{3350F31F-C0C2-4016-B466-5B996AA7DA9E}"/>
              </a:ext>
            </a:extLst>
          </p:cNvPr>
          <p:cNvSpPr txBox="1"/>
          <p:nvPr/>
        </p:nvSpPr>
        <p:spPr>
          <a:xfrm>
            <a:off x="5759147" y="2046740"/>
            <a:ext cx="6199015" cy="523220"/>
          </a:xfrm>
          <a:prstGeom prst="rect">
            <a:avLst/>
          </a:prstGeom>
          <a:noFill/>
        </p:spPr>
        <p:txBody>
          <a:bodyPr wrap="square">
            <a:spAutoFit/>
          </a:bodyPr>
          <a:lstStyle/>
          <a:p>
            <a:pPr algn="just"/>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4.8</a:t>
            </a:r>
            <a:r>
              <a:rPr lang="en-US" sz="2800" dirty="0">
                <a:solidFill>
                  <a:schemeClr val="bg1"/>
                </a:solidFill>
                <a:latin typeface="Verdana" panose="020B0604030504040204" pitchFamily="34" charset="0"/>
                <a:ea typeface="Verdana" panose="020B0604030504040204" pitchFamily="34" charset="0"/>
                <a:cs typeface="Verdana" panose="020B0604030504040204" pitchFamily="34" charset="0"/>
              </a:rPr>
              <a:t>0</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1.15</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-0.35</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4.95</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2.45</a:t>
            </a: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800" dirty="0">
                <a:solidFill>
                  <a:schemeClr val="bg1"/>
                </a:solidFill>
                <a:latin typeface="Verdana" panose="020B0604030504040204" pitchFamily="34" charset="0"/>
                <a:ea typeface="Verdana" panose="020B0604030504040204" pitchFamily="34" charset="0"/>
                <a:cs typeface="Verdana" panose="020B0604030504040204" pitchFamily="34" charset="0"/>
              </a:rPr>
              <a:t>2.85</a:t>
            </a:r>
          </a:p>
        </p:txBody>
      </p:sp>
      <p:sp>
        <p:nvSpPr>
          <p:cNvPr id="16" name="TextBox 15">
            <a:extLst>
              <a:ext uri="{FF2B5EF4-FFF2-40B4-BE49-F238E27FC236}">
                <a16:creationId xmlns:a16="http://schemas.microsoft.com/office/drawing/2014/main" id="{61D71A2A-B009-48AC-A73F-CDEFE69B1871}"/>
              </a:ext>
            </a:extLst>
          </p:cNvPr>
          <p:cNvSpPr txBox="1"/>
          <p:nvPr/>
        </p:nvSpPr>
        <p:spPr>
          <a:xfrm>
            <a:off x="5693945" y="4839543"/>
            <a:ext cx="7530847" cy="461665"/>
          </a:xfrm>
          <a:prstGeom prst="rect">
            <a:avLst/>
          </a:prstGeom>
          <a:noFill/>
        </p:spPr>
        <p:txBody>
          <a:bodyPr wrap="square">
            <a:spAutoFit/>
          </a:bodyPr>
          <a:lstStyle/>
          <a:p>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0.411</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0.011</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0.002</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0.478</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0.039</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0.059</a:t>
            </a:r>
          </a:p>
        </p:txBody>
      </p:sp>
    </p:spTree>
    <p:extLst>
      <p:ext uri="{BB962C8B-B14F-4D97-AF65-F5344CB8AC3E}">
        <p14:creationId xmlns:p14="http://schemas.microsoft.com/office/powerpoint/2010/main" val="9054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18" grpId="0"/>
      <p:bldP spid="19" grpId="0"/>
      <p:bldP spid="6" grpId="0"/>
      <p:bldP spid="7"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5" name="Прямоугольник 24">
            <a:extLst>
              <a:ext uri="{FF2B5EF4-FFF2-40B4-BE49-F238E27FC236}">
                <a16:creationId xmlns:a16="http://schemas.microsoft.com/office/drawing/2014/main" id="{5AD9461A-376D-45A7-9473-5E03851D9E54}"/>
              </a:ext>
            </a:extLst>
          </p:cNvPr>
          <p:cNvSpPr/>
          <p:nvPr/>
        </p:nvSpPr>
        <p:spPr>
          <a:xfrm>
            <a:off x="950272" y="1095184"/>
            <a:ext cx="2946640" cy="523220"/>
          </a:xfrm>
          <a:prstGeom prst="rect">
            <a:avLst/>
          </a:prstGeom>
        </p:spPr>
        <p:txBody>
          <a:bodyPr wrap="none">
            <a:spAutoFit/>
          </a:bodyPr>
          <a:lstStyle/>
          <a:p>
            <a:r>
              <a:rPr lang="ru-RU" sz="2800" b="1" dirty="0">
                <a:solidFill>
                  <a:schemeClr val="bg1"/>
                </a:solidFill>
              </a:rPr>
              <a:t>Количество слоев</a:t>
            </a:r>
            <a:endParaRPr lang="ru-RU" sz="2800" b="1" dirty="0"/>
          </a:p>
        </p:txBody>
      </p:sp>
      <p:sp>
        <p:nvSpPr>
          <p:cNvPr id="26" name="Прямоугольник 25">
            <a:extLst>
              <a:ext uri="{FF2B5EF4-FFF2-40B4-BE49-F238E27FC236}">
                <a16:creationId xmlns:a16="http://schemas.microsoft.com/office/drawing/2014/main" id="{8D2A014A-D717-4D58-A848-6143FF61DB3A}"/>
              </a:ext>
            </a:extLst>
          </p:cNvPr>
          <p:cNvSpPr/>
          <p:nvPr/>
        </p:nvSpPr>
        <p:spPr>
          <a:xfrm>
            <a:off x="931820" y="3388516"/>
            <a:ext cx="4637808" cy="523220"/>
          </a:xfrm>
          <a:prstGeom prst="rect">
            <a:avLst/>
          </a:prstGeom>
        </p:spPr>
        <p:txBody>
          <a:bodyPr wrap="none">
            <a:spAutoFit/>
          </a:bodyPr>
          <a:lstStyle/>
          <a:p>
            <a:r>
              <a:rPr lang="ru-RU" sz="2800" b="1" dirty="0">
                <a:solidFill>
                  <a:schemeClr val="bg1"/>
                </a:solidFill>
              </a:rPr>
              <a:t>Количество нейронов в слое</a:t>
            </a:r>
            <a:endParaRPr lang="ru-RU" sz="2800" b="1" dirty="0"/>
          </a:p>
        </p:txBody>
      </p:sp>
      <p:sp>
        <p:nvSpPr>
          <p:cNvPr id="27" name="Прямоугольник 26">
            <a:extLst>
              <a:ext uri="{FF2B5EF4-FFF2-40B4-BE49-F238E27FC236}">
                <a16:creationId xmlns:a16="http://schemas.microsoft.com/office/drawing/2014/main" id="{311B5EC0-98E9-4056-90B0-0F0172DE2CC5}"/>
              </a:ext>
            </a:extLst>
          </p:cNvPr>
          <p:cNvSpPr/>
          <p:nvPr/>
        </p:nvSpPr>
        <p:spPr>
          <a:xfrm>
            <a:off x="1193878" y="1568086"/>
            <a:ext cx="4779669" cy="954107"/>
          </a:xfrm>
          <a:prstGeom prst="rect">
            <a:avLst/>
          </a:prstGeom>
        </p:spPr>
        <p:txBody>
          <a:bodyPr wrap="square">
            <a:spAutoFit/>
          </a:bodyPr>
          <a:lstStyle/>
          <a:p>
            <a:r>
              <a:rPr lang="ru-RU" sz="2800" dirty="0">
                <a:solidFill>
                  <a:schemeClr val="bg1"/>
                </a:solidFill>
              </a:rPr>
              <a:t>Больше слоев – более сложные предсказания</a:t>
            </a:r>
            <a:endParaRPr lang="ru-RU" sz="2800" dirty="0"/>
          </a:p>
        </p:txBody>
      </p:sp>
      <p:sp>
        <p:nvSpPr>
          <p:cNvPr id="28" name="Прямоугольник 27">
            <a:extLst>
              <a:ext uri="{FF2B5EF4-FFF2-40B4-BE49-F238E27FC236}">
                <a16:creationId xmlns:a16="http://schemas.microsoft.com/office/drawing/2014/main" id="{EDD0020A-0D45-4F59-94A6-BEF2568A7A3F}"/>
              </a:ext>
            </a:extLst>
          </p:cNvPr>
          <p:cNvSpPr/>
          <p:nvPr/>
        </p:nvSpPr>
        <p:spPr>
          <a:xfrm>
            <a:off x="1216198" y="2460175"/>
            <a:ext cx="6264695" cy="954107"/>
          </a:xfrm>
          <a:prstGeom prst="rect">
            <a:avLst/>
          </a:prstGeom>
        </p:spPr>
        <p:txBody>
          <a:bodyPr wrap="square">
            <a:spAutoFit/>
          </a:bodyPr>
          <a:lstStyle/>
          <a:p>
            <a:r>
              <a:rPr lang="ru-RU" sz="2800" dirty="0">
                <a:solidFill>
                  <a:schemeClr val="bg1"/>
                </a:solidFill>
              </a:rPr>
              <a:t>Больше слоев – дольше считать производные</a:t>
            </a:r>
            <a:endParaRPr lang="ru-RU" sz="2800" dirty="0"/>
          </a:p>
        </p:txBody>
      </p:sp>
      <p:sp>
        <p:nvSpPr>
          <p:cNvPr id="29" name="Прямоугольник 28">
            <a:extLst>
              <a:ext uri="{FF2B5EF4-FFF2-40B4-BE49-F238E27FC236}">
                <a16:creationId xmlns:a16="http://schemas.microsoft.com/office/drawing/2014/main" id="{DEC89D45-EF65-42DF-B670-C260756010BF}"/>
              </a:ext>
            </a:extLst>
          </p:cNvPr>
          <p:cNvSpPr/>
          <p:nvPr/>
        </p:nvSpPr>
        <p:spPr>
          <a:xfrm>
            <a:off x="1234513" y="3829317"/>
            <a:ext cx="4645464" cy="523220"/>
          </a:xfrm>
          <a:prstGeom prst="rect">
            <a:avLst/>
          </a:prstGeom>
        </p:spPr>
        <p:txBody>
          <a:bodyPr wrap="square">
            <a:spAutoFit/>
          </a:bodyPr>
          <a:lstStyle/>
          <a:p>
            <a:r>
              <a:rPr lang="ru-RU" sz="2800" dirty="0">
                <a:solidFill>
                  <a:schemeClr val="bg1"/>
                </a:solidFill>
              </a:rPr>
              <a:t>----и-----</a:t>
            </a:r>
            <a:endParaRPr lang="ru-RU" sz="2800" dirty="0"/>
          </a:p>
        </p:txBody>
      </p:sp>
      <p:sp>
        <p:nvSpPr>
          <p:cNvPr id="31" name="Прямоугольник 30">
            <a:extLst>
              <a:ext uri="{FF2B5EF4-FFF2-40B4-BE49-F238E27FC236}">
                <a16:creationId xmlns:a16="http://schemas.microsoft.com/office/drawing/2014/main" id="{CD8E6117-9C50-4A27-BAB1-FAB91DDA2860}"/>
              </a:ext>
            </a:extLst>
          </p:cNvPr>
          <p:cNvSpPr/>
          <p:nvPr/>
        </p:nvSpPr>
        <p:spPr>
          <a:xfrm>
            <a:off x="461462" y="5328137"/>
            <a:ext cx="4355702" cy="954107"/>
          </a:xfrm>
          <a:prstGeom prst="rect">
            <a:avLst/>
          </a:prstGeom>
        </p:spPr>
        <p:txBody>
          <a:bodyPr wrap="square">
            <a:spAutoFit/>
          </a:bodyPr>
          <a:lstStyle/>
          <a:p>
            <a:r>
              <a:rPr lang="ru-RU" sz="2800" b="1" dirty="0">
                <a:solidFill>
                  <a:schemeClr val="bg1"/>
                </a:solidFill>
              </a:rPr>
              <a:t>Больше параметров </a:t>
            </a:r>
            <a:endParaRPr lang="en-US" sz="2800" b="1" dirty="0">
              <a:solidFill>
                <a:schemeClr val="bg1"/>
              </a:solidFill>
            </a:endParaRPr>
          </a:p>
          <a:p>
            <a:r>
              <a:rPr lang="ru-RU" sz="2800" b="1" dirty="0">
                <a:solidFill>
                  <a:schemeClr val="bg1"/>
                </a:solidFill>
              </a:rPr>
              <a:t>требуется больше данных</a:t>
            </a:r>
            <a:endParaRPr lang="ru-RU" sz="2800" b="1" dirty="0"/>
          </a:p>
        </p:txBody>
      </p:sp>
      <p:sp>
        <p:nvSpPr>
          <p:cNvPr id="16"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Что можно поменять</a:t>
            </a:r>
            <a:endParaRPr lang="ru-RU" sz="3200" spc="-1" dirty="0">
              <a:solidFill>
                <a:schemeClr val="bg1"/>
              </a:solidFill>
              <a:latin typeface="Verdana" panose="020B0604030504040204" pitchFamily="34" charset="0"/>
              <a:ea typeface="Verdana" panose="020B0604030504040204" pitchFamily="34" charset="0"/>
            </a:endParaRPr>
          </a:p>
        </p:txBody>
      </p:sp>
      <p:sp>
        <p:nvSpPr>
          <p:cNvPr id="17" name="Прямоугольник 16">
            <a:extLst>
              <a:ext uri="{FF2B5EF4-FFF2-40B4-BE49-F238E27FC236}">
                <a16:creationId xmlns:a16="http://schemas.microsoft.com/office/drawing/2014/main" id="{8D2A014A-D717-4D58-A848-6143FF61DB3A}"/>
              </a:ext>
            </a:extLst>
          </p:cNvPr>
          <p:cNvSpPr/>
          <p:nvPr/>
        </p:nvSpPr>
        <p:spPr>
          <a:xfrm>
            <a:off x="983432" y="4362880"/>
            <a:ext cx="3938386" cy="523220"/>
          </a:xfrm>
          <a:prstGeom prst="rect">
            <a:avLst/>
          </a:prstGeom>
        </p:spPr>
        <p:txBody>
          <a:bodyPr wrap="none">
            <a:spAutoFit/>
          </a:bodyPr>
          <a:lstStyle/>
          <a:p>
            <a:r>
              <a:rPr lang="ru-RU" sz="2800" b="1" dirty="0">
                <a:solidFill>
                  <a:schemeClr val="bg1"/>
                </a:solidFill>
              </a:rPr>
              <a:t>Тип функции активации</a:t>
            </a:r>
            <a:endParaRPr lang="ru-RU" sz="2800" b="1" dirty="0"/>
          </a:p>
        </p:txBody>
      </p:sp>
      <p:sp>
        <p:nvSpPr>
          <p:cNvPr id="18" name="Прямоугольник 17">
            <a:extLst>
              <a:ext uri="{FF2B5EF4-FFF2-40B4-BE49-F238E27FC236}">
                <a16:creationId xmlns:a16="http://schemas.microsoft.com/office/drawing/2014/main" id="{DEC89D45-EF65-42DF-B670-C260756010BF}"/>
              </a:ext>
            </a:extLst>
          </p:cNvPr>
          <p:cNvSpPr/>
          <p:nvPr/>
        </p:nvSpPr>
        <p:spPr>
          <a:xfrm>
            <a:off x="1415480" y="4866936"/>
            <a:ext cx="4645464" cy="523220"/>
          </a:xfrm>
          <a:prstGeom prst="rect">
            <a:avLst/>
          </a:prstGeom>
        </p:spPr>
        <p:txBody>
          <a:bodyPr wrap="square">
            <a:spAutoFit/>
          </a:bodyPr>
          <a:lstStyle/>
          <a:p>
            <a:r>
              <a:rPr lang="en-US" sz="2800" dirty="0" err="1">
                <a:solidFill>
                  <a:schemeClr val="bg1"/>
                </a:solidFill>
              </a:rPr>
              <a:t>ReLU</a:t>
            </a:r>
            <a:r>
              <a:rPr lang="en-US" sz="2800" dirty="0">
                <a:solidFill>
                  <a:schemeClr val="bg1"/>
                </a:solidFill>
              </a:rPr>
              <a:t> </a:t>
            </a:r>
            <a:r>
              <a:rPr lang="ru-RU" sz="2800" dirty="0">
                <a:solidFill>
                  <a:schemeClr val="bg1"/>
                </a:solidFill>
              </a:rPr>
              <a:t>говорят неплох</a:t>
            </a:r>
            <a:endParaRPr lang="ru-RU" sz="2800" dirty="0"/>
          </a:p>
        </p:txBody>
      </p:sp>
      <p:pic>
        <p:nvPicPr>
          <p:cNvPr id="20" name="Рисунок 19">
            <a:extLst>
              <a:ext uri="{FF2B5EF4-FFF2-40B4-BE49-F238E27FC236}">
                <a16:creationId xmlns:a16="http://schemas.microsoft.com/office/drawing/2014/main" id="{FCB8093D-1EB0-4BBF-86A8-7BD97F266AB9}"/>
              </a:ext>
            </a:extLst>
          </p:cNvPr>
          <p:cNvPicPr>
            <a:picLocks noChangeAspect="1"/>
          </p:cNvPicPr>
          <p:nvPr/>
        </p:nvPicPr>
        <p:blipFill>
          <a:blip r:embed="rId4"/>
          <a:stretch>
            <a:fillRect/>
          </a:stretch>
        </p:blipFill>
        <p:spPr>
          <a:xfrm>
            <a:off x="6398699" y="1078361"/>
            <a:ext cx="5126144" cy="5396764"/>
          </a:xfrm>
          <a:prstGeom prst="rect">
            <a:avLst/>
          </a:prstGeom>
        </p:spPr>
      </p:pic>
    </p:spTree>
    <p:extLst>
      <p:ext uri="{BB962C8B-B14F-4D97-AF65-F5344CB8AC3E}">
        <p14:creationId xmlns:p14="http://schemas.microsoft.com/office/powerpoint/2010/main" val="418335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1" grpId="0"/>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39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graphicFrame>
        <p:nvGraphicFramePr>
          <p:cNvPr id="18" name="Таблица 17">
            <a:extLst>
              <a:ext uri="{FF2B5EF4-FFF2-40B4-BE49-F238E27FC236}">
                <a16:creationId xmlns:a16="http://schemas.microsoft.com/office/drawing/2014/main" id="{E6A48EED-E36F-418B-B059-E038D7E1B63F}"/>
              </a:ext>
            </a:extLst>
          </p:cNvPr>
          <p:cNvGraphicFramePr>
            <a:graphicFrameLocks noGrp="1"/>
          </p:cNvGraphicFramePr>
          <p:nvPr>
            <p:extLst>
              <p:ext uri="{D42A27DB-BD31-4B8C-83A1-F6EECF244321}">
                <p14:modId xmlns:p14="http://schemas.microsoft.com/office/powerpoint/2010/main" val="379141415"/>
              </p:ext>
            </p:extLst>
          </p:nvPr>
        </p:nvGraphicFramePr>
        <p:xfrm>
          <a:off x="7995591" y="2070755"/>
          <a:ext cx="3240000" cy="3240000"/>
        </p:xfrm>
        <a:graphic>
          <a:graphicData uri="http://schemas.openxmlformats.org/drawingml/2006/table">
            <a:tbl>
              <a:tblPr/>
              <a:tblGrid>
                <a:gridCol w="324000">
                  <a:extLst>
                    <a:ext uri="{9D8B030D-6E8A-4147-A177-3AD203B41FA5}">
                      <a16:colId xmlns:a16="http://schemas.microsoft.com/office/drawing/2014/main" val="2343053313"/>
                    </a:ext>
                  </a:extLst>
                </a:gridCol>
                <a:gridCol w="324000">
                  <a:extLst>
                    <a:ext uri="{9D8B030D-6E8A-4147-A177-3AD203B41FA5}">
                      <a16:colId xmlns:a16="http://schemas.microsoft.com/office/drawing/2014/main" val="3873921473"/>
                    </a:ext>
                  </a:extLst>
                </a:gridCol>
                <a:gridCol w="324000">
                  <a:extLst>
                    <a:ext uri="{9D8B030D-6E8A-4147-A177-3AD203B41FA5}">
                      <a16:colId xmlns:a16="http://schemas.microsoft.com/office/drawing/2014/main" val="3012201117"/>
                    </a:ext>
                  </a:extLst>
                </a:gridCol>
                <a:gridCol w="324000">
                  <a:extLst>
                    <a:ext uri="{9D8B030D-6E8A-4147-A177-3AD203B41FA5}">
                      <a16:colId xmlns:a16="http://schemas.microsoft.com/office/drawing/2014/main" val="633997437"/>
                    </a:ext>
                  </a:extLst>
                </a:gridCol>
                <a:gridCol w="324000">
                  <a:extLst>
                    <a:ext uri="{9D8B030D-6E8A-4147-A177-3AD203B41FA5}">
                      <a16:colId xmlns:a16="http://schemas.microsoft.com/office/drawing/2014/main" val="4233320528"/>
                    </a:ext>
                  </a:extLst>
                </a:gridCol>
                <a:gridCol w="324000">
                  <a:extLst>
                    <a:ext uri="{9D8B030D-6E8A-4147-A177-3AD203B41FA5}">
                      <a16:colId xmlns:a16="http://schemas.microsoft.com/office/drawing/2014/main" val="3422509"/>
                    </a:ext>
                  </a:extLst>
                </a:gridCol>
                <a:gridCol w="324000">
                  <a:extLst>
                    <a:ext uri="{9D8B030D-6E8A-4147-A177-3AD203B41FA5}">
                      <a16:colId xmlns:a16="http://schemas.microsoft.com/office/drawing/2014/main" val="1916960331"/>
                    </a:ext>
                  </a:extLst>
                </a:gridCol>
                <a:gridCol w="324000">
                  <a:extLst>
                    <a:ext uri="{9D8B030D-6E8A-4147-A177-3AD203B41FA5}">
                      <a16:colId xmlns:a16="http://schemas.microsoft.com/office/drawing/2014/main" val="3628904230"/>
                    </a:ext>
                  </a:extLst>
                </a:gridCol>
                <a:gridCol w="324000">
                  <a:extLst>
                    <a:ext uri="{9D8B030D-6E8A-4147-A177-3AD203B41FA5}">
                      <a16:colId xmlns:a16="http://schemas.microsoft.com/office/drawing/2014/main" val="4252350562"/>
                    </a:ext>
                  </a:extLst>
                </a:gridCol>
                <a:gridCol w="324000">
                  <a:extLst>
                    <a:ext uri="{9D8B030D-6E8A-4147-A177-3AD203B41FA5}">
                      <a16:colId xmlns:a16="http://schemas.microsoft.com/office/drawing/2014/main" val="2478109076"/>
                    </a:ext>
                  </a:extLst>
                </a:gridCol>
              </a:tblGrid>
              <a:tr h="324000">
                <a:tc>
                  <a:txBody>
                    <a:bodyPr/>
                    <a:lstStyle/>
                    <a:p>
                      <a:pPr algn="ctr" fontAlgn="b"/>
                      <a:r>
                        <a:rPr lang="ru-RU" sz="1100" b="0" i="0" u="none" strike="noStrike">
                          <a:solidFill>
                            <a:srgbClr val="FFFFFF"/>
                          </a:solidFill>
                          <a:effectLst/>
                          <a:latin typeface="Calibri" panose="020F0502020204030204" pitchFamily="34" charset="0"/>
                        </a:rPr>
                        <a:t>0.66</a:t>
                      </a:r>
                    </a:p>
                  </a:txBody>
                  <a:tcPr marL="7620" marR="7620" marT="7620" marB="0" anchor="ctr">
                    <a:lnL>
                      <a:noFill/>
                    </a:lnL>
                    <a:lnR>
                      <a:noFill/>
                    </a:lnR>
                    <a:lnT>
                      <a:noFill/>
                    </a:lnT>
                    <a:lnB>
                      <a:noFill/>
                    </a:lnB>
                    <a:solidFill>
                      <a:srgbClr val="ACACAC"/>
                    </a:solidFill>
                  </a:tcPr>
                </a:tc>
                <a:tc>
                  <a:txBody>
                    <a:bodyPr/>
                    <a:lstStyle/>
                    <a:p>
                      <a:pPr algn="ctr" fontAlgn="b"/>
                      <a:r>
                        <a:rPr lang="ru-RU" sz="1100" b="0" i="0" u="none" strike="noStrike">
                          <a:solidFill>
                            <a:srgbClr val="FFFFFF"/>
                          </a:solidFill>
                          <a:effectLst/>
                          <a:latin typeface="Calibri" panose="020F0502020204030204" pitchFamily="34" charset="0"/>
                        </a:rPr>
                        <a:t>0.80</a:t>
                      </a:r>
                    </a:p>
                  </a:txBody>
                  <a:tcPr marL="7620" marR="7620" marT="7620" marB="0" anchor="ctr">
                    <a:lnL>
                      <a:noFill/>
                    </a:lnL>
                    <a:lnR>
                      <a:noFill/>
                    </a:lnR>
                    <a:lnT>
                      <a:noFill/>
                    </a:lnT>
                    <a:lnB>
                      <a:noFill/>
                    </a:lnB>
                    <a:solidFill>
                      <a:srgbClr val="CECECE"/>
                    </a:solidFill>
                  </a:tcPr>
                </a:tc>
                <a:tc>
                  <a:txBody>
                    <a:bodyPr/>
                    <a:lstStyle/>
                    <a:p>
                      <a:pPr algn="ctr" fontAlgn="b"/>
                      <a:r>
                        <a:rPr lang="ru-RU" sz="1100" b="0" i="0" u="none" strike="noStrike">
                          <a:solidFill>
                            <a:srgbClr val="FFFFFF"/>
                          </a:solidFill>
                          <a:effectLst/>
                          <a:latin typeface="Calibri" panose="020F0502020204030204" pitchFamily="34" charset="0"/>
                        </a:rPr>
                        <a:t>0.85</a:t>
                      </a:r>
                    </a:p>
                  </a:txBody>
                  <a:tcPr marL="7620" marR="7620" marT="7620" marB="0" anchor="ctr">
                    <a:lnL>
                      <a:noFill/>
                    </a:lnL>
                    <a:lnR>
                      <a:noFill/>
                    </a:lnR>
                    <a:lnT>
                      <a:noFill/>
                    </a:lnT>
                    <a:lnB>
                      <a:noFill/>
                    </a:lnB>
                    <a:solidFill>
                      <a:srgbClr val="DADADA"/>
                    </a:solidFill>
                  </a:tcPr>
                </a:tc>
                <a:tc>
                  <a:txBody>
                    <a:bodyPr/>
                    <a:lstStyle/>
                    <a:p>
                      <a:pPr algn="ctr" fontAlgn="b"/>
                      <a:r>
                        <a:rPr lang="ru-RU" sz="1100" b="0" i="0" u="none" strike="noStrike" dirty="0">
                          <a:solidFill>
                            <a:srgbClr val="FFFFFF"/>
                          </a:solidFill>
                          <a:effectLst/>
                          <a:latin typeface="Calibri" panose="020F0502020204030204" pitchFamily="34" charset="0"/>
                        </a:rPr>
                        <a:t>0.51</a:t>
                      </a:r>
                    </a:p>
                  </a:txBody>
                  <a:tcPr marL="7620" marR="7620" marT="7620" marB="0" anchor="ctr">
                    <a:lnL>
                      <a:noFill/>
                    </a:lnL>
                    <a:lnR>
                      <a:noFill/>
                    </a:lnR>
                    <a:lnT>
                      <a:noFill/>
                    </a:lnT>
                    <a:lnB>
                      <a:noFill/>
                    </a:lnB>
                    <a:solidFill>
                      <a:srgbClr val="888888"/>
                    </a:solidFill>
                  </a:tcPr>
                </a:tc>
                <a:tc>
                  <a:txBody>
                    <a:bodyPr/>
                    <a:lstStyle/>
                    <a:p>
                      <a:pPr algn="ctr" fontAlgn="b"/>
                      <a:r>
                        <a:rPr lang="ru-RU" sz="1100" b="0" i="0" u="none" strike="noStrike">
                          <a:solidFill>
                            <a:srgbClr val="000000"/>
                          </a:solidFill>
                          <a:effectLst/>
                          <a:latin typeface="Calibri" panose="020F0502020204030204" pitchFamily="34" charset="0"/>
                        </a:rPr>
                        <a:t>0.96</a:t>
                      </a:r>
                    </a:p>
                  </a:txBody>
                  <a:tcPr marL="7620" marR="7620" marT="7620" marB="0" anchor="ctr">
                    <a:lnL>
                      <a:noFill/>
                    </a:lnL>
                    <a:lnR>
                      <a:noFill/>
                    </a:lnR>
                    <a:lnT>
                      <a:noFill/>
                    </a:lnT>
                    <a:lnB>
                      <a:noFill/>
                    </a:lnB>
                    <a:solidFill>
                      <a:srgbClr val="F5F5F5"/>
                    </a:solidFill>
                  </a:tcPr>
                </a:tc>
                <a:tc>
                  <a:txBody>
                    <a:bodyPr/>
                    <a:lstStyle/>
                    <a:p>
                      <a:pPr algn="ctr" fontAlgn="b"/>
                      <a:r>
                        <a:rPr lang="ru-RU" sz="1100" b="0" i="0" u="none" strike="noStrike">
                          <a:solidFill>
                            <a:srgbClr val="FFFFFF"/>
                          </a:solidFill>
                          <a:effectLst/>
                          <a:latin typeface="Calibri" panose="020F0502020204030204" pitchFamily="34" charset="0"/>
                        </a:rPr>
                        <a:t>0.57</a:t>
                      </a:r>
                    </a:p>
                  </a:txBody>
                  <a:tcPr marL="7620" marR="7620" marT="7620" marB="0" anchor="ctr">
                    <a:lnL>
                      <a:noFill/>
                    </a:lnL>
                    <a:lnR>
                      <a:noFill/>
                    </a:lnR>
                    <a:lnT>
                      <a:noFill/>
                    </a:lnT>
                    <a:lnB>
                      <a:noFill/>
                    </a:lnB>
                    <a:solidFill>
                      <a:srgbClr val="969696"/>
                    </a:solidFill>
                  </a:tcPr>
                </a:tc>
                <a:tc>
                  <a:txBody>
                    <a:bodyPr/>
                    <a:lstStyle/>
                    <a:p>
                      <a:pPr algn="ctr" fontAlgn="b"/>
                      <a:r>
                        <a:rPr lang="ru-RU" sz="1100" b="0" i="0" u="none" strike="noStrike">
                          <a:solidFill>
                            <a:srgbClr val="FFFFFF"/>
                          </a:solidFill>
                          <a:effectLst/>
                          <a:latin typeface="Calibri" panose="020F0502020204030204" pitchFamily="34" charset="0"/>
                        </a:rPr>
                        <a:t>0.54</a:t>
                      </a:r>
                    </a:p>
                  </a:txBody>
                  <a:tcPr marL="7620" marR="7620" marT="7620" marB="0" anchor="ctr">
                    <a:lnL>
                      <a:noFill/>
                    </a:lnL>
                    <a:lnR>
                      <a:noFill/>
                    </a:lnR>
                    <a:lnT>
                      <a:noFill/>
                    </a:lnT>
                    <a:lnB>
                      <a:noFill/>
                    </a:lnB>
                    <a:solidFill>
                      <a:srgbClr val="8F8F8F"/>
                    </a:solidFill>
                  </a:tcPr>
                </a:tc>
                <a:tc>
                  <a:txBody>
                    <a:bodyPr/>
                    <a:lstStyle/>
                    <a:p>
                      <a:pPr algn="ctr" fontAlgn="b"/>
                      <a:r>
                        <a:rPr lang="ru-RU" sz="1100" b="0" i="0" u="none" strike="noStrike">
                          <a:solidFill>
                            <a:srgbClr val="FFFFFF"/>
                          </a:solidFill>
                          <a:effectLst/>
                          <a:latin typeface="Calibri" panose="020F0502020204030204" pitchFamily="34" charset="0"/>
                        </a:rPr>
                        <a:t>0.53</a:t>
                      </a:r>
                    </a:p>
                  </a:txBody>
                  <a:tcPr marL="7620" marR="7620" marT="7620" marB="0" anchor="ctr">
                    <a:lnL>
                      <a:noFill/>
                    </a:lnL>
                    <a:lnR>
                      <a:noFill/>
                    </a:lnR>
                    <a:lnT>
                      <a:noFill/>
                    </a:lnT>
                    <a:lnB>
                      <a:noFill/>
                    </a:lnB>
                    <a:solidFill>
                      <a:srgbClr val="8D8D8D"/>
                    </a:solidFill>
                  </a:tcPr>
                </a:tc>
                <a:tc>
                  <a:txBody>
                    <a:bodyPr/>
                    <a:lstStyle/>
                    <a:p>
                      <a:pPr algn="ctr" fontAlgn="b"/>
                      <a:r>
                        <a:rPr lang="ru-RU" sz="1100" b="0" i="0" u="none" strike="noStrike">
                          <a:solidFill>
                            <a:srgbClr val="FFFFFF"/>
                          </a:solidFill>
                          <a:effectLst/>
                          <a:latin typeface="Calibri" panose="020F0502020204030204" pitchFamily="34" charset="0"/>
                        </a:rPr>
                        <a:t>0.31</a:t>
                      </a:r>
                    </a:p>
                  </a:txBody>
                  <a:tcPr marL="7620" marR="7620" marT="7620" marB="0" anchor="ctr">
                    <a:lnL>
                      <a:noFill/>
                    </a:lnL>
                    <a:lnR>
                      <a:noFill/>
                    </a:lnR>
                    <a:lnT>
                      <a:noFill/>
                    </a:lnT>
                    <a:lnB>
                      <a:noFill/>
                    </a:lnB>
                    <a:solidFill>
                      <a:srgbClr val="585858"/>
                    </a:solidFill>
                  </a:tcPr>
                </a:tc>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61616"/>
                    </a:solidFill>
                  </a:tcPr>
                </a:tc>
                <a:extLst>
                  <a:ext uri="{0D108BD9-81ED-4DB2-BD59-A6C34878D82A}">
                    <a16:rowId xmlns:a16="http://schemas.microsoft.com/office/drawing/2014/main" val="2686893888"/>
                  </a:ext>
                </a:extLst>
              </a:tr>
              <a:tr h="324000">
                <a:tc>
                  <a:txBody>
                    <a:bodyPr/>
                    <a:lstStyle/>
                    <a:p>
                      <a:pPr algn="ctr" fontAlgn="b"/>
                      <a:r>
                        <a:rPr lang="ru-RU" sz="1100" b="0" i="0" u="none" strike="noStrike">
                          <a:solidFill>
                            <a:srgbClr val="FFFFFF"/>
                          </a:solidFill>
                          <a:effectLst/>
                          <a:latin typeface="Calibri" panose="020F0502020204030204" pitchFamily="34" charset="0"/>
                        </a:rPr>
                        <a:t>0.67</a:t>
                      </a:r>
                    </a:p>
                  </a:txBody>
                  <a:tcPr marL="7620" marR="7620" marT="7620" marB="0" anchor="ctr">
                    <a:lnL>
                      <a:noFill/>
                    </a:lnL>
                    <a:lnR>
                      <a:noFill/>
                    </a:lnR>
                    <a:lnT>
                      <a:noFill/>
                    </a:lnT>
                    <a:lnB>
                      <a:noFill/>
                    </a:lnB>
                    <a:solidFill>
                      <a:srgbClr val="AFAFAF"/>
                    </a:solidFill>
                  </a:tcPr>
                </a:tc>
                <a:tc>
                  <a:txBody>
                    <a:bodyPr/>
                    <a:lstStyle/>
                    <a:p>
                      <a:pPr algn="ctr" fontAlgn="b"/>
                      <a:r>
                        <a:rPr lang="ru-RU" sz="1100" b="0" i="0" u="none" strike="noStrike">
                          <a:solidFill>
                            <a:srgbClr val="FFFFFF"/>
                          </a:solidFill>
                          <a:effectLst/>
                          <a:latin typeface="Calibri" panose="020F0502020204030204" pitchFamily="34" charset="0"/>
                        </a:rPr>
                        <a:t>0.47</a:t>
                      </a:r>
                    </a:p>
                  </a:txBody>
                  <a:tcPr marL="7620" marR="7620" marT="7620" marB="0" anchor="ctr">
                    <a:lnL>
                      <a:noFill/>
                    </a:lnL>
                    <a:lnR>
                      <a:noFill/>
                    </a:lnR>
                    <a:lnT>
                      <a:noFill/>
                    </a:lnT>
                    <a:lnB>
                      <a:noFill/>
                    </a:lnB>
                    <a:solidFill>
                      <a:srgbClr val="7E7E7E"/>
                    </a:solidFill>
                  </a:tcPr>
                </a:tc>
                <a:tc>
                  <a:txBody>
                    <a:bodyPr/>
                    <a:lstStyle/>
                    <a:p>
                      <a:pPr algn="ctr" fontAlgn="b"/>
                      <a:r>
                        <a:rPr lang="ru-RU" sz="1100" b="0" i="0" u="none" strike="noStrike">
                          <a:solidFill>
                            <a:srgbClr val="FFFFFF"/>
                          </a:solidFill>
                          <a:effectLst/>
                          <a:latin typeface="Calibri" panose="020F0502020204030204" pitchFamily="34" charset="0"/>
                        </a:rPr>
                        <a:t>0.12</a:t>
                      </a:r>
                    </a:p>
                  </a:txBody>
                  <a:tcPr marL="7620" marR="7620" marT="7620" marB="0" anchor="ctr">
                    <a:lnL>
                      <a:noFill/>
                    </a:lnL>
                    <a:lnR>
                      <a:noFill/>
                    </a:lnR>
                    <a:lnT>
                      <a:noFill/>
                    </a:lnT>
                    <a:lnB>
                      <a:noFill/>
                    </a:lnB>
                    <a:solidFill>
                      <a:srgbClr val="2A2A2A"/>
                    </a:solidFill>
                  </a:tcPr>
                </a:tc>
                <a:tc>
                  <a:txBody>
                    <a:bodyPr/>
                    <a:lstStyle/>
                    <a:p>
                      <a:pPr algn="ctr" fontAlgn="b"/>
                      <a:r>
                        <a:rPr lang="ru-RU" sz="1100" b="0" i="0" u="none" strike="noStrike">
                          <a:solidFill>
                            <a:srgbClr val="FFFFFF"/>
                          </a:solidFill>
                          <a:effectLst/>
                          <a:latin typeface="Calibri" panose="020F0502020204030204" pitchFamily="34" charset="0"/>
                        </a:rPr>
                        <a:t>0.30</a:t>
                      </a:r>
                    </a:p>
                  </a:txBody>
                  <a:tcPr marL="7620" marR="7620" marT="7620" marB="0" anchor="ctr">
                    <a:lnL>
                      <a:noFill/>
                    </a:lnL>
                    <a:lnR>
                      <a:noFill/>
                    </a:lnR>
                    <a:lnT>
                      <a:noFill/>
                    </a:lnT>
                    <a:lnB>
                      <a:noFill/>
                    </a:lnB>
                    <a:solidFill>
                      <a:srgbClr val="555555"/>
                    </a:solidFill>
                  </a:tcPr>
                </a:tc>
                <a:tc>
                  <a:txBody>
                    <a:bodyPr/>
                    <a:lstStyle/>
                    <a:p>
                      <a:pPr algn="ctr" fontAlgn="b"/>
                      <a:r>
                        <a:rPr lang="ru-RU" sz="1100" b="0" i="0" u="none" strike="noStrike">
                          <a:solidFill>
                            <a:srgbClr val="FFFFFF"/>
                          </a:solidFill>
                          <a:effectLst/>
                          <a:latin typeface="Calibri" panose="020F0502020204030204" pitchFamily="34" charset="0"/>
                        </a:rPr>
                        <a:t>0.51</a:t>
                      </a:r>
                    </a:p>
                  </a:txBody>
                  <a:tcPr marL="7620" marR="7620" marT="7620" marB="0" anchor="ctr">
                    <a:lnL>
                      <a:noFill/>
                    </a:lnL>
                    <a:lnR>
                      <a:noFill/>
                    </a:lnR>
                    <a:lnT>
                      <a:noFill/>
                    </a:lnT>
                    <a:lnB>
                      <a:noFill/>
                    </a:lnB>
                    <a:solidFill>
                      <a:srgbClr val="888888"/>
                    </a:solidFill>
                  </a:tcPr>
                </a:tc>
                <a:tc>
                  <a:txBody>
                    <a:bodyPr/>
                    <a:lstStyle/>
                    <a:p>
                      <a:pPr algn="ctr" fontAlgn="b"/>
                      <a:r>
                        <a:rPr lang="ru-RU" sz="1100" b="0" i="0" u="none" strike="noStrike">
                          <a:solidFill>
                            <a:srgbClr val="FFFFFF"/>
                          </a:solidFill>
                          <a:effectLst/>
                          <a:latin typeface="Calibri" panose="020F0502020204030204" pitchFamily="34" charset="0"/>
                        </a:rPr>
                        <a:t>0.25</a:t>
                      </a:r>
                    </a:p>
                  </a:txBody>
                  <a:tcPr marL="7620" marR="7620" marT="7620" marB="0" anchor="ctr">
                    <a:lnL>
                      <a:noFill/>
                    </a:lnL>
                    <a:lnR>
                      <a:noFill/>
                    </a:lnR>
                    <a:lnT>
                      <a:noFill/>
                    </a:lnT>
                    <a:lnB>
                      <a:noFill/>
                    </a:lnB>
                    <a:solidFill>
                      <a:srgbClr val="494949"/>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0.61</a:t>
                      </a:r>
                    </a:p>
                  </a:txBody>
                  <a:tcPr marL="7620" marR="7620" marT="7620" marB="0" anchor="ctr">
                    <a:lnL>
                      <a:noFill/>
                    </a:lnL>
                    <a:lnR>
                      <a:noFill/>
                    </a:lnR>
                    <a:lnT>
                      <a:noFill/>
                    </a:lnT>
                    <a:lnB>
                      <a:noFill/>
                    </a:lnB>
                    <a:solidFill>
                      <a:srgbClr val="A0A0A0"/>
                    </a:solidFill>
                  </a:tcPr>
                </a:tc>
                <a:tc>
                  <a:txBody>
                    <a:bodyPr/>
                    <a:lstStyle/>
                    <a:p>
                      <a:pPr algn="ctr" fontAlgn="b"/>
                      <a:r>
                        <a:rPr lang="ru-RU" sz="1100" b="0" i="0" u="none" strike="noStrike">
                          <a:solidFill>
                            <a:srgbClr val="FFFFFF"/>
                          </a:solidFill>
                          <a:effectLst/>
                          <a:latin typeface="Calibri" panose="020F0502020204030204" pitchFamily="34" charset="0"/>
                        </a:rPr>
                        <a:t>0.32</a:t>
                      </a:r>
                    </a:p>
                  </a:txBody>
                  <a:tcPr marL="7620" marR="7620" marT="7620" marB="0" anchor="ctr">
                    <a:lnL>
                      <a:noFill/>
                    </a:lnL>
                    <a:lnR>
                      <a:noFill/>
                    </a:lnR>
                    <a:lnT>
                      <a:noFill/>
                    </a:lnT>
                    <a:lnB>
                      <a:noFill/>
                    </a:lnB>
                    <a:solidFill>
                      <a:srgbClr val="5A5A5A"/>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extLst>
                  <a:ext uri="{0D108BD9-81ED-4DB2-BD59-A6C34878D82A}">
                    <a16:rowId xmlns:a16="http://schemas.microsoft.com/office/drawing/2014/main" val="2751237451"/>
                  </a:ext>
                </a:extLst>
              </a:tr>
              <a:tr h="324000">
                <a:tc>
                  <a:txBody>
                    <a:bodyPr/>
                    <a:lstStyle/>
                    <a:p>
                      <a:pPr algn="ctr" fontAlgn="b"/>
                      <a:r>
                        <a:rPr lang="ru-RU" sz="1100" b="0" i="0" u="none" strike="noStrike">
                          <a:solidFill>
                            <a:srgbClr val="FFFFFF"/>
                          </a:solidFill>
                          <a:effectLst/>
                          <a:latin typeface="Calibri" panose="020F0502020204030204" pitchFamily="34" charset="0"/>
                        </a:rPr>
                        <a:t>0.04</a:t>
                      </a:r>
                    </a:p>
                  </a:txBody>
                  <a:tcPr marL="7620" marR="7620" marT="7620" marB="0" anchor="ctr">
                    <a:lnL>
                      <a:noFill/>
                    </a:lnL>
                    <a:lnR>
                      <a:noFill/>
                    </a:lnR>
                    <a:lnT>
                      <a:noFill/>
                    </a:lnT>
                    <a:lnB>
                      <a:noFill/>
                    </a:lnB>
                    <a:solidFill>
                      <a:srgbClr val="161616"/>
                    </a:solidFill>
                  </a:tcPr>
                </a:tc>
                <a:tc>
                  <a:txBody>
                    <a:bodyPr/>
                    <a:lstStyle/>
                    <a:p>
                      <a:pPr algn="ctr" fontAlgn="b"/>
                      <a:r>
                        <a:rPr lang="ru-RU" sz="1100" b="0" i="0" u="none" strike="noStrike">
                          <a:solidFill>
                            <a:srgbClr val="FFFFFF"/>
                          </a:solidFill>
                          <a:effectLst/>
                          <a:latin typeface="Calibri" panose="020F0502020204030204" pitchFamily="34" charset="0"/>
                        </a:rPr>
                        <a:t>0.25</a:t>
                      </a:r>
                    </a:p>
                  </a:txBody>
                  <a:tcPr marL="7620" marR="7620" marT="7620" marB="0" anchor="ctr">
                    <a:lnL>
                      <a:noFill/>
                    </a:lnL>
                    <a:lnR>
                      <a:noFill/>
                    </a:lnR>
                    <a:lnT>
                      <a:noFill/>
                    </a:lnT>
                    <a:lnB>
                      <a:noFill/>
                    </a:lnB>
                    <a:solidFill>
                      <a:srgbClr val="494949"/>
                    </a:solidFill>
                  </a:tcPr>
                </a:tc>
                <a:tc>
                  <a:txBody>
                    <a:bodyPr/>
                    <a:lstStyle/>
                    <a:p>
                      <a:pPr algn="ctr" fontAlgn="b"/>
                      <a:r>
                        <a:rPr lang="ru-RU" sz="1100" b="0" i="0" u="none" strike="noStrike">
                          <a:solidFill>
                            <a:srgbClr val="FFFFFF"/>
                          </a:solidFill>
                          <a:effectLst/>
                          <a:latin typeface="Calibri" panose="020F0502020204030204" pitchFamily="34" charset="0"/>
                        </a:rPr>
                        <a:t>0.35</a:t>
                      </a:r>
                    </a:p>
                  </a:txBody>
                  <a:tcPr marL="7620" marR="7620" marT="7620" marB="0" anchor="ctr">
                    <a:lnL>
                      <a:noFill/>
                    </a:lnL>
                    <a:lnR>
                      <a:noFill/>
                    </a:lnR>
                    <a:lnT>
                      <a:noFill/>
                    </a:lnT>
                    <a:lnB>
                      <a:noFill/>
                    </a:lnB>
                    <a:solidFill>
                      <a:srgbClr val="616161"/>
                    </a:solidFill>
                  </a:tcPr>
                </a:tc>
                <a:tc>
                  <a:txBody>
                    <a:bodyPr/>
                    <a:lstStyle/>
                    <a:p>
                      <a:pPr algn="ctr" fontAlgn="b"/>
                      <a:r>
                        <a:rPr lang="ru-RU" sz="1100" b="0" i="0" u="none" strike="noStrike">
                          <a:solidFill>
                            <a:srgbClr val="FFFFFF"/>
                          </a:solidFill>
                          <a:effectLst/>
                          <a:latin typeface="Calibri" panose="020F0502020204030204" pitchFamily="34" charset="0"/>
                        </a:rPr>
                        <a:t>0.61</a:t>
                      </a:r>
                    </a:p>
                  </a:txBody>
                  <a:tcPr marL="7620" marR="7620" marT="7620" marB="0" anchor="ctr">
                    <a:lnL>
                      <a:noFill/>
                    </a:lnL>
                    <a:lnR>
                      <a:noFill/>
                    </a:lnR>
                    <a:lnT>
                      <a:noFill/>
                    </a:lnT>
                    <a:lnB>
                      <a:noFill/>
                    </a:lnB>
                    <a:solidFill>
                      <a:srgbClr val="A0A0A0"/>
                    </a:solidFill>
                  </a:tcPr>
                </a:tc>
                <a:tc>
                  <a:txBody>
                    <a:bodyPr/>
                    <a:lstStyle/>
                    <a:p>
                      <a:pPr algn="ctr" fontAlgn="b"/>
                      <a:r>
                        <a:rPr lang="ru-RU" sz="1100" b="0" i="0" u="none" strike="noStrike">
                          <a:solidFill>
                            <a:srgbClr val="FFFFFF"/>
                          </a:solidFill>
                          <a:effectLst/>
                          <a:latin typeface="Calibri" panose="020F0502020204030204" pitchFamily="34" charset="0"/>
                        </a:rPr>
                        <a:t>0.32</a:t>
                      </a:r>
                    </a:p>
                  </a:txBody>
                  <a:tcPr marL="7620" marR="7620" marT="7620" marB="0" anchor="ctr">
                    <a:lnL>
                      <a:noFill/>
                    </a:lnL>
                    <a:lnR>
                      <a:noFill/>
                    </a:lnR>
                    <a:lnT>
                      <a:noFill/>
                    </a:lnT>
                    <a:lnB>
                      <a:noFill/>
                    </a:lnB>
                    <a:solidFill>
                      <a:srgbClr val="5A5A5A"/>
                    </a:solidFill>
                  </a:tcPr>
                </a:tc>
                <a:tc>
                  <a:txBody>
                    <a:bodyPr/>
                    <a:lstStyle/>
                    <a:p>
                      <a:pPr algn="ctr" fontAlgn="b"/>
                      <a:r>
                        <a:rPr lang="ru-RU" sz="1100" b="0" i="0" u="none" strike="noStrike">
                          <a:solidFill>
                            <a:srgbClr val="FFFFFF"/>
                          </a:solidFill>
                          <a:effectLst/>
                          <a:latin typeface="Calibri" panose="020F0502020204030204" pitchFamily="34" charset="0"/>
                        </a:rPr>
                        <a:t>0.38</a:t>
                      </a:r>
                    </a:p>
                  </a:txBody>
                  <a:tcPr marL="7620" marR="7620" marT="7620" marB="0" anchor="ctr">
                    <a:lnL>
                      <a:noFill/>
                    </a:lnL>
                    <a:lnR>
                      <a:noFill/>
                    </a:lnR>
                    <a:lnT>
                      <a:noFill/>
                    </a:lnT>
                    <a:lnB>
                      <a:noFill/>
                    </a:lnB>
                    <a:solidFill>
                      <a:srgbClr val="686868"/>
                    </a:solidFill>
                  </a:tcPr>
                </a:tc>
                <a:tc>
                  <a:txBody>
                    <a:bodyPr/>
                    <a:lstStyle/>
                    <a:p>
                      <a:pPr algn="ctr" fontAlgn="b"/>
                      <a:r>
                        <a:rPr lang="ru-RU" sz="1100" b="0" i="0" u="none" strike="noStrike">
                          <a:solidFill>
                            <a:srgbClr val="FFFFFF"/>
                          </a:solidFill>
                          <a:effectLst/>
                          <a:latin typeface="Calibri" panose="020F0502020204030204" pitchFamily="34" charset="0"/>
                        </a:rPr>
                        <a:t>0.33</a:t>
                      </a:r>
                    </a:p>
                  </a:txBody>
                  <a:tcPr marL="7620" marR="7620" marT="7620" marB="0" anchor="ctr">
                    <a:lnL>
                      <a:noFill/>
                    </a:lnL>
                    <a:lnR>
                      <a:noFill/>
                    </a:lnR>
                    <a:lnT>
                      <a:noFill/>
                    </a:lnT>
                    <a:lnB>
                      <a:noFill/>
                    </a:lnB>
                    <a:solidFill>
                      <a:srgbClr val="5C5C5C"/>
                    </a:solidFill>
                  </a:tcPr>
                </a:tc>
                <a:tc>
                  <a:txBody>
                    <a:bodyPr/>
                    <a:lstStyle/>
                    <a:p>
                      <a:pPr algn="ctr" fontAlgn="b"/>
                      <a:r>
                        <a:rPr lang="ru-RU" sz="1100" b="0" i="0" u="none" strike="noStrike">
                          <a:solidFill>
                            <a:srgbClr val="FFFFFF"/>
                          </a:solidFill>
                          <a:effectLst/>
                          <a:latin typeface="Calibri" panose="020F0502020204030204" pitchFamily="34" charset="0"/>
                        </a:rPr>
                        <a:t>0.09</a:t>
                      </a:r>
                    </a:p>
                  </a:txBody>
                  <a:tcPr marL="7620" marR="7620" marT="7620" marB="0" anchor="ctr">
                    <a:lnL>
                      <a:noFill/>
                    </a:lnL>
                    <a:lnR>
                      <a:noFill/>
                    </a:lnR>
                    <a:lnT>
                      <a:noFill/>
                    </a:lnT>
                    <a:lnB>
                      <a:noFill/>
                    </a:lnB>
                    <a:solidFill>
                      <a:srgbClr val="222222"/>
                    </a:solidFill>
                  </a:tcPr>
                </a:tc>
                <a:tc>
                  <a:txBody>
                    <a:bodyPr/>
                    <a:lstStyle/>
                    <a:p>
                      <a:pPr algn="ctr" fontAlgn="b"/>
                      <a:r>
                        <a:rPr lang="ru-RU" sz="1100" b="0" i="0" u="none" strike="noStrike">
                          <a:solidFill>
                            <a:srgbClr val="FFFFFF"/>
                          </a:solidFill>
                          <a:effectLst/>
                          <a:latin typeface="Calibri" panose="020F0502020204030204" pitchFamily="34" charset="0"/>
                        </a:rPr>
                        <a:t>0.76</a:t>
                      </a:r>
                    </a:p>
                  </a:txBody>
                  <a:tcPr marL="7620" marR="7620" marT="7620" marB="0" anchor="ctr">
                    <a:lnL>
                      <a:noFill/>
                    </a:lnL>
                    <a:lnR>
                      <a:noFill/>
                    </a:lnR>
                    <a:lnT>
                      <a:noFill/>
                    </a:lnT>
                    <a:lnB>
                      <a:noFill/>
                    </a:lnB>
                    <a:solidFill>
                      <a:srgbClr val="C4C4C4"/>
                    </a:solidFill>
                  </a:tcPr>
                </a:tc>
                <a:tc>
                  <a:txBody>
                    <a:bodyPr/>
                    <a:lstStyle/>
                    <a:p>
                      <a:pPr algn="ctr" fontAlgn="b"/>
                      <a:r>
                        <a:rPr lang="ru-RU" sz="1100" b="0" i="0" u="none" strike="noStrike">
                          <a:solidFill>
                            <a:srgbClr val="000000"/>
                          </a:solidFill>
                          <a:effectLst/>
                          <a:latin typeface="Calibri" panose="020F0502020204030204" pitchFamily="34" charset="0"/>
                        </a:rPr>
                        <a:t>0.89</a:t>
                      </a:r>
                    </a:p>
                  </a:txBody>
                  <a:tcPr marL="7620" marR="7620" marT="7620" marB="0" anchor="ctr">
                    <a:lnL>
                      <a:noFill/>
                    </a:lnL>
                    <a:lnR>
                      <a:noFill/>
                    </a:lnR>
                    <a:lnT>
                      <a:noFill/>
                    </a:lnT>
                    <a:lnB>
                      <a:noFill/>
                    </a:lnB>
                    <a:solidFill>
                      <a:srgbClr val="E4E4E4"/>
                    </a:solidFill>
                  </a:tcPr>
                </a:tc>
                <a:extLst>
                  <a:ext uri="{0D108BD9-81ED-4DB2-BD59-A6C34878D82A}">
                    <a16:rowId xmlns:a16="http://schemas.microsoft.com/office/drawing/2014/main" val="3966042906"/>
                  </a:ext>
                </a:extLst>
              </a:tr>
              <a:tr h="324000">
                <a:tc>
                  <a:txBody>
                    <a:bodyPr/>
                    <a:lstStyle/>
                    <a:p>
                      <a:pPr algn="ctr" fontAlgn="b"/>
                      <a:r>
                        <a:rPr lang="ru-RU" sz="1100" b="0" i="0" u="none" strike="noStrike">
                          <a:solidFill>
                            <a:srgbClr val="FFFFFF"/>
                          </a:solidFill>
                          <a:effectLst/>
                          <a:latin typeface="Calibri" panose="020F0502020204030204" pitchFamily="34" charset="0"/>
                        </a:rPr>
                        <a:t>0.10</a:t>
                      </a:r>
                    </a:p>
                  </a:txBody>
                  <a:tcPr marL="7620" marR="7620" marT="7620" marB="0" anchor="ctr">
                    <a:lnL>
                      <a:noFill/>
                    </a:lnL>
                    <a:lnR>
                      <a:noFill/>
                    </a:lnR>
                    <a:lnT>
                      <a:noFill/>
                    </a:lnT>
                    <a:lnB>
                      <a:noFill/>
                    </a:lnB>
                    <a:solidFill>
                      <a:srgbClr val="252525"/>
                    </a:solidFill>
                  </a:tcPr>
                </a:tc>
                <a:tc>
                  <a:txBody>
                    <a:bodyPr/>
                    <a:lstStyle/>
                    <a:p>
                      <a:pPr algn="ctr" fontAlgn="b"/>
                      <a:r>
                        <a:rPr lang="ru-RU" sz="1100" b="0" i="0" u="none" strike="noStrike">
                          <a:solidFill>
                            <a:srgbClr val="FFFFFF"/>
                          </a:solidFill>
                          <a:effectLst/>
                          <a:latin typeface="Calibri" panose="020F0502020204030204" pitchFamily="34" charset="0"/>
                        </a:rPr>
                        <a:t>0.09</a:t>
                      </a:r>
                    </a:p>
                  </a:txBody>
                  <a:tcPr marL="7620" marR="7620" marT="7620" marB="0" anchor="ctr">
                    <a:lnL>
                      <a:noFill/>
                    </a:lnL>
                    <a:lnR>
                      <a:noFill/>
                    </a:lnR>
                    <a:lnT>
                      <a:noFill/>
                    </a:lnT>
                    <a:lnB>
                      <a:noFill/>
                    </a:lnB>
                    <a:solidFill>
                      <a:srgbClr val="222222"/>
                    </a:solidFill>
                  </a:tcPr>
                </a:tc>
                <a:tc>
                  <a:txBody>
                    <a:bodyPr/>
                    <a:lstStyle/>
                    <a:p>
                      <a:pPr algn="ctr" fontAlgn="b"/>
                      <a:r>
                        <a:rPr lang="ru-RU" sz="1100" b="0" i="0" u="none" strike="noStrike">
                          <a:solidFill>
                            <a:srgbClr val="FFFFFF"/>
                          </a:solidFill>
                          <a:effectLst/>
                          <a:latin typeface="Calibri" panose="020F0502020204030204" pitchFamily="34" charset="0"/>
                        </a:rPr>
                        <a:t>0.07</a:t>
                      </a:r>
                    </a:p>
                  </a:txBody>
                  <a:tcPr marL="7620" marR="7620" marT="7620" marB="0" anchor="ctr">
                    <a:lnL>
                      <a:noFill/>
                    </a:lnL>
                    <a:lnR>
                      <a:noFill/>
                    </a:lnR>
                    <a:lnT>
                      <a:noFill/>
                    </a:lnT>
                    <a:lnB>
                      <a:noFill/>
                    </a:lnB>
                    <a:solidFill>
                      <a:srgbClr val="1D1D1D"/>
                    </a:solidFill>
                  </a:tcPr>
                </a:tc>
                <a:tc>
                  <a:txBody>
                    <a:bodyPr/>
                    <a:lstStyle/>
                    <a:p>
                      <a:pPr algn="ctr" fontAlgn="b"/>
                      <a:r>
                        <a:rPr lang="ru-RU" sz="1100" b="0" i="0" u="none" strike="noStrike">
                          <a:solidFill>
                            <a:srgbClr val="FFFFFF"/>
                          </a:solidFill>
                          <a:effectLst/>
                          <a:latin typeface="Calibri" panose="020F0502020204030204" pitchFamily="34" charset="0"/>
                        </a:rPr>
                        <a:t>0.80</a:t>
                      </a:r>
                    </a:p>
                  </a:txBody>
                  <a:tcPr marL="7620" marR="7620" marT="7620" marB="0" anchor="ctr">
                    <a:lnL>
                      <a:noFill/>
                    </a:lnL>
                    <a:lnR>
                      <a:noFill/>
                    </a:lnR>
                    <a:lnT>
                      <a:noFill/>
                    </a:lnT>
                    <a:lnB>
                      <a:noFill/>
                    </a:lnB>
                    <a:solidFill>
                      <a:srgbClr val="CECECE"/>
                    </a:solidFill>
                  </a:tcPr>
                </a:tc>
                <a:tc>
                  <a:txBody>
                    <a:bodyPr/>
                    <a:lstStyle/>
                    <a:p>
                      <a:pPr algn="ctr" fontAlgn="b"/>
                      <a:r>
                        <a:rPr lang="ru-RU" sz="1100" b="0" i="0" u="none" strike="noStrike">
                          <a:solidFill>
                            <a:srgbClr val="FFFFFF"/>
                          </a:solidFill>
                          <a:effectLst/>
                          <a:latin typeface="Calibri" panose="020F0502020204030204" pitchFamily="34" charset="0"/>
                        </a:rPr>
                        <a:t>0.23</a:t>
                      </a:r>
                    </a:p>
                  </a:txBody>
                  <a:tcPr marL="7620" marR="7620" marT="7620" marB="0" anchor="ctr">
                    <a:lnL>
                      <a:noFill/>
                    </a:lnL>
                    <a:lnR>
                      <a:noFill/>
                    </a:lnR>
                    <a:lnT>
                      <a:noFill/>
                    </a:lnT>
                    <a:lnB>
                      <a:noFill/>
                    </a:lnB>
                    <a:solidFill>
                      <a:srgbClr val="444444"/>
                    </a:solidFill>
                  </a:tcPr>
                </a:tc>
                <a:tc>
                  <a:txBody>
                    <a:bodyPr/>
                    <a:lstStyle/>
                    <a:p>
                      <a:pPr algn="ctr" fontAlgn="b"/>
                      <a:r>
                        <a:rPr lang="ru-RU" sz="1100" b="0" i="0" u="none" strike="noStrike">
                          <a:solidFill>
                            <a:srgbClr val="FFFFFF"/>
                          </a:solidFill>
                          <a:effectLst/>
                          <a:latin typeface="Calibri" panose="020F0502020204030204" pitchFamily="34" charset="0"/>
                        </a:rPr>
                        <a:t>0.83</a:t>
                      </a:r>
                    </a:p>
                  </a:txBody>
                  <a:tcPr marL="7620" marR="7620" marT="7620" marB="0" anchor="ctr">
                    <a:lnL>
                      <a:noFill/>
                    </a:lnL>
                    <a:lnR>
                      <a:noFill/>
                    </a:lnR>
                    <a:lnT>
                      <a:noFill/>
                    </a:lnT>
                    <a:lnB>
                      <a:noFill/>
                    </a:lnB>
                    <a:solidFill>
                      <a:srgbClr val="D5D5D5"/>
                    </a:solidFill>
                  </a:tcPr>
                </a:tc>
                <a:tc>
                  <a:txBody>
                    <a:bodyPr/>
                    <a:lstStyle/>
                    <a:p>
                      <a:pPr algn="ctr" fontAlgn="b"/>
                      <a:r>
                        <a:rPr lang="ru-RU" sz="1100" b="0" i="0" u="none" strike="noStrike">
                          <a:solidFill>
                            <a:srgbClr val="000000"/>
                          </a:solidFill>
                          <a:effectLst/>
                          <a:latin typeface="Calibri" panose="020F0502020204030204" pitchFamily="34" charset="0"/>
                        </a:rPr>
                        <a:t>0.99</a:t>
                      </a: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dirty="0">
                          <a:solidFill>
                            <a:srgbClr val="FFFFFF"/>
                          </a:solidFill>
                          <a:effectLst/>
                          <a:latin typeface="Calibri" panose="020F0502020204030204" pitchFamily="34" charset="0"/>
                        </a:rPr>
                        <a:t>0.48</a:t>
                      </a:r>
                    </a:p>
                  </a:txBody>
                  <a:tcPr marL="7620" marR="7620" marT="7620" marB="0" anchor="ctr">
                    <a:lnL>
                      <a:noFill/>
                    </a:lnL>
                    <a:lnR>
                      <a:noFill/>
                    </a:lnR>
                    <a:lnT>
                      <a:noFill/>
                    </a:lnT>
                    <a:lnB>
                      <a:noFill/>
                    </a:lnB>
                    <a:solidFill>
                      <a:srgbClr val="818181"/>
                    </a:solidFill>
                  </a:tcPr>
                </a:tc>
                <a:tc>
                  <a:txBody>
                    <a:bodyPr/>
                    <a:lstStyle/>
                    <a:p>
                      <a:pPr algn="ctr" fontAlgn="b"/>
                      <a:r>
                        <a:rPr lang="ru-RU" sz="1100" b="0" i="0" u="none" strike="noStrike">
                          <a:solidFill>
                            <a:srgbClr val="FFFFFF"/>
                          </a:solidFill>
                          <a:effectLst/>
                          <a:latin typeface="Calibri" panose="020F0502020204030204" pitchFamily="34" charset="0"/>
                        </a:rPr>
                        <a:t>0.14</a:t>
                      </a:r>
                    </a:p>
                  </a:txBody>
                  <a:tcPr marL="7620" marR="7620" marT="7620" marB="0" anchor="ctr">
                    <a:lnL>
                      <a:noFill/>
                    </a:lnL>
                    <a:lnR>
                      <a:noFill/>
                    </a:lnR>
                    <a:lnT>
                      <a:noFill/>
                    </a:lnT>
                    <a:lnB>
                      <a:noFill/>
                    </a:lnB>
                    <a:solidFill>
                      <a:srgbClr val="2E2E2E"/>
                    </a:solidFill>
                  </a:tcPr>
                </a:tc>
                <a:tc>
                  <a:txBody>
                    <a:bodyPr/>
                    <a:lstStyle/>
                    <a:p>
                      <a:pPr algn="ctr" fontAlgn="b"/>
                      <a:r>
                        <a:rPr lang="ru-RU" sz="1100" b="0" i="0" u="none" strike="noStrike">
                          <a:solidFill>
                            <a:srgbClr val="FFFFFF"/>
                          </a:solidFill>
                          <a:effectLst/>
                          <a:latin typeface="Calibri" panose="020F0502020204030204" pitchFamily="34" charset="0"/>
                        </a:rPr>
                        <a:t>0.29</a:t>
                      </a:r>
                    </a:p>
                  </a:txBody>
                  <a:tcPr marL="7620" marR="7620" marT="7620" marB="0" anchor="ctr">
                    <a:lnL>
                      <a:noFill/>
                    </a:lnL>
                    <a:lnR>
                      <a:noFill/>
                    </a:lnR>
                    <a:lnT>
                      <a:noFill/>
                    </a:lnT>
                    <a:lnB>
                      <a:noFill/>
                    </a:lnB>
                    <a:solidFill>
                      <a:srgbClr val="535353"/>
                    </a:solidFill>
                  </a:tcPr>
                </a:tc>
                <a:extLst>
                  <a:ext uri="{0D108BD9-81ED-4DB2-BD59-A6C34878D82A}">
                    <a16:rowId xmlns:a16="http://schemas.microsoft.com/office/drawing/2014/main" val="2592514533"/>
                  </a:ext>
                </a:extLst>
              </a:tr>
              <a:tr h="324000">
                <a:tc>
                  <a:txBody>
                    <a:bodyPr/>
                    <a:lstStyle/>
                    <a:p>
                      <a:pPr algn="ctr" fontAlgn="b"/>
                      <a:r>
                        <a:rPr lang="ru-RU" sz="1100" b="0" i="0" u="none" strike="noStrike">
                          <a:solidFill>
                            <a:srgbClr val="FFFFFF"/>
                          </a:solidFill>
                          <a:effectLst/>
                          <a:latin typeface="Calibri" panose="020F0502020204030204" pitchFamily="34" charset="0"/>
                        </a:rPr>
                        <a:t>0.71</a:t>
                      </a:r>
                    </a:p>
                  </a:txBody>
                  <a:tcPr marL="7620" marR="7620" marT="7620" marB="0" anchor="ctr">
                    <a:lnL>
                      <a:noFill/>
                    </a:lnL>
                    <a:lnR>
                      <a:noFill/>
                    </a:lnR>
                    <a:lnT>
                      <a:noFill/>
                    </a:lnT>
                    <a:lnB>
                      <a:noFill/>
                    </a:lnB>
                    <a:solidFill>
                      <a:srgbClr val="B8B8B8"/>
                    </a:solidFill>
                  </a:tcPr>
                </a:tc>
                <a:tc>
                  <a:txBody>
                    <a:bodyPr/>
                    <a:lstStyle/>
                    <a:p>
                      <a:pPr algn="ctr" fontAlgn="b"/>
                      <a:r>
                        <a:rPr lang="ru-RU" sz="1100" b="0" i="0" u="none" strike="noStrike">
                          <a:solidFill>
                            <a:srgbClr val="FFFFFF"/>
                          </a:solidFill>
                          <a:effectLst/>
                          <a:latin typeface="Calibri" panose="020F0502020204030204" pitchFamily="34" charset="0"/>
                        </a:rPr>
                        <a:t>0.78</a:t>
                      </a:r>
                    </a:p>
                  </a:txBody>
                  <a:tcPr marL="7620" marR="7620" marT="7620" marB="0" anchor="ctr">
                    <a:lnL>
                      <a:noFill/>
                    </a:lnL>
                    <a:lnR>
                      <a:noFill/>
                    </a:lnR>
                    <a:lnT>
                      <a:noFill/>
                    </a:lnT>
                    <a:lnB>
                      <a:noFill/>
                    </a:lnB>
                    <a:solidFill>
                      <a:srgbClr val="C9C9C9"/>
                    </a:solidFill>
                  </a:tcPr>
                </a:tc>
                <a:tc>
                  <a:txBody>
                    <a:bodyPr/>
                    <a:lstStyle/>
                    <a:p>
                      <a:pPr algn="ctr" fontAlgn="b"/>
                      <a:r>
                        <a:rPr lang="ru-RU" sz="1100" b="0" i="0" u="none" strike="noStrike">
                          <a:solidFill>
                            <a:srgbClr val="FFFFFF"/>
                          </a:solidFill>
                          <a:effectLst/>
                          <a:latin typeface="Calibri" panose="020F0502020204030204" pitchFamily="34" charset="0"/>
                        </a:rPr>
                        <a:t>0.09</a:t>
                      </a:r>
                    </a:p>
                  </a:txBody>
                  <a:tcPr marL="7620" marR="7620" marT="7620" marB="0" anchor="ctr">
                    <a:lnL>
                      <a:noFill/>
                    </a:lnL>
                    <a:lnR>
                      <a:noFill/>
                    </a:lnR>
                    <a:lnT>
                      <a:noFill/>
                    </a:lnT>
                    <a:lnB>
                      <a:noFill/>
                    </a:lnB>
                    <a:solidFill>
                      <a:srgbClr val="222222"/>
                    </a:solidFill>
                  </a:tcPr>
                </a:tc>
                <a:tc>
                  <a:txBody>
                    <a:bodyPr/>
                    <a:lstStyle/>
                    <a:p>
                      <a:pPr algn="ctr" fontAlgn="b"/>
                      <a:r>
                        <a:rPr lang="ru-RU" sz="1100" b="0" i="0" u="none" strike="noStrike">
                          <a:solidFill>
                            <a:srgbClr val="FFFFFF"/>
                          </a:solidFill>
                          <a:effectLst/>
                          <a:latin typeface="Calibri" panose="020F0502020204030204" pitchFamily="34" charset="0"/>
                        </a:rPr>
                        <a:t>0.11</a:t>
                      </a:r>
                    </a:p>
                  </a:txBody>
                  <a:tcPr marL="7620" marR="7620" marT="7620" marB="0" anchor="ctr">
                    <a:lnL>
                      <a:noFill/>
                    </a:lnL>
                    <a:lnR>
                      <a:noFill/>
                    </a:lnR>
                    <a:lnT>
                      <a:noFill/>
                    </a:lnT>
                    <a:lnB>
                      <a:noFill/>
                    </a:lnB>
                    <a:solidFill>
                      <a:srgbClr val="272727"/>
                    </a:solidFill>
                  </a:tcPr>
                </a:tc>
                <a:tc>
                  <a:txBody>
                    <a:bodyPr/>
                    <a:lstStyle/>
                    <a:p>
                      <a:pPr algn="ctr" fontAlgn="b"/>
                      <a:r>
                        <a:rPr lang="ru-RU" sz="1100" b="0" i="0" u="none" strike="noStrike">
                          <a:solidFill>
                            <a:srgbClr val="FFFFFF"/>
                          </a:solidFill>
                          <a:effectLst/>
                          <a:latin typeface="Calibri" panose="020F0502020204030204" pitchFamily="34" charset="0"/>
                        </a:rPr>
                        <a:t>0.01</a:t>
                      </a:r>
                    </a:p>
                  </a:txBody>
                  <a:tcPr marL="7620" marR="7620" marT="7620" marB="0" anchor="ctr">
                    <a:lnL>
                      <a:noFill/>
                    </a:lnL>
                    <a:lnR>
                      <a:noFill/>
                    </a:lnR>
                    <a:lnT>
                      <a:noFill/>
                    </a:lnT>
                    <a:lnB>
                      <a:noFill/>
                    </a:lnB>
                    <a:solidFill>
                      <a:srgbClr val="0F0F0F"/>
                    </a:solidFill>
                  </a:tcPr>
                </a:tc>
                <a:tc>
                  <a:txBody>
                    <a:bodyPr/>
                    <a:lstStyle/>
                    <a:p>
                      <a:pPr algn="ctr" fontAlgn="b"/>
                      <a:r>
                        <a:rPr lang="ru-RU" sz="1100" b="0" i="0" u="none" strike="noStrike">
                          <a:solidFill>
                            <a:srgbClr val="FFFFFF"/>
                          </a:solidFill>
                          <a:effectLst/>
                          <a:latin typeface="Calibri" panose="020F0502020204030204" pitchFamily="34" charset="0"/>
                        </a:rPr>
                        <a:t>0.35</a:t>
                      </a:r>
                    </a:p>
                  </a:txBody>
                  <a:tcPr marL="7620" marR="7620" marT="7620" marB="0" anchor="ctr">
                    <a:lnL>
                      <a:noFill/>
                    </a:lnL>
                    <a:lnR>
                      <a:noFill/>
                    </a:lnR>
                    <a:lnT>
                      <a:noFill/>
                    </a:lnT>
                    <a:lnB>
                      <a:noFill/>
                    </a:lnB>
                    <a:solidFill>
                      <a:srgbClr val="616161"/>
                    </a:solidFill>
                  </a:tcPr>
                </a:tc>
                <a:tc>
                  <a:txBody>
                    <a:bodyPr/>
                    <a:lstStyle/>
                    <a:p>
                      <a:pPr algn="ctr" fontAlgn="b"/>
                      <a:r>
                        <a:rPr lang="ru-RU" sz="1100" b="0" i="0" u="none" strike="noStrike">
                          <a:solidFill>
                            <a:srgbClr val="FFFFFF"/>
                          </a:solidFill>
                          <a:effectLst/>
                          <a:latin typeface="Calibri" panose="020F0502020204030204" pitchFamily="34" charset="0"/>
                        </a:rPr>
                        <a:t>0.10</a:t>
                      </a:r>
                    </a:p>
                  </a:txBody>
                  <a:tcPr marL="7620" marR="7620" marT="7620" marB="0" anchor="ctr">
                    <a:lnL>
                      <a:noFill/>
                    </a:lnL>
                    <a:lnR>
                      <a:noFill/>
                    </a:lnR>
                    <a:lnT>
                      <a:noFill/>
                    </a:lnT>
                    <a:lnB>
                      <a:noFill/>
                    </a:lnB>
                    <a:solidFill>
                      <a:srgbClr val="252525"/>
                    </a:solidFill>
                  </a:tcPr>
                </a:tc>
                <a:tc>
                  <a:txBody>
                    <a:bodyPr/>
                    <a:lstStyle/>
                    <a:p>
                      <a:pPr algn="ctr" fontAlgn="b"/>
                      <a:r>
                        <a:rPr lang="ru-RU" sz="1100" b="0" i="0" u="none" strike="noStrike">
                          <a:solidFill>
                            <a:srgbClr val="FFFFFF"/>
                          </a:solidFill>
                          <a:effectLst/>
                          <a:latin typeface="Calibri" panose="020F0502020204030204" pitchFamily="34" charset="0"/>
                        </a:rPr>
                        <a:t>0.63</a:t>
                      </a:r>
                    </a:p>
                  </a:txBody>
                  <a:tcPr marL="7620" marR="7620" marT="7620" marB="0" anchor="ctr">
                    <a:lnL>
                      <a:noFill/>
                    </a:lnL>
                    <a:lnR>
                      <a:noFill/>
                    </a:lnR>
                    <a:lnT>
                      <a:noFill/>
                    </a:lnT>
                    <a:lnB>
                      <a:noFill/>
                    </a:lnB>
                    <a:solidFill>
                      <a:srgbClr val="A5A5A5"/>
                    </a:solidFill>
                  </a:tcPr>
                </a:tc>
                <a:tc>
                  <a:txBody>
                    <a:bodyPr/>
                    <a:lstStyle/>
                    <a:p>
                      <a:pPr algn="ctr" fontAlgn="b"/>
                      <a:r>
                        <a:rPr lang="ru-RU" sz="1100" b="0" i="0" u="none" strike="noStrike">
                          <a:solidFill>
                            <a:srgbClr val="FFFFFF"/>
                          </a:solidFill>
                          <a:effectLst/>
                          <a:latin typeface="Calibri" panose="020F0502020204030204" pitchFamily="34" charset="0"/>
                        </a:rPr>
                        <a:t>0.75</a:t>
                      </a:r>
                    </a:p>
                  </a:txBody>
                  <a:tcPr marL="7620" marR="7620" marT="7620" marB="0" anchor="ctr">
                    <a:lnL>
                      <a:noFill/>
                    </a:lnL>
                    <a:lnR>
                      <a:noFill/>
                    </a:lnR>
                    <a:lnT>
                      <a:noFill/>
                    </a:lnT>
                    <a:lnB>
                      <a:noFill/>
                    </a:lnB>
                    <a:solidFill>
                      <a:srgbClr val="C2C2C2"/>
                    </a:solidFill>
                  </a:tcPr>
                </a:tc>
                <a:tc>
                  <a:txBody>
                    <a:bodyPr/>
                    <a:lstStyle/>
                    <a:p>
                      <a:pPr algn="ctr" fontAlgn="b"/>
                      <a:r>
                        <a:rPr lang="ru-RU" sz="1100" b="0" i="0" u="none" strike="noStrike">
                          <a:solidFill>
                            <a:srgbClr val="000000"/>
                          </a:solidFill>
                          <a:effectLst/>
                          <a:latin typeface="Calibri" panose="020F0502020204030204" pitchFamily="34" charset="0"/>
                        </a:rPr>
                        <a:t>0.99</a:t>
                      </a:r>
                    </a:p>
                  </a:txBody>
                  <a:tcPr marL="7620" marR="7620" marT="7620" marB="0" anchor="ctr">
                    <a:lnL>
                      <a:noFill/>
                    </a:lnL>
                    <a:lnR>
                      <a:noFill/>
                    </a:lnR>
                    <a:lnT>
                      <a:noFill/>
                    </a:lnT>
                    <a:lnB>
                      <a:noFill/>
                    </a:lnB>
                    <a:solidFill>
                      <a:srgbClr val="FCFCFC"/>
                    </a:solidFill>
                  </a:tcPr>
                </a:tc>
                <a:extLst>
                  <a:ext uri="{0D108BD9-81ED-4DB2-BD59-A6C34878D82A}">
                    <a16:rowId xmlns:a16="http://schemas.microsoft.com/office/drawing/2014/main" val="2240487986"/>
                  </a:ext>
                </a:extLst>
              </a:tr>
              <a:tr h="324000">
                <a:tc>
                  <a:txBody>
                    <a:bodyPr/>
                    <a:lstStyle/>
                    <a:p>
                      <a:pPr algn="ctr" fontAlgn="b"/>
                      <a:r>
                        <a:rPr lang="ru-RU" sz="1100" b="0" i="0" u="none" strike="noStrike">
                          <a:solidFill>
                            <a:srgbClr val="FFFFFF"/>
                          </a:solidFill>
                          <a:effectLst/>
                          <a:latin typeface="Calibri" panose="020F0502020204030204" pitchFamily="34" charset="0"/>
                        </a:rPr>
                        <a:t>0.83</a:t>
                      </a:r>
                    </a:p>
                  </a:txBody>
                  <a:tcPr marL="7620" marR="7620" marT="7620" marB="0" anchor="ctr">
                    <a:lnL>
                      <a:noFill/>
                    </a:lnL>
                    <a:lnR>
                      <a:noFill/>
                    </a:lnR>
                    <a:lnT>
                      <a:noFill/>
                    </a:lnT>
                    <a:lnB>
                      <a:noFill/>
                    </a:lnB>
                    <a:solidFill>
                      <a:srgbClr val="D5D5D5"/>
                    </a:solidFill>
                  </a:tcPr>
                </a:tc>
                <a:tc>
                  <a:txBody>
                    <a:bodyPr/>
                    <a:lstStyle/>
                    <a:p>
                      <a:pPr algn="ctr" fontAlgn="b"/>
                      <a:r>
                        <a:rPr lang="ru-RU" sz="1100" b="0" i="0" u="none" strike="noStrike">
                          <a:solidFill>
                            <a:srgbClr val="FFFFFF"/>
                          </a:solidFill>
                          <a:effectLst/>
                          <a:latin typeface="Calibri" panose="020F0502020204030204" pitchFamily="34" charset="0"/>
                        </a:rPr>
                        <a:t>0.26</a:t>
                      </a:r>
                    </a:p>
                  </a:txBody>
                  <a:tcPr marL="7620" marR="7620" marT="7620" marB="0" anchor="ctr">
                    <a:lnL>
                      <a:noFill/>
                    </a:lnL>
                    <a:lnR>
                      <a:noFill/>
                    </a:lnR>
                    <a:lnT>
                      <a:noFill/>
                    </a:lnT>
                    <a:lnB>
                      <a:noFill/>
                    </a:lnB>
                    <a:solidFill>
                      <a:srgbClr val="4B4B4B"/>
                    </a:solidFill>
                  </a:tcPr>
                </a:tc>
                <a:tc>
                  <a:txBody>
                    <a:bodyPr/>
                    <a:lstStyle/>
                    <a:p>
                      <a:pPr algn="ctr" fontAlgn="b"/>
                      <a:r>
                        <a:rPr lang="ru-RU" sz="1100" b="0" i="0" u="none" strike="noStrike">
                          <a:solidFill>
                            <a:srgbClr val="FFFFFF"/>
                          </a:solidFill>
                          <a:effectLst/>
                          <a:latin typeface="Calibri" panose="020F0502020204030204" pitchFamily="34" charset="0"/>
                        </a:rPr>
                        <a:t>0.54</a:t>
                      </a:r>
                    </a:p>
                  </a:txBody>
                  <a:tcPr marL="7620" marR="7620" marT="7620" marB="0" anchor="ctr">
                    <a:lnL>
                      <a:noFill/>
                    </a:lnL>
                    <a:lnR>
                      <a:noFill/>
                    </a:lnR>
                    <a:lnT>
                      <a:noFill/>
                    </a:lnT>
                    <a:lnB>
                      <a:noFill/>
                    </a:lnB>
                    <a:solidFill>
                      <a:srgbClr val="8F8F8F"/>
                    </a:solidFill>
                  </a:tcPr>
                </a:tc>
                <a:tc>
                  <a:txBody>
                    <a:bodyPr/>
                    <a:lstStyle/>
                    <a:p>
                      <a:pPr algn="ctr" fontAlgn="b"/>
                      <a:r>
                        <a:rPr lang="ru-RU" sz="1100" b="0" i="0" u="none" strike="noStrike">
                          <a:solidFill>
                            <a:srgbClr val="FFFFFF"/>
                          </a:solidFill>
                          <a:effectLst/>
                          <a:latin typeface="Calibri" panose="020F0502020204030204" pitchFamily="34" charset="0"/>
                        </a:rPr>
                        <a:t>0.75</a:t>
                      </a:r>
                    </a:p>
                  </a:txBody>
                  <a:tcPr marL="7620" marR="7620" marT="7620" marB="0" anchor="ctr">
                    <a:lnL>
                      <a:noFill/>
                    </a:lnL>
                    <a:lnR>
                      <a:noFill/>
                    </a:lnR>
                    <a:lnT>
                      <a:noFill/>
                    </a:lnT>
                    <a:lnB>
                      <a:noFill/>
                    </a:lnB>
                    <a:solidFill>
                      <a:srgbClr val="C2C2C2"/>
                    </a:solidFill>
                  </a:tcPr>
                </a:tc>
                <a:tc>
                  <a:txBody>
                    <a:bodyPr/>
                    <a:lstStyle/>
                    <a:p>
                      <a:pPr algn="ctr" fontAlgn="b"/>
                      <a:r>
                        <a:rPr lang="ru-RU" sz="1100" b="0" i="0" u="none" strike="noStrike">
                          <a:solidFill>
                            <a:srgbClr val="FFFFFF"/>
                          </a:solidFill>
                          <a:effectLst/>
                          <a:latin typeface="Calibri" panose="020F0502020204030204" pitchFamily="34" charset="0"/>
                        </a:rPr>
                        <a:t>0.44</a:t>
                      </a:r>
                    </a:p>
                  </a:txBody>
                  <a:tcPr marL="7620" marR="7620" marT="7620" marB="0" anchor="ctr">
                    <a:lnL>
                      <a:noFill/>
                    </a:lnL>
                    <a:lnR>
                      <a:noFill/>
                    </a:lnR>
                    <a:lnT>
                      <a:noFill/>
                    </a:lnT>
                    <a:lnB>
                      <a:noFill/>
                    </a:lnB>
                    <a:solidFill>
                      <a:srgbClr val="777777"/>
                    </a:solidFill>
                  </a:tcPr>
                </a:tc>
                <a:tc>
                  <a:txBody>
                    <a:bodyPr/>
                    <a:lstStyle/>
                    <a:p>
                      <a:pPr algn="ctr" fontAlgn="b"/>
                      <a:r>
                        <a:rPr lang="ru-RU" sz="1100" b="0" i="0" u="none" strike="noStrike">
                          <a:solidFill>
                            <a:srgbClr val="FFFFFF"/>
                          </a:solidFill>
                          <a:effectLst/>
                          <a:latin typeface="Calibri" panose="020F0502020204030204" pitchFamily="34" charset="0"/>
                        </a:rPr>
                        <a:t>0.03</a:t>
                      </a:r>
                    </a:p>
                  </a:txBody>
                  <a:tcPr marL="7620" marR="7620" marT="7620" marB="0" anchor="ctr">
                    <a:lnL>
                      <a:noFill/>
                    </a:lnL>
                    <a:lnR>
                      <a:noFill/>
                    </a:lnR>
                    <a:lnT>
                      <a:noFill/>
                    </a:lnT>
                    <a:lnB>
                      <a:noFill/>
                    </a:lnB>
                    <a:solidFill>
                      <a:srgbClr val="141414"/>
                    </a:solidFill>
                  </a:tcPr>
                </a:tc>
                <a:tc>
                  <a:txBody>
                    <a:bodyPr/>
                    <a:lstStyle/>
                    <a:p>
                      <a:pPr algn="ctr" fontAlgn="b"/>
                      <a:r>
                        <a:rPr lang="ru-RU" sz="1100" b="0" i="0" u="none" strike="noStrike">
                          <a:solidFill>
                            <a:srgbClr val="FFFFFF"/>
                          </a:solidFill>
                          <a:effectLst/>
                          <a:latin typeface="Calibri" panose="020F0502020204030204" pitchFamily="34" charset="0"/>
                        </a:rPr>
                        <a:t>0.25</a:t>
                      </a:r>
                    </a:p>
                  </a:txBody>
                  <a:tcPr marL="7620" marR="7620" marT="7620" marB="0" anchor="ctr">
                    <a:lnL>
                      <a:noFill/>
                    </a:lnL>
                    <a:lnR>
                      <a:noFill/>
                    </a:lnR>
                    <a:lnT>
                      <a:noFill/>
                    </a:lnT>
                    <a:lnB>
                      <a:noFill/>
                    </a:lnB>
                    <a:solidFill>
                      <a:srgbClr val="494949"/>
                    </a:solidFill>
                  </a:tcPr>
                </a:tc>
                <a:tc>
                  <a:txBody>
                    <a:bodyPr/>
                    <a:lstStyle/>
                    <a:p>
                      <a:pPr algn="ctr" fontAlgn="b"/>
                      <a:r>
                        <a:rPr lang="ru-RU" sz="1100" b="0" i="0" u="none" strike="noStrike">
                          <a:solidFill>
                            <a:srgbClr val="FFFFFF"/>
                          </a:solidFill>
                          <a:effectLst/>
                          <a:latin typeface="Calibri" panose="020F0502020204030204" pitchFamily="34" charset="0"/>
                        </a:rPr>
                        <a:t>0.72</a:t>
                      </a:r>
                    </a:p>
                  </a:txBody>
                  <a:tcPr marL="7620" marR="7620" marT="7620" marB="0" anchor="ctr">
                    <a:lnL>
                      <a:noFill/>
                    </a:lnL>
                    <a:lnR>
                      <a:noFill/>
                    </a:lnR>
                    <a:lnT>
                      <a:noFill/>
                    </a:lnT>
                    <a:lnB>
                      <a:noFill/>
                    </a:lnB>
                    <a:solidFill>
                      <a:srgbClr val="BBBBBB"/>
                    </a:solidFill>
                  </a:tcPr>
                </a:tc>
                <a:tc>
                  <a:txBody>
                    <a:bodyPr/>
                    <a:lstStyle/>
                    <a:p>
                      <a:pPr algn="ctr" fontAlgn="b"/>
                      <a:r>
                        <a:rPr lang="ru-RU" sz="1100" b="0" i="0" u="none" strike="noStrike">
                          <a:solidFill>
                            <a:srgbClr val="FFFFFF"/>
                          </a:solidFill>
                          <a:effectLst/>
                          <a:latin typeface="Calibri" panose="020F0502020204030204" pitchFamily="34" charset="0"/>
                        </a:rPr>
                        <a:t>0.70</a:t>
                      </a:r>
                    </a:p>
                  </a:txBody>
                  <a:tcPr marL="7620" marR="7620" marT="7620" marB="0" anchor="ctr">
                    <a:lnL>
                      <a:noFill/>
                    </a:lnL>
                    <a:lnR>
                      <a:noFill/>
                    </a:lnR>
                    <a:lnT>
                      <a:noFill/>
                    </a:lnT>
                    <a:lnB>
                      <a:noFill/>
                    </a:lnB>
                    <a:solidFill>
                      <a:srgbClr val="B6B6B6"/>
                    </a:solidFill>
                  </a:tcPr>
                </a:tc>
                <a:tc>
                  <a:txBody>
                    <a:bodyPr/>
                    <a:lstStyle/>
                    <a:p>
                      <a:pPr algn="ctr" fontAlgn="b"/>
                      <a:r>
                        <a:rPr lang="ru-RU" sz="1100" b="0" i="0" u="none" strike="noStrike">
                          <a:solidFill>
                            <a:srgbClr val="FFFFFF"/>
                          </a:solidFill>
                          <a:effectLst/>
                          <a:latin typeface="Calibri" panose="020F0502020204030204" pitchFamily="34" charset="0"/>
                        </a:rPr>
                        <a:t>0.54</a:t>
                      </a:r>
                    </a:p>
                  </a:txBody>
                  <a:tcPr marL="7620" marR="7620" marT="7620" marB="0" anchor="ctr">
                    <a:lnL>
                      <a:noFill/>
                    </a:lnL>
                    <a:lnR>
                      <a:noFill/>
                    </a:lnR>
                    <a:lnT>
                      <a:noFill/>
                    </a:lnT>
                    <a:lnB>
                      <a:noFill/>
                    </a:lnB>
                    <a:solidFill>
                      <a:srgbClr val="8F8F8F"/>
                    </a:solidFill>
                  </a:tcPr>
                </a:tc>
                <a:extLst>
                  <a:ext uri="{0D108BD9-81ED-4DB2-BD59-A6C34878D82A}">
                    <a16:rowId xmlns:a16="http://schemas.microsoft.com/office/drawing/2014/main" val="3080099839"/>
                  </a:ext>
                </a:extLst>
              </a:tr>
              <a:tr h="324000">
                <a:tc>
                  <a:txBody>
                    <a:bodyPr/>
                    <a:lstStyle/>
                    <a:p>
                      <a:pPr algn="ctr" fontAlgn="b"/>
                      <a:r>
                        <a:rPr lang="ru-RU" sz="1100" b="0" i="0" u="none" strike="noStrike">
                          <a:solidFill>
                            <a:srgbClr val="FFFFFF"/>
                          </a:solidFill>
                          <a:effectLst/>
                          <a:latin typeface="Calibri" panose="020F0502020204030204" pitchFamily="34" charset="0"/>
                        </a:rPr>
                        <a:t>0.48</a:t>
                      </a:r>
                    </a:p>
                  </a:txBody>
                  <a:tcPr marL="7620" marR="7620" marT="7620" marB="0" anchor="ctr">
                    <a:lnL>
                      <a:noFill/>
                    </a:lnL>
                    <a:lnR>
                      <a:noFill/>
                    </a:lnR>
                    <a:lnT>
                      <a:noFill/>
                    </a:lnT>
                    <a:lnB>
                      <a:noFill/>
                    </a:lnB>
                    <a:solidFill>
                      <a:srgbClr val="818181"/>
                    </a:solidFill>
                  </a:tcPr>
                </a:tc>
                <a:tc>
                  <a:txBody>
                    <a:bodyPr/>
                    <a:lstStyle/>
                    <a:p>
                      <a:pPr algn="ctr" fontAlgn="b"/>
                      <a:r>
                        <a:rPr lang="ru-RU" sz="1100" b="0" i="0" u="none" strike="noStrike">
                          <a:solidFill>
                            <a:srgbClr val="FFFFFF"/>
                          </a:solidFill>
                          <a:effectLst/>
                          <a:latin typeface="Calibri" panose="020F0502020204030204" pitchFamily="34" charset="0"/>
                        </a:rPr>
                        <a:t>0.19</a:t>
                      </a:r>
                    </a:p>
                  </a:txBody>
                  <a:tcPr marL="7620" marR="7620" marT="7620" marB="0" anchor="ctr">
                    <a:lnL>
                      <a:noFill/>
                    </a:lnL>
                    <a:lnR>
                      <a:noFill/>
                    </a:lnR>
                    <a:lnT>
                      <a:noFill/>
                    </a:lnT>
                    <a:lnB>
                      <a:noFill/>
                    </a:lnB>
                    <a:solidFill>
                      <a:srgbClr val="3A3A3A"/>
                    </a:solidFill>
                  </a:tcPr>
                </a:tc>
                <a:tc>
                  <a:txBody>
                    <a:bodyPr/>
                    <a:lstStyle/>
                    <a:p>
                      <a:pPr algn="ctr" fontAlgn="b"/>
                      <a:r>
                        <a:rPr lang="ru-RU" sz="1100" b="0" i="0" u="none" strike="noStrike" dirty="0">
                          <a:solidFill>
                            <a:srgbClr val="FFFFFF"/>
                          </a:solidFill>
                          <a:effectLst/>
                          <a:latin typeface="Calibri" panose="020F0502020204030204" pitchFamily="34" charset="0"/>
                        </a:rPr>
                        <a:t>0.21</a:t>
                      </a:r>
                    </a:p>
                  </a:txBody>
                  <a:tcPr marL="7620" marR="7620" marT="7620" marB="0" anchor="ctr">
                    <a:lnL>
                      <a:noFill/>
                    </a:lnL>
                    <a:lnR>
                      <a:noFill/>
                    </a:lnR>
                    <a:lnT>
                      <a:noFill/>
                    </a:lnT>
                    <a:lnB>
                      <a:noFill/>
                    </a:lnB>
                    <a:solidFill>
                      <a:srgbClr val="3F3F3F"/>
                    </a:solidFill>
                  </a:tcPr>
                </a:tc>
                <a:tc>
                  <a:txBody>
                    <a:bodyPr/>
                    <a:lstStyle/>
                    <a:p>
                      <a:pPr algn="ctr" fontAlgn="b"/>
                      <a:r>
                        <a:rPr lang="ru-RU" sz="1100" b="0" i="0" u="none" strike="noStrike">
                          <a:solidFill>
                            <a:srgbClr val="FFFFFF"/>
                          </a:solidFill>
                          <a:effectLst/>
                          <a:latin typeface="Calibri" panose="020F0502020204030204" pitchFamily="34" charset="0"/>
                        </a:rPr>
                        <a:t>0.25</a:t>
                      </a:r>
                    </a:p>
                  </a:txBody>
                  <a:tcPr marL="7620" marR="7620" marT="7620" marB="0" anchor="ctr">
                    <a:lnL>
                      <a:noFill/>
                    </a:lnL>
                    <a:lnR>
                      <a:noFill/>
                    </a:lnR>
                    <a:lnT>
                      <a:noFill/>
                    </a:lnT>
                    <a:lnB>
                      <a:noFill/>
                    </a:lnB>
                    <a:solidFill>
                      <a:srgbClr val="494949"/>
                    </a:solidFill>
                  </a:tcPr>
                </a:tc>
                <a:tc>
                  <a:txBody>
                    <a:bodyPr/>
                    <a:lstStyle/>
                    <a:p>
                      <a:pPr algn="ctr" fontAlgn="b"/>
                      <a:r>
                        <a:rPr lang="ru-RU" sz="1100" b="0" i="0" u="none" strike="noStrike">
                          <a:solidFill>
                            <a:srgbClr val="FFFFFF"/>
                          </a:solidFill>
                          <a:effectLst/>
                          <a:latin typeface="Calibri" panose="020F0502020204030204" pitchFamily="34" charset="0"/>
                        </a:rPr>
                        <a:t>0.54</a:t>
                      </a:r>
                    </a:p>
                  </a:txBody>
                  <a:tcPr marL="7620" marR="7620" marT="7620" marB="0" anchor="ctr">
                    <a:lnL>
                      <a:noFill/>
                    </a:lnL>
                    <a:lnR>
                      <a:noFill/>
                    </a:lnR>
                    <a:lnT>
                      <a:noFill/>
                    </a:lnT>
                    <a:lnB>
                      <a:noFill/>
                    </a:lnB>
                    <a:solidFill>
                      <a:srgbClr val="8F8F8F"/>
                    </a:solidFill>
                  </a:tcPr>
                </a:tc>
                <a:tc>
                  <a:txBody>
                    <a:bodyPr/>
                    <a:lstStyle/>
                    <a:p>
                      <a:pPr algn="ctr" fontAlgn="b"/>
                      <a:r>
                        <a:rPr lang="ru-RU" sz="1100" b="0" i="0" u="none" strike="noStrike">
                          <a:solidFill>
                            <a:srgbClr val="FFFFFF"/>
                          </a:solidFill>
                          <a:effectLst/>
                          <a:latin typeface="Calibri" panose="020F0502020204030204" pitchFamily="34" charset="0"/>
                        </a:rPr>
                        <a:t>0.83</a:t>
                      </a:r>
                    </a:p>
                  </a:txBody>
                  <a:tcPr marL="7620" marR="7620" marT="7620" marB="0" anchor="ctr">
                    <a:lnL>
                      <a:noFill/>
                    </a:lnL>
                    <a:lnR>
                      <a:noFill/>
                    </a:lnR>
                    <a:lnT>
                      <a:noFill/>
                    </a:lnT>
                    <a:lnB>
                      <a:noFill/>
                    </a:lnB>
                    <a:solidFill>
                      <a:srgbClr val="D5D5D5"/>
                    </a:solidFill>
                  </a:tcPr>
                </a:tc>
                <a:tc>
                  <a:txBody>
                    <a:bodyPr/>
                    <a:lstStyle/>
                    <a:p>
                      <a:pPr algn="ctr" fontAlgn="b"/>
                      <a:r>
                        <a:rPr lang="ru-RU" sz="1100" b="0" i="0" u="none" strike="noStrike">
                          <a:solidFill>
                            <a:srgbClr val="FFFFFF"/>
                          </a:solidFill>
                          <a:effectLst/>
                          <a:latin typeface="Calibri" panose="020F0502020204030204" pitchFamily="34" charset="0"/>
                        </a:rPr>
                        <a:t>0.63</a:t>
                      </a:r>
                    </a:p>
                  </a:txBody>
                  <a:tcPr marL="7620" marR="7620" marT="7620" marB="0" anchor="ctr">
                    <a:lnL>
                      <a:noFill/>
                    </a:lnL>
                    <a:lnR>
                      <a:noFill/>
                    </a:lnR>
                    <a:lnT>
                      <a:noFill/>
                    </a:lnT>
                    <a:lnB>
                      <a:noFill/>
                    </a:lnB>
                    <a:solidFill>
                      <a:srgbClr val="A5A5A5"/>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tc>
                  <a:txBody>
                    <a:bodyPr/>
                    <a:lstStyle/>
                    <a:p>
                      <a:pPr algn="ctr" fontAlgn="b"/>
                      <a:r>
                        <a:rPr lang="ru-RU" sz="1100" b="0" i="0" u="none" strike="noStrike">
                          <a:solidFill>
                            <a:srgbClr val="000000"/>
                          </a:solidFill>
                          <a:effectLst/>
                          <a:latin typeface="Calibri" panose="020F0502020204030204" pitchFamily="34" charset="0"/>
                        </a:rPr>
                        <a:t>0.95</a:t>
                      </a:r>
                    </a:p>
                  </a:txBody>
                  <a:tcPr marL="7620" marR="7620" marT="7620" marB="0" anchor="ctr">
                    <a:lnL>
                      <a:noFill/>
                    </a:lnL>
                    <a:lnR>
                      <a:noFill/>
                    </a:lnR>
                    <a:lnT>
                      <a:noFill/>
                    </a:lnT>
                    <a:lnB>
                      <a:noFill/>
                    </a:lnB>
                    <a:solidFill>
                      <a:srgbClr val="F2F2F2"/>
                    </a:solidFill>
                  </a:tcPr>
                </a:tc>
                <a:tc>
                  <a:txBody>
                    <a:bodyPr/>
                    <a:lstStyle/>
                    <a:p>
                      <a:pPr algn="ctr" fontAlgn="b"/>
                      <a:r>
                        <a:rPr lang="ru-RU" sz="1100" b="0" i="0" u="none" strike="noStrike">
                          <a:solidFill>
                            <a:srgbClr val="FFFFFF"/>
                          </a:solidFill>
                          <a:effectLst/>
                          <a:latin typeface="Calibri" panose="020F0502020204030204" pitchFamily="34" charset="0"/>
                        </a:rPr>
                        <a:t>0.34</a:t>
                      </a:r>
                    </a:p>
                  </a:txBody>
                  <a:tcPr marL="7620" marR="7620" marT="7620" marB="0" anchor="ctr">
                    <a:lnL>
                      <a:noFill/>
                    </a:lnL>
                    <a:lnR>
                      <a:noFill/>
                    </a:lnR>
                    <a:lnT>
                      <a:noFill/>
                    </a:lnT>
                    <a:lnB>
                      <a:noFill/>
                    </a:lnB>
                    <a:solidFill>
                      <a:srgbClr val="5F5F5F"/>
                    </a:solidFill>
                  </a:tcPr>
                </a:tc>
                <a:extLst>
                  <a:ext uri="{0D108BD9-81ED-4DB2-BD59-A6C34878D82A}">
                    <a16:rowId xmlns:a16="http://schemas.microsoft.com/office/drawing/2014/main" val="432206983"/>
                  </a:ext>
                </a:extLst>
              </a:tr>
              <a:tr h="324000">
                <a:tc>
                  <a:txBody>
                    <a:bodyPr/>
                    <a:lstStyle/>
                    <a:p>
                      <a:pPr algn="ctr" fontAlgn="b"/>
                      <a:r>
                        <a:rPr lang="ru-RU" sz="1100" b="0" i="0" u="none" strike="noStrike">
                          <a:solidFill>
                            <a:srgbClr val="FFFFFF"/>
                          </a:solidFill>
                          <a:effectLst/>
                          <a:latin typeface="Calibri" panose="020F0502020204030204" pitchFamily="34" charset="0"/>
                        </a:rPr>
                        <a:t>0.09</a:t>
                      </a:r>
                    </a:p>
                  </a:txBody>
                  <a:tcPr marL="7620" marR="7620" marT="7620" marB="0" anchor="ctr">
                    <a:lnL>
                      <a:noFill/>
                    </a:lnL>
                    <a:lnR>
                      <a:noFill/>
                    </a:lnR>
                    <a:lnT>
                      <a:noFill/>
                    </a:lnT>
                    <a:lnB>
                      <a:noFill/>
                    </a:lnB>
                    <a:solidFill>
                      <a:srgbClr val="222222"/>
                    </a:solidFill>
                  </a:tcPr>
                </a:tc>
                <a:tc>
                  <a:txBody>
                    <a:bodyPr/>
                    <a:lstStyle/>
                    <a:p>
                      <a:pPr algn="ctr" fontAlgn="b"/>
                      <a:r>
                        <a:rPr lang="ru-RU" sz="1100" b="0" i="0" u="none" strike="noStrike">
                          <a:solidFill>
                            <a:srgbClr val="FFFFFF"/>
                          </a:solidFill>
                          <a:effectLst/>
                          <a:latin typeface="Calibri" panose="020F0502020204030204" pitchFamily="34" charset="0"/>
                        </a:rPr>
                        <a:t>0.14</a:t>
                      </a:r>
                    </a:p>
                  </a:txBody>
                  <a:tcPr marL="7620" marR="7620" marT="7620" marB="0" anchor="ctr">
                    <a:lnL>
                      <a:noFill/>
                    </a:lnL>
                    <a:lnR>
                      <a:noFill/>
                    </a:lnR>
                    <a:lnT>
                      <a:noFill/>
                    </a:lnT>
                    <a:lnB>
                      <a:noFill/>
                    </a:lnB>
                    <a:solidFill>
                      <a:srgbClr val="2E2E2E"/>
                    </a:solidFill>
                  </a:tcPr>
                </a:tc>
                <a:tc>
                  <a:txBody>
                    <a:bodyPr/>
                    <a:lstStyle/>
                    <a:p>
                      <a:pPr algn="ctr" fontAlgn="b"/>
                      <a:r>
                        <a:rPr lang="ru-RU" sz="1100" b="0" i="0" u="none" strike="noStrike">
                          <a:solidFill>
                            <a:srgbClr val="FFFFFF"/>
                          </a:solidFill>
                          <a:effectLst/>
                          <a:latin typeface="Calibri" panose="020F0502020204030204" pitchFamily="34" charset="0"/>
                        </a:rPr>
                        <a:t>0.06</a:t>
                      </a:r>
                    </a:p>
                  </a:txBody>
                  <a:tcPr marL="7620" marR="7620" marT="7620" marB="0" anchor="ctr">
                    <a:lnL>
                      <a:noFill/>
                    </a:lnL>
                    <a:lnR>
                      <a:noFill/>
                    </a:lnR>
                    <a:lnT>
                      <a:noFill/>
                    </a:lnT>
                    <a:lnB>
                      <a:noFill/>
                    </a:lnB>
                    <a:solidFill>
                      <a:srgbClr val="1B1B1B"/>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tc>
                  <a:txBody>
                    <a:bodyPr/>
                    <a:lstStyle/>
                    <a:p>
                      <a:pPr algn="ctr" fontAlgn="b"/>
                      <a:r>
                        <a:rPr lang="ru-RU" sz="1100" b="0" i="0" u="none" strike="noStrike">
                          <a:solidFill>
                            <a:srgbClr val="FFFFFF"/>
                          </a:solidFill>
                          <a:effectLst/>
                          <a:latin typeface="Calibri" panose="020F0502020204030204" pitchFamily="34" charset="0"/>
                        </a:rPr>
                        <a:t>0.80</a:t>
                      </a:r>
                    </a:p>
                  </a:txBody>
                  <a:tcPr marL="7620" marR="7620" marT="7620" marB="0" anchor="ctr">
                    <a:lnL>
                      <a:noFill/>
                    </a:lnL>
                    <a:lnR>
                      <a:noFill/>
                    </a:lnR>
                    <a:lnT>
                      <a:noFill/>
                    </a:lnT>
                    <a:lnB>
                      <a:noFill/>
                    </a:lnB>
                    <a:solidFill>
                      <a:srgbClr val="CECECE"/>
                    </a:solidFill>
                  </a:tcPr>
                </a:tc>
                <a:tc>
                  <a:txBody>
                    <a:bodyPr/>
                    <a:lstStyle/>
                    <a:p>
                      <a:pPr algn="ctr" fontAlgn="b"/>
                      <a:r>
                        <a:rPr lang="ru-RU" sz="1100" b="0" i="0" u="none" strike="noStrike">
                          <a:solidFill>
                            <a:srgbClr val="FFFFFF"/>
                          </a:solidFill>
                          <a:effectLst/>
                          <a:latin typeface="Calibri" panose="020F0502020204030204" pitchFamily="34" charset="0"/>
                        </a:rPr>
                        <a:t>0.84</a:t>
                      </a:r>
                    </a:p>
                  </a:txBody>
                  <a:tcPr marL="7620" marR="7620" marT="7620" marB="0" anchor="ctr">
                    <a:lnL>
                      <a:noFill/>
                    </a:lnL>
                    <a:lnR>
                      <a:noFill/>
                    </a:lnR>
                    <a:lnT>
                      <a:noFill/>
                    </a:lnT>
                    <a:lnB>
                      <a:noFill/>
                    </a:lnB>
                    <a:solidFill>
                      <a:srgbClr val="D8D8D8"/>
                    </a:solidFill>
                  </a:tcPr>
                </a:tc>
                <a:tc>
                  <a:txBody>
                    <a:bodyPr/>
                    <a:lstStyle/>
                    <a:p>
                      <a:pPr algn="ctr" fontAlgn="b"/>
                      <a:r>
                        <a:rPr lang="ru-RU" sz="1100" b="0" i="0" u="none" strike="noStrike">
                          <a:solidFill>
                            <a:srgbClr val="FFFFFF"/>
                          </a:solidFill>
                          <a:effectLst/>
                          <a:latin typeface="Calibri" panose="020F0502020204030204" pitchFamily="34" charset="0"/>
                        </a:rPr>
                        <a:t>0.85</a:t>
                      </a:r>
                    </a:p>
                  </a:txBody>
                  <a:tcPr marL="7620" marR="7620" marT="7620" marB="0" anchor="ctr">
                    <a:lnL>
                      <a:noFill/>
                    </a:lnL>
                    <a:lnR>
                      <a:noFill/>
                    </a:lnR>
                    <a:lnT>
                      <a:noFill/>
                    </a:lnT>
                    <a:lnB>
                      <a:noFill/>
                    </a:lnB>
                    <a:solidFill>
                      <a:srgbClr val="DADADA"/>
                    </a:solidFill>
                  </a:tcPr>
                </a:tc>
                <a:tc>
                  <a:txBody>
                    <a:bodyPr/>
                    <a:lstStyle/>
                    <a:p>
                      <a:pPr algn="ctr" fontAlgn="b"/>
                      <a:r>
                        <a:rPr lang="ru-RU" sz="1100" b="0" i="0" u="none" strike="noStrike">
                          <a:solidFill>
                            <a:srgbClr val="FFFFFF"/>
                          </a:solidFill>
                          <a:effectLst/>
                          <a:latin typeface="Calibri" panose="020F0502020204030204" pitchFamily="34" charset="0"/>
                        </a:rPr>
                        <a:t>0.45</a:t>
                      </a:r>
                    </a:p>
                  </a:txBody>
                  <a:tcPr marL="7620" marR="7620" marT="7620" marB="0" anchor="ctr">
                    <a:lnL>
                      <a:noFill/>
                    </a:lnL>
                    <a:lnR>
                      <a:noFill/>
                    </a:lnR>
                    <a:lnT>
                      <a:noFill/>
                    </a:lnT>
                    <a:lnB>
                      <a:noFill/>
                    </a:lnB>
                    <a:solidFill>
                      <a:srgbClr val="797979"/>
                    </a:solidFill>
                  </a:tcPr>
                </a:tc>
                <a:tc>
                  <a:txBody>
                    <a:bodyPr/>
                    <a:lstStyle/>
                    <a:p>
                      <a:pPr algn="ctr" fontAlgn="b"/>
                      <a:r>
                        <a:rPr lang="ru-RU" sz="1100" b="0" i="0" u="none" strike="noStrike">
                          <a:solidFill>
                            <a:srgbClr val="FFFFFF"/>
                          </a:solidFill>
                          <a:effectLst/>
                          <a:latin typeface="Calibri" panose="020F0502020204030204" pitchFamily="34" charset="0"/>
                        </a:rPr>
                        <a:t>0.35</a:t>
                      </a:r>
                    </a:p>
                  </a:txBody>
                  <a:tcPr marL="7620" marR="7620" marT="7620" marB="0" anchor="ctr">
                    <a:lnL>
                      <a:noFill/>
                    </a:lnL>
                    <a:lnR>
                      <a:noFill/>
                    </a:lnR>
                    <a:lnT>
                      <a:noFill/>
                    </a:lnT>
                    <a:lnB>
                      <a:noFill/>
                    </a:lnB>
                    <a:solidFill>
                      <a:srgbClr val="616161"/>
                    </a:solidFill>
                  </a:tcPr>
                </a:tc>
                <a:tc>
                  <a:txBody>
                    <a:bodyPr/>
                    <a:lstStyle/>
                    <a:p>
                      <a:pPr algn="ctr" fontAlgn="b"/>
                      <a:r>
                        <a:rPr lang="ru-RU" sz="1100" b="0" i="0" u="none" strike="noStrike">
                          <a:solidFill>
                            <a:srgbClr val="FFFFFF"/>
                          </a:solidFill>
                          <a:effectLst/>
                          <a:latin typeface="Calibri" panose="020F0502020204030204" pitchFamily="34" charset="0"/>
                        </a:rPr>
                        <a:t>0.10</a:t>
                      </a:r>
                    </a:p>
                  </a:txBody>
                  <a:tcPr marL="7620" marR="7620" marT="7620" marB="0" anchor="ctr">
                    <a:lnL>
                      <a:noFill/>
                    </a:lnL>
                    <a:lnR>
                      <a:noFill/>
                    </a:lnR>
                    <a:lnT>
                      <a:noFill/>
                    </a:lnT>
                    <a:lnB>
                      <a:noFill/>
                    </a:lnB>
                    <a:solidFill>
                      <a:srgbClr val="252525"/>
                    </a:solidFill>
                  </a:tcPr>
                </a:tc>
                <a:extLst>
                  <a:ext uri="{0D108BD9-81ED-4DB2-BD59-A6C34878D82A}">
                    <a16:rowId xmlns:a16="http://schemas.microsoft.com/office/drawing/2014/main" val="2275999963"/>
                  </a:ext>
                </a:extLst>
              </a:tr>
              <a:tr h="324000">
                <a:tc>
                  <a:txBody>
                    <a:bodyPr/>
                    <a:lstStyle/>
                    <a:p>
                      <a:pPr algn="ctr" fontAlgn="b"/>
                      <a:r>
                        <a:rPr lang="ru-RU" sz="1100" b="0" i="0" u="none" strike="noStrike">
                          <a:solidFill>
                            <a:srgbClr val="000000"/>
                          </a:solidFill>
                          <a:effectLst/>
                          <a:latin typeface="Calibri" panose="020F0502020204030204" pitchFamily="34" charset="0"/>
                        </a:rPr>
                        <a:t>0.97</a:t>
                      </a:r>
                    </a:p>
                  </a:txBody>
                  <a:tcPr marL="7620" marR="7620" marT="7620" marB="0" anchor="ctr">
                    <a:lnL>
                      <a:noFill/>
                    </a:lnL>
                    <a:lnR>
                      <a:noFill/>
                    </a:lnR>
                    <a:lnT>
                      <a:noFill/>
                    </a:lnT>
                    <a:lnB>
                      <a:noFill/>
                    </a:lnB>
                    <a:solidFill>
                      <a:srgbClr val="F7F7F7"/>
                    </a:solidFill>
                  </a:tcPr>
                </a:tc>
                <a:tc>
                  <a:txBody>
                    <a:bodyPr/>
                    <a:lstStyle/>
                    <a:p>
                      <a:pPr algn="ctr" fontAlgn="b"/>
                      <a:r>
                        <a:rPr lang="ru-RU" sz="1100" b="0" i="0" u="none" strike="noStrike">
                          <a:solidFill>
                            <a:srgbClr val="FFFFFF"/>
                          </a:solidFill>
                          <a:effectLst/>
                          <a:latin typeface="Calibri" panose="020F0502020204030204" pitchFamily="34" charset="0"/>
                        </a:rPr>
                        <a:t>0.74</a:t>
                      </a:r>
                    </a:p>
                  </a:txBody>
                  <a:tcPr marL="7620" marR="7620" marT="7620" marB="0" anchor="ctr">
                    <a:lnL>
                      <a:noFill/>
                    </a:lnL>
                    <a:lnR>
                      <a:noFill/>
                    </a:lnR>
                    <a:lnT>
                      <a:noFill/>
                    </a:lnT>
                    <a:lnB>
                      <a:noFill/>
                    </a:lnB>
                    <a:solidFill>
                      <a:srgbClr val="C0C0C0"/>
                    </a:solidFill>
                  </a:tcPr>
                </a:tc>
                <a:tc>
                  <a:txBody>
                    <a:bodyPr/>
                    <a:lstStyle/>
                    <a:p>
                      <a:pPr algn="ctr" fontAlgn="b"/>
                      <a:r>
                        <a:rPr lang="ru-RU" sz="1100" b="0" i="0" u="none" strike="noStrike">
                          <a:solidFill>
                            <a:srgbClr val="000000"/>
                          </a:solidFill>
                          <a:effectLst/>
                          <a:latin typeface="Calibri" panose="020F0502020204030204" pitchFamily="34" charset="0"/>
                        </a:rPr>
                        <a:t>0.96</a:t>
                      </a:r>
                    </a:p>
                  </a:txBody>
                  <a:tcPr marL="7620" marR="7620" marT="7620" marB="0" anchor="ctr">
                    <a:lnL>
                      <a:noFill/>
                    </a:lnL>
                    <a:lnR>
                      <a:noFill/>
                    </a:lnR>
                    <a:lnT>
                      <a:noFill/>
                    </a:lnT>
                    <a:lnB>
                      <a:noFill/>
                    </a:lnB>
                    <a:solidFill>
                      <a:srgbClr val="F5F5F5"/>
                    </a:solidFill>
                  </a:tcPr>
                </a:tc>
                <a:tc>
                  <a:txBody>
                    <a:bodyPr/>
                    <a:lstStyle/>
                    <a:p>
                      <a:pPr algn="ctr" fontAlgn="b"/>
                      <a:r>
                        <a:rPr lang="ru-RU" sz="1100" b="0" i="0" u="none" strike="noStrike">
                          <a:solidFill>
                            <a:srgbClr val="000000"/>
                          </a:solidFill>
                          <a:effectLst/>
                          <a:latin typeface="Calibri" panose="020F0502020204030204" pitchFamily="34" charset="0"/>
                        </a:rPr>
                        <a:t>0.90</a:t>
                      </a:r>
                    </a:p>
                  </a:txBody>
                  <a:tcPr marL="7620" marR="7620" marT="7620" marB="0" anchor="ctr">
                    <a:lnL>
                      <a:noFill/>
                    </a:lnL>
                    <a:lnR>
                      <a:noFill/>
                    </a:lnR>
                    <a:lnT>
                      <a:noFill/>
                    </a:lnT>
                    <a:lnB>
                      <a:noFill/>
                    </a:lnB>
                    <a:solidFill>
                      <a:srgbClr val="E6E6E6"/>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tc>
                  <a:txBody>
                    <a:bodyPr/>
                    <a:lstStyle/>
                    <a:p>
                      <a:pPr algn="ctr" fontAlgn="b"/>
                      <a:r>
                        <a:rPr lang="ru-RU" sz="1100" b="0" i="0" u="none" strike="noStrike">
                          <a:solidFill>
                            <a:srgbClr val="FFFFFF"/>
                          </a:solidFill>
                          <a:effectLst/>
                          <a:latin typeface="Calibri" panose="020F0502020204030204" pitchFamily="34" charset="0"/>
                        </a:rPr>
                        <a:t>0.36</a:t>
                      </a:r>
                    </a:p>
                  </a:txBody>
                  <a:tcPr marL="7620" marR="7620" marT="7620" marB="0" anchor="ctr">
                    <a:lnL>
                      <a:noFill/>
                    </a:lnL>
                    <a:lnR>
                      <a:noFill/>
                    </a:lnR>
                    <a:lnT>
                      <a:noFill/>
                    </a:lnT>
                    <a:lnB>
                      <a:noFill/>
                    </a:lnB>
                    <a:solidFill>
                      <a:srgbClr val="646464"/>
                    </a:solidFill>
                  </a:tcPr>
                </a:tc>
                <a:tc>
                  <a:txBody>
                    <a:bodyPr/>
                    <a:lstStyle/>
                    <a:p>
                      <a:pPr algn="ctr" fontAlgn="b"/>
                      <a:r>
                        <a:rPr lang="ru-RU" sz="1100" b="0" i="0" u="none" strike="noStrike">
                          <a:solidFill>
                            <a:srgbClr val="000000"/>
                          </a:solidFill>
                          <a:effectLst/>
                          <a:latin typeface="Calibri" panose="020F0502020204030204" pitchFamily="34" charset="0"/>
                        </a:rPr>
                        <a:t>0.99</a:t>
                      </a:r>
                    </a:p>
                  </a:txBody>
                  <a:tcPr marL="7620" marR="7620" marT="7620" marB="0" anchor="ctr">
                    <a:lnL>
                      <a:noFill/>
                    </a:lnL>
                    <a:lnR>
                      <a:noFill/>
                    </a:lnR>
                    <a:lnT>
                      <a:noFill/>
                    </a:lnT>
                    <a:lnB>
                      <a:noFill/>
                    </a:lnB>
                    <a:solidFill>
                      <a:srgbClr val="FCFCFC"/>
                    </a:solidFill>
                  </a:tcPr>
                </a:tc>
                <a:tc>
                  <a:txBody>
                    <a:bodyPr/>
                    <a:lstStyle/>
                    <a:p>
                      <a:pPr algn="ctr" fontAlgn="b"/>
                      <a:r>
                        <a:rPr lang="ru-RU" sz="1100" b="0" i="0" u="none" strike="noStrike">
                          <a:solidFill>
                            <a:srgbClr val="000000"/>
                          </a:solidFill>
                          <a:effectLst/>
                          <a:latin typeface="Calibri" panose="020F0502020204030204" pitchFamily="34" charset="0"/>
                        </a:rPr>
                        <a:t>1.00</a:t>
                      </a:r>
                    </a:p>
                  </a:txBody>
                  <a:tcPr marL="7620" marR="7620" marT="7620" marB="0" anchor="ctr">
                    <a:lnL>
                      <a:noFill/>
                    </a:lnL>
                    <a:lnR>
                      <a:noFill/>
                    </a:lnR>
                    <a:lnT>
                      <a:noFill/>
                    </a:lnT>
                    <a:lnB>
                      <a:noFill/>
                    </a:lnB>
                    <a:solidFill>
                      <a:srgbClr val="FFFFFF"/>
                    </a:solidFill>
                  </a:tcPr>
                </a:tc>
                <a:tc>
                  <a:txBody>
                    <a:bodyPr/>
                    <a:lstStyle/>
                    <a:p>
                      <a:pPr algn="ctr" fontAlgn="b"/>
                      <a:r>
                        <a:rPr lang="ru-RU" sz="1100" b="0" i="0" u="none" strike="noStrike">
                          <a:solidFill>
                            <a:srgbClr val="FFFFFF"/>
                          </a:solidFill>
                          <a:effectLst/>
                          <a:latin typeface="Calibri" panose="020F0502020204030204" pitchFamily="34" charset="0"/>
                        </a:rPr>
                        <a:t>0.18</a:t>
                      </a:r>
                    </a:p>
                  </a:txBody>
                  <a:tcPr marL="7620" marR="7620" marT="7620" marB="0" anchor="ctr">
                    <a:lnL>
                      <a:noFill/>
                    </a:lnL>
                    <a:lnR>
                      <a:noFill/>
                    </a:lnR>
                    <a:lnT>
                      <a:noFill/>
                    </a:lnT>
                    <a:lnB>
                      <a:noFill/>
                    </a:lnB>
                    <a:solidFill>
                      <a:srgbClr val="383838"/>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extLst>
                  <a:ext uri="{0D108BD9-81ED-4DB2-BD59-A6C34878D82A}">
                    <a16:rowId xmlns:a16="http://schemas.microsoft.com/office/drawing/2014/main" val="3410593445"/>
                  </a:ext>
                </a:extLst>
              </a:tr>
              <a:tr h="324000">
                <a:tc>
                  <a:txBody>
                    <a:bodyPr/>
                    <a:lstStyle/>
                    <a:p>
                      <a:pPr algn="ctr" fontAlgn="b"/>
                      <a:r>
                        <a:rPr lang="ru-RU" sz="1100" b="0" i="0" u="none" strike="noStrike">
                          <a:solidFill>
                            <a:srgbClr val="FFFFFF"/>
                          </a:solidFill>
                          <a:effectLst/>
                          <a:latin typeface="Calibri" panose="020F0502020204030204" pitchFamily="34" charset="0"/>
                        </a:rPr>
                        <a:t>0.41</a:t>
                      </a:r>
                    </a:p>
                  </a:txBody>
                  <a:tcPr marL="7620" marR="7620" marT="7620" marB="0" anchor="ctr">
                    <a:lnL>
                      <a:noFill/>
                    </a:lnL>
                    <a:lnR>
                      <a:noFill/>
                    </a:lnR>
                    <a:lnT>
                      <a:noFill/>
                    </a:lnT>
                    <a:lnB>
                      <a:noFill/>
                    </a:lnB>
                    <a:solidFill>
                      <a:srgbClr val="707070"/>
                    </a:solidFill>
                  </a:tcPr>
                </a:tc>
                <a:tc>
                  <a:txBody>
                    <a:bodyPr/>
                    <a:lstStyle/>
                    <a:p>
                      <a:pPr algn="ctr" fontAlgn="b"/>
                      <a:r>
                        <a:rPr lang="ru-RU" sz="1100" b="0" i="0" u="none" strike="noStrike">
                          <a:solidFill>
                            <a:srgbClr val="FFFFFF"/>
                          </a:solidFill>
                          <a:effectLst/>
                          <a:latin typeface="Calibri" panose="020F0502020204030204" pitchFamily="34" charset="0"/>
                        </a:rPr>
                        <a:t>0.53</a:t>
                      </a:r>
                    </a:p>
                  </a:txBody>
                  <a:tcPr marL="7620" marR="7620" marT="7620" marB="0" anchor="ctr">
                    <a:lnL>
                      <a:noFill/>
                    </a:lnL>
                    <a:lnR>
                      <a:noFill/>
                    </a:lnR>
                    <a:lnT>
                      <a:noFill/>
                    </a:lnT>
                    <a:lnB>
                      <a:noFill/>
                    </a:lnB>
                    <a:solidFill>
                      <a:srgbClr val="8D8D8D"/>
                    </a:solidFill>
                  </a:tcPr>
                </a:tc>
                <a:tc>
                  <a:txBody>
                    <a:bodyPr/>
                    <a:lstStyle/>
                    <a:p>
                      <a:pPr algn="ctr" fontAlgn="b"/>
                      <a:r>
                        <a:rPr lang="ru-RU" sz="1100" b="0" i="0" u="none" strike="noStrike">
                          <a:solidFill>
                            <a:srgbClr val="FFFFFF"/>
                          </a:solidFill>
                          <a:effectLst/>
                          <a:latin typeface="Calibri" panose="020F0502020204030204" pitchFamily="34" charset="0"/>
                        </a:rPr>
                        <a:t>0.50</a:t>
                      </a:r>
                    </a:p>
                  </a:txBody>
                  <a:tcPr marL="7620" marR="7620" marT="7620" marB="0" anchor="ctr">
                    <a:lnL>
                      <a:noFill/>
                    </a:lnL>
                    <a:lnR>
                      <a:noFill/>
                    </a:lnR>
                    <a:lnT>
                      <a:noFill/>
                    </a:lnT>
                    <a:lnB>
                      <a:noFill/>
                    </a:lnB>
                    <a:solidFill>
                      <a:srgbClr val="868686"/>
                    </a:solidFill>
                  </a:tcPr>
                </a:tc>
                <a:tc>
                  <a:txBody>
                    <a:bodyPr/>
                    <a:lstStyle/>
                    <a:p>
                      <a:pPr algn="ctr" fontAlgn="b"/>
                      <a:r>
                        <a:rPr lang="ru-RU" sz="1100" b="0" i="0" u="none" strike="noStrike">
                          <a:solidFill>
                            <a:srgbClr val="FFFFFF"/>
                          </a:solidFill>
                          <a:effectLst/>
                          <a:latin typeface="Calibri" panose="020F0502020204030204" pitchFamily="34" charset="0"/>
                        </a:rPr>
                        <a:t>0.74</a:t>
                      </a:r>
                    </a:p>
                  </a:txBody>
                  <a:tcPr marL="7620" marR="7620" marT="7620" marB="0" anchor="ctr">
                    <a:lnL>
                      <a:noFill/>
                    </a:lnL>
                    <a:lnR>
                      <a:noFill/>
                    </a:lnR>
                    <a:lnT>
                      <a:noFill/>
                    </a:lnT>
                    <a:lnB>
                      <a:noFill/>
                    </a:lnB>
                    <a:solidFill>
                      <a:srgbClr val="C0C0C0"/>
                    </a:solidFill>
                  </a:tcPr>
                </a:tc>
                <a:tc>
                  <a:txBody>
                    <a:bodyPr/>
                    <a:lstStyle/>
                    <a:p>
                      <a:pPr algn="ctr" fontAlgn="b"/>
                      <a:r>
                        <a:rPr lang="ru-RU" sz="1100" b="0" i="0" u="none" strike="noStrike">
                          <a:solidFill>
                            <a:srgbClr val="FFFFFF"/>
                          </a:solidFill>
                          <a:effectLst/>
                          <a:latin typeface="Calibri" panose="020F0502020204030204" pitchFamily="34" charset="0"/>
                        </a:rPr>
                        <a:t>0.17</a:t>
                      </a:r>
                    </a:p>
                  </a:txBody>
                  <a:tcPr marL="7620" marR="7620" marT="7620" marB="0" anchor="ctr">
                    <a:lnL>
                      <a:noFill/>
                    </a:lnL>
                    <a:lnR>
                      <a:noFill/>
                    </a:lnR>
                    <a:lnT>
                      <a:noFill/>
                    </a:lnT>
                    <a:lnB>
                      <a:noFill/>
                    </a:lnB>
                    <a:solidFill>
                      <a:srgbClr val="363636"/>
                    </a:solidFill>
                  </a:tcPr>
                </a:tc>
                <a:tc>
                  <a:txBody>
                    <a:bodyPr/>
                    <a:lstStyle/>
                    <a:p>
                      <a:pPr algn="ctr" fontAlgn="b"/>
                      <a:r>
                        <a:rPr lang="ru-RU" sz="1100" b="0" i="0" u="none" strike="noStrike">
                          <a:solidFill>
                            <a:srgbClr val="FFFFFF"/>
                          </a:solidFill>
                          <a:effectLst/>
                          <a:latin typeface="Calibri" panose="020F0502020204030204" pitchFamily="34" charset="0"/>
                        </a:rPr>
                        <a:t>0.84</a:t>
                      </a:r>
                    </a:p>
                  </a:txBody>
                  <a:tcPr marL="7620" marR="7620" marT="7620" marB="0" anchor="ctr">
                    <a:lnL>
                      <a:noFill/>
                    </a:lnL>
                    <a:lnR>
                      <a:noFill/>
                    </a:lnR>
                    <a:lnT>
                      <a:noFill/>
                    </a:lnT>
                    <a:lnB>
                      <a:noFill/>
                    </a:lnB>
                    <a:solidFill>
                      <a:srgbClr val="D8D8D8"/>
                    </a:solidFill>
                  </a:tcPr>
                </a:tc>
                <a:tc>
                  <a:txBody>
                    <a:bodyPr/>
                    <a:lstStyle/>
                    <a:p>
                      <a:pPr algn="ctr" fontAlgn="b"/>
                      <a:r>
                        <a:rPr lang="ru-RU" sz="1100" b="0" i="0" u="none" strike="noStrike">
                          <a:solidFill>
                            <a:srgbClr val="FFFFFF"/>
                          </a:solidFill>
                          <a:effectLst/>
                          <a:latin typeface="Calibri" panose="020F0502020204030204" pitchFamily="34" charset="0"/>
                        </a:rPr>
                        <a:t>0.89</a:t>
                      </a:r>
                    </a:p>
                  </a:txBody>
                  <a:tcPr marL="7620" marR="7620" marT="7620" marB="0" anchor="ctr">
                    <a:lnL>
                      <a:noFill/>
                    </a:lnL>
                    <a:lnR>
                      <a:noFill/>
                    </a:lnR>
                    <a:lnT>
                      <a:noFill/>
                    </a:lnT>
                    <a:lnB>
                      <a:noFill/>
                    </a:lnB>
                    <a:solidFill>
                      <a:srgbClr val="E4E4E4"/>
                    </a:solidFill>
                  </a:tcPr>
                </a:tc>
                <a:tc>
                  <a:txBody>
                    <a:bodyPr/>
                    <a:lstStyle/>
                    <a:p>
                      <a:pPr algn="ctr" fontAlgn="b"/>
                      <a:r>
                        <a:rPr lang="ru-RU" sz="1100" b="0" i="0" u="none" strike="noStrike">
                          <a:solidFill>
                            <a:srgbClr val="FFFFFF"/>
                          </a:solidFill>
                          <a:effectLst/>
                          <a:latin typeface="Calibri" panose="020F0502020204030204" pitchFamily="34" charset="0"/>
                        </a:rPr>
                        <a:t>0.43</a:t>
                      </a:r>
                    </a:p>
                  </a:txBody>
                  <a:tcPr marL="7620" marR="7620" marT="7620" marB="0" anchor="ctr">
                    <a:lnL>
                      <a:noFill/>
                    </a:lnL>
                    <a:lnR>
                      <a:noFill/>
                    </a:lnR>
                    <a:lnT>
                      <a:noFill/>
                    </a:lnT>
                    <a:lnB>
                      <a:noFill/>
                    </a:lnB>
                    <a:solidFill>
                      <a:srgbClr val="757575"/>
                    </a:solidFill>
                  </a:tcPr>
                </a:tc>
                <a:tc>
                  <a:txBody>
                    <a:bodyPr/>
                    <a:lstStyle/>
                    <a:p>
                      <a:pPr algn="ctr" fontAlgn="b"/>
                      <a:r>
                        <a:rPr lang="ru-RU" sz="1100" b="0" i="0" u="none" strike="noStrike">
                          <a:solidFill>
                            <a:srgbClr val="FFFFFF"/>
                          </a:solidFill>
                          <a:effectLst/>
                          <a:latin typeface="Calibri" panose="020F0502020204030204" pitchFamily="34" charset="0"/>
                        </a:rPr>
                        <a:t>0.00</a:t>
                      </a:r>
                    </a:p>
                  </a:txBody>
                  <a:tcPr marL="7620" marR="7620" marT="7620" marB="0" anchor="ctr">
                    <a:lnL>
                      <a:noFill/>
                    </a:lnL>
                    <a:lnR>
                      <a:noFill/>
                    </a:lnR>
                    <a:lnT>
                      <a:noFill/>
                    </a:lnT>
                    <a:lnB>
                      <a:noFill/>
                    </a:lnB>
                    <a:solidFill>
                      <a:srgbClr val="0D0D0D"/>
                    </a:solidFill>
                  </a:tcPr>
                </a:tc>
                <a:tc>
                  <a:txBody>
                    <a:bodyPr/>
                    <a:lstStyle/>
                    <a:p>
                      <a:pPr algn="ctr" fontAlgn="b"/>
                      <a:r>
                        <a:rPr lang="ru-RU" sz="1100" b="0" i="0" u="none" strike="noStrike" dirty="0">
                          <a:solidFill>
                            <a:srgbClr val="FFFFFF"/>
                          </a:solidFill>
                          <a:effectLst/>
                          <a:latin typeface="Calibri" panose="020F0502020204030204" pitchFamily="34" charset="0"/>
                        </a:rPr>
                        <a:t>0.44</a:t>
                      </a:r>
                    </a:p>
                  </a:txBody>
                  <a:tcPr marL="7620" marR="7620" marT="7620" marB="0" anchor="ctr">
                    <a:lnL>
                      <a:noFill/>
                    </a:lnL>
                    <a:lnR>
                      <a:noFill/>
                    </a:lnR>
                    <a:lnT>
                      <a:noFill/>
                    </a:lnT>
                    <a:lnB>
                      <a:noFill/>
                    </a:lnB>
                    <a:solidFill>
                      <a:srgbClr val="777777"/>
                    </a:solidFill>
                  </a:tcPr>
                </a:tc>
                <a:extLst>
                  <a:ext uri="{0D108BD9-81ED-4DB2-BD59-A6C34878D82A}">
                    <a16:rowId xmlns:a16="http://schemas.microsoft.com/office/drawing/2014/main" val="2339570018"/>
                  </a:ext>
                </a:extLst>
              </a:tr>
            </a:tbl>
          </a:graphicData>
        </a:graphic>
      </p:graphicFrame>
      <p:sp>
        <p:nvSpPr>
          <p:cNvPr id="20" name="Прямоугольник 19">
            <a:extLst>
              <a:ext uri="{FF2B5EF4-FFF2-40B4-BE49-F238E27FC236}">
                <a16:creationId xmlns:a16="http://schemas.microsoft.com/office/drawing/2014/main" id="{B40928D0-6426-4BB4-9132-AB0C633F77CF}"/>
              </a:ext>
            </a:extLst>
          </p:cNvPr>
          <p:cNvSpPr/>
          <p:nvPr/>
        </p:nvSpPr>
        <p:spPr>
          <a:xfrm>
            <a:off x="8760296" y="5517232"/>
            <a:ext cx="1354217" cy="461665"/>
          </a:xfrm>
          <a:prstGeom prst="rect">
            <a:avLst/>
          </a:prstGeom>
        </p:spPr>
        <p:txBody>
          <a:bodyPr wrap="none">
            <a:spAutoFit/>
          </a:bodyPr>
          <a:lstStyle/>
          <a:p>
            <a:r>
              <a:rPr lang="ru-RU" sz="2400" dirty="0">
                <a:solidFill>
                  <a:schemeClr val="bg1"/>
                </a:solidFill>
              </a:rPr>
              <a:t>эта Пять!</a:t>
            </a:r>
            <a:endParaRPr lang="ru-RU" sz="2400" dirty="0"/>
          </a:p>
        </p:txBody>
      </p:sp>
      <p:sp>
        <p:nvSpPr>
          <p:cNvPr id="13" name="Нижний колонтитул 6"/>
          <p:cNvSpPr>
            <a:spLocks noGrp="1"/>
          </p:cNvSpPr>
          <p:nvPr>
            <p:ph type="ftr" idx="4294967295"/>
          </p:nvPr>
        </p:nvSpPr>
        <p:spPr>
          <a:xfrm>
            <a:off x="1415480" y="404664"/>
            <a:ext cx="10585176" cy="257155"/>
          </a:xfrm>
          <a:prstGeom prst="rect">
            <a:avLst/>
          </a:prstGeom>
        </p:spPr>
        <p:txBody>
          <a:bodyPr/>
          <a:lstStyle/>
          <a:p>
            <a:pPr algn="ctr" eaLnBrk="1" hangingPunct="1">
              <a:spcBef>
                <a:spcPct val="0"/>
              </a:spcBef>
              <a:buFontTx/>
              <a:buNone/>
            </a:pPr>
            <a:r>
              <a:rPr lang="ru-RU" altLang="ru-RU" sz="2800" b="1" dirty="0">
                <a:solidFill>
                  <a:schemeClr val="bg1"/>
                </a:solidFill>
                <a:latin typeface="Verdana" panose="020B0604030504040204" pitchFamily="34" charset="0"/>
                <a:ea typeface="Verdana" panose="020B0604030504040204" pitchFamily="34" charset="0"/>
                <a:cs typeface="+mj-cs"/>
              </a:rPr>
              <a:t>Проблемы с </a:t>
            </a:r>
            <a:r>
              <a:rPr lang="ru-RU" altLang="ru-RU" sz="2800" b="1" dirty="0" err="1">
                <a:solidFill>
                  <a:schemeClr val="bg1"/>
                </a:solidFill>
                <a:latin typeface="Verdana" panose="020B0604030504040204" pitchFamily="34" charset="0"/>
                <a:ea typeface="Verdana" panose="020B0604030504040204" pitchFamily="34" charset="0"/>
                <a:cs typeface="+mj-cs"/>
              </a:rPr>
              <a:t>Полносвязными</a:t>
            </a:r>
            <a:r>
              <a:rPr lang="ru-RU" altLang="ru-RU" sz="2800" b="1" dirty="0">
                <a:solidFill>
                  <a:schemeClr val="bg1"/>
                </a:solidFill>
                <a:latin typeface="Verdana" panose="020B0604030504040204" pitchFamily="34" charset="0"/>
                <a:ea typeface="Verdana" panose="020B0604030504040204" pitchFamily="34" charset="0"/>
                <a:cs typeface="+mj-cs"/>
              </a:rPr>
              <a:t> Нейронными Сетями </a:t>
            </a:r>
            <a:endParaRPr lang="ru-RU" altLang="ru-RU" sz="2800" dirty="0">
              <a:solidFill>
                <a:schemeClr val="bg1"/>
              </a:solidFill>
              <a:latin typeface="Verdana" panose="020B0604030504040204" pitchFamily="34" charset="0"/>
              <a:ea typeface="Verdana" panose="020B0604030504040204" pitchFamily="34" charset="0"/>
              <a:cs typeface="+mj-cs"/>
            </a:endParaRPr>
          </a:p>
        </p:txBody>
      </p:sp>
      <p:pic>
        <p:nvPicPr>
          <p:cNvPr id="16" name="Рисунок 15">
            <a:extLst>
              <a:ext uri="{FF2B5EF4-FFF2-40B4-BE49-F238E27FC236}">
                <a16:creationId xmlns:a16="http://schemas.microsoft.com/office/drawing/2014/main" id="{CF10385B-3876-42CD-9414-1B7EA1902739}"/>
              </a:ext>
            </a:extLst>
          </p:cNvPr>
          <p:cNvPicPr>
            <a:picLocks noChangeAspect="1"/>
          </p:cNvPicPr>
          <p:nvPr/>
        </p:nvPicPr>
        <p:blipFill>
          <a:blip r:embed="rId4"/>
          <a:stretch>
            <a:fillRect/>
          </a:stretch>
        </p:blipFill>
        <p:spPr>
          <a:xfrm>
            <a:off x="47329" y="1433107"/>
            <a:ext cx="4288876" cy="4515295"/>
          </a:xfrm>
          <a:prstGeom prst="rect">
            <a:avLst/>
          </a:prstGeom>
        </p:spPr>
      </p:pic>
      <p:pic>
        <p:nvPicPr>
          <p:cNvPr id="2" name="Рисунок 1"/>
          <p:cNvPicPr>
            <a:picLocks noChangeAspect="1"/>
          </p:cNvPicPr>
          <p:nvPr/>
        </p:nvPicPr>
        <p:blipFill>
          <a:blip r:embed="rId5"/>
          <a:stretch>
            <a:fillRect/>
          </a:stretch>
        </p:blipFill>
        <p:spPr>
          <a:xfrm>
            <a:off x="4295800" y="2132856"/>
            <a:ext cx="3557250" cy="3176134"/>
          </a:xfrm>
          <a:prstGeom prst="rect">
            <a:avLst/>
          </a:prstGeom>
        </p:spPr>
      </p:pic>
      <p:sp>
        <p:nvSpPr>
          <p:cNvPr id="15" name="Прямоугольник 14">
            <a:extLst>
              <a:ext uri="{FF2B5EF4-FFF2-40B4-BE49-F238E27FC236}">
                <a16:creationId xmlns:a16="http://schemas.microsoft.com/office/drawing/2014/main" id="{B40928D0-6426-4BB4-9132-AB0C633F77CF}"/>
              </a:ext>
            </a:extLst>
          </p:cNvPr>
          <p:cNvSpPr/>
          <p:nvPr/>
        </p:nvSpPr>
        <p:spPr>
          <a:xfrm>
            <a:off x="5303912" y="5373216"/>
            <a:ext cx="782587" cy="461665"/>
          </a:xfrm>
          <a:prstGeom prst="rect">
            <a:avLst/>
          </a:prstGeom>
        </p:spPr>
        <p:txBody>
          <a:bodyPr wrap="none">
            <a:spAutoFit/>
          </a:bodyPr>
          <a:lstStyle/>
          <a:p>
            <a:r>
              <a:rPr lang="ru-RU" sz="2400" dirty="0">
                <a:solidFill>
                  <a:schemeClr val="bg1"/>
                </a:solidFill>
              </a:rPr>
              <a:t>Веса</a:t>
            </a:r>
            <a:endParaRPr lang="ru-RU" sz="2400" dirty="0"/>
          </a:p>
        </p:txBody>
      </p:sp>
      <p:sp>
        <p:nvSpPr>
          <p:cNvPr id="3" name="Прямоугольник 2"/>
          <p:cNvSpPr/>
          <p:nvPr/>
        </p:nvSpPr>
        <p:spPr>
          <a:xfrm>
            <a:off x="1343472" y="2924944"/>
            <a:ext cx="252000" cy="252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 name="Прямая соединительная линия 4"/>
          <p:cNvCxnSpPr/>
          <p:nvPr/>
        </p:nvCxnSpPr>
        <p:spPr>
          <a:xfrm flipV="1">
            <a:off x="1631504" y="2132856"/>
            <a:ext cx="2664296" cy="79208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a:stCxn id="3" idx="2"/>
          </p:cNvCxnSpPr>
          <p:nvPr/>
        </p:nvCxnSpPr>
        <p:spPr>
          <a:xfrm>
            <a:off x="1469472" y="3176944"/>
            <a:ext cx="2826328" cy="212426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00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15"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916832"/>
            <a:ext cx="9793088" cy="4401205"/>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Про </a:t>
            </a:r>
            <a:r>
              <a:rPr lang="ru-RU" sz="2800" b="1" dirty="0" err="1">
                <a:solidFill>
                  <a:schemeClr val="bg1"/>
                </a:solidFill>
                <a:latin typeface="Verdana" panose="020B0604030504040204" pitchFamily="34" charset="0"/>
                <a:ea typeface="Verdana" panose="020B0604030504040204" pitchFamily="34" charset="0"/>
              </a:rPr>
              <a:t>нейронки</a:t>
            </a:r>
            <a:endParaRPr lang="ru-RU" sz="2800" b="1"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r>
              <a:rPr lang="ru-RU" sz="2800" dirty="0" err="1">
                <a:solidFill>
                  <a:srgbClr val="363636"/>
                </a:solidFill>
                <a:latin typeface="Verdana" panose="020B0604030504040204" pitchFamily="34" charset="0"/>
                <a:ea typeface="Verdana" panose="020B0604030504040204" pitchFamily="34" charset="0"/>
              </a:rPr>
              <a:t>Полносвязные</a:t>
            </a:r>
            <a:r>
              <a:rPr lang="ru-RU" sz="2800" dirty="0">
                <a:solidFill>
                  <a:srgbClr val="363636"/>
                </a:solidFill>
                <a:latin typeface="Verdana" panose="020B0604030504040204" pitchFamily="34" charset="0"/>
                <a:ea typeface="Verdana" panose="020B0604030504040204" pitchFamily="34" charset="0"/>
              </a:rPr>
              <a:t> нейронные сети</a:t>
            </a: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r>
              <a:rPr lang="ru-RU" sz="2800" dirty="0" err="1">
                <a:solidFill>
                  <a:srgbClr val="363636"/>
                </a:solidFill>
                <a:latin typeface="Verdana" panose="020B0604030504040204" pitchFamily="34" charset="0"/>
                <a:ea typeface="Verdana" panose="020B0604030504040204" pitchFamily="34" charset="0"/>
              </a:rPr>
              <a:t>Свёрточные</a:t>
            </a:r>
            <a:r>
              <a:rPr lang="ru-RU" sz="2800" dirty="0">
                <a:solidFill>
                  <a:srgbClr val="363636"/>
                </a:solidFill>
                <a:latin typeface="Verdana" panose="020B0604030504040204" pitchFamily="34" charset="0"/>
                <a:ea typeface="Verdana" panose="020B0604030504040204" pitchFamily="34" charset="0"/>
              </a:rPr>
              <a:t> нейронные сети</a:t>
            </a: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3" name="Нижний колонтитул 6">
            <a:extLst>
              <a:ext uri="{FF2B5EF4-FFF2-40B4-BE49-F238E27FC236}">
                <a16:creationId xmlns:a16="http://schemas.microsoft.com/office/drawing/2014/main" id="{B37A9AA4-A098-6EC5-E6A7-B3F97FAAB932}"/>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600" b="1">
                <a:solidFill>
                  <a:schemeClr val="bg1"/>
                </a:solidFill>
                <a:latin typeface="Verdana" panose="020B0604030504040204" pitchFamily="34" charset="0"/>
                <a:ea typeface="Verdana" panose="020B0604030504040204" pitchFamily="34" charset="0"/>
              </a:rPr>
              <a:t>Содержание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02388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767408" y="1916832"/>
            <a:ext cx="9793088" cy="4401205"/>
          </a:xfrm>
          <a:prstGeom prst="rect">
            <a:avLst/>
          </a:prstGeom>
          <a:noFill/>
        </p:spPr>
        <p:txBody>
          <a:bodyPr wrap="square" rtlCol="0">
            <a:spAutoFit/>
          </a:bodyPr>
          <a:lstStyle/>
          <a:p>
            <a:r>
              <a:rPr lang="ru-RU" sz="2800" dirty="0">
                <a:solidFill>
                  <a:srgbClr val="363636"/>
                </a:solidFill>
                <a:latin typeface="Verdana" panose="020B0604030504040204" pitchFamily="34" charset="0"/>
                <a:ea typeface="Verdana" panose="020B0604030504040204" pitchFamily="34" charset="0"/>
              </a:rPr>
              <a:t>Про </a:t>
            </a:r>
            <a:r>
              <a:rPr lang="ru-RU" sz="2800" dirty="0" err="1">
                <a:solidFill>
                  <a:srgbClr val="363636"/>
                </a:solidFill>
                <a:latin typeface="Verdana" panose="020B0604030504040204" pitchFamily="34" charset="0"/>
                <a:ea typeface="Verdana" panose="020B0604030504040204" pitchFamily="34" charset="0"/>
              </a:rPr>
              <a:t>нейронки</a:t>
            </a:r>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a:p>
            <a:r>
              <a:rPr lang="ru-RU" sz="2800" dirty="0" err="1">
                <a:solidFill>
                  <a:srgbClr val="363636"/>
                </a:solidFill>
                <a:latin typeface="Verdana" panose="020B0604030504040204" pitchFamily="34" charset="0"/>
                <a:ea typeface="Verdana" panose="020B0604030504040204" pitchFamily="34" charset="0"/>
              </a:rPr>
              <a:t>Полносвязные</a:t>
            </a:r>
            <a:r>
              <a:rPr lang="ru-RU" sz="2800" dirty="0">
                <a:solidFill>
                  <a:srgbClr val="363636"/>
                </a:solidFill>
                <a:latin typeface="Verdana" panose="020B0604030504040204" pitchFamily="34" charset="0"/>
                <a:ea typeface="Verdana" panose="020B0604030504040204" pitchFamily="34" charset="0"/>
              </a:rPr>
              <a:t> нейронные сети</a:t>
            </a: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r>
              <a:rPr lang="ru-RU" sz="2800" b="1" dirty="0" err="1">
                <a:solidFill>
                  <a:schemeClr val="bg1"/>
                </a:solidFill>
                <a:latin typeface="Verdana" panose="020B0604030504040204" pitchFamily="34" charset="0"/>
                <a:ea typeface="Verdana" panose="020B0604030504040204" pitchFamily="34" charset="0"/>
              </a:rPr>
              <a:t>Свёрточные</a:t>
            </a:r>
            <a:r>
              <a:rPr lang="ru-RU" sz="2800" b="1" dirty="0">
                <a:solidFill>
                  <a:schemeClr val="bg1"/>
                </a:solidFill>
                <a:latin typeface="Verdana" panose="020B0604030504040204" pitchFamily="34" charset="0"/>
                <a:ea typeface="Verdana" panose="020B0604030504040204" pitchFamily="34" charset="0"/>
              </a:rPr>
              <a:t> нейронные сети</a:t>
            </a:r>
          </a:p>
          <a:p>
            <a:endParaRPr lang="ru-RU" sz="2800" b="1" dirty="0">
              <a:solidFill>
                <a:schemeClr val="bg1"/>
              </a:solidFill>
              <a:latin typeface="Verdana" panose="020B0604030504040204" pitchFamily="34" charset="0"/>
              <a:ea typeface="Verdana" panose="020B0604030504040204" pitchFamily="34" charset="0"/>
            </a:endParaRPr>
          </a:p>
          <a:p>
            <a:endParaRPr lang="ru-RU" sz="2800" dirty="0">
              <a:solidFill>
                <a:srgbClr val="363636"/>
              </a:solidFill>
              <a:latin typeface="Verdana" panose="020B0604030504040204" pitchFamily="34" charset="0"/>
              <a:ea typeface="Verdana" panose="020B0604030504040204" pitchFamily="34" charset="0"/>
            </a:endParaRPr>
          </a:p>
          <a:p>
            <a:endParaRPr lang="ru-RU" sz="2800" dirty="0">
              <a:solidFill>
                <a:schemeClr val="bg1"/>
              </a:solidFill>
              <a:latin typeface="Verdana" panose="020B0604030504040204" pitchFamily="34" charset="0"/>
              <a:ea typeface="Verdana" panose="020B0604030504040204" pitchFamily="34" charset="0"/>
            </a:endParaRPr>
          </a:p>
        </p:txBody>
      </p:sp>
      <p:sp>
        <p:nvSpPr>
          <p:cNvPr id="3" name="Нижний колонтитул 6">
            <a:extLst>
              <a:ext uri="{FF2B5EF4-FFF2-40B4-BE49-F238E27FC236}">
                <a16:creationId xmlns:a16="http://schemas.microsoft.com/office/drawing/2014/main" id="{B37A9AA4-A098-6EC5-E6A7-B3F97FAAB932}"/>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600" b="1">
                <a:solidFill>
                  <a:schemeClr val="bg1"/>
                </a:solidFill>
                <a:latin typeface="Verdana" panose="020B0604030504040204" pitchFamily="34" charset="0"/>
                <a:ea typeface="Verdana" panose="020B0604030504040204" pitchFamily="34" charset="0"/>
              </a:rPr>
              <a:t>Содержание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41612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58501"/>
            <a:ext cx="7920880" cy="827739"/>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Фильтры</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32" name="Прямоугольник 31">
            <a:extLst>
              <a:ext uri="{FF2B5EF4-FFF2-40B4-BE49-F238E27FC236}">
                <a16:creationId xmlns:a16="http://schemas.microsoft.com/office/drawing/2014/main" id="{C7664192-1969-4D31-A757-060DAF5A3CDD}"/>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graphicFrame>
        <p:nvGraphicFramePr>
          <p:cNvPr id="23" name="Таблица 22">
            <a:extLst>
              <a:ext uri="{FF2B5EF4-FFF2-40B4-BE49-F238E27FC236}">
                <a16:creationId xmlns:a16="http://schemas.microsoft.com/office/drawing/2014/main" id="{1CE4E9C8-65A7-434E-85D9-F42B8CBCA154}"/>
              </a:ext>
            </a:extLst>
          </p:cNvPr>
          <p:cNvGraphicFramePr>
            <a:graphicFrameLocks noGrp="1"/>
          </p:cNvGraphicFramePr>
          <p:nvPr/>
        </p:nvGraphicFramePr>
        <p:xfrm>
          <a:off x="7930433" y="1756823"/>
          <a:ext cx="2451060" cy="2103120"/>
        </p:xfrm>
        <a:graphic>
          <a:graphicData uri="http://schemas.openxmlformats.org/drawingml/2006/table">
            <a:tbl>
              <a:tblPr firstRow="1" bandRow="1">
                <a:tableStyleId>{2D5ABB26-0587-4C30-8999-92F81FD0307C}</a:tableStyleId>
              </a:tblPr>
              <a:tblGrid>
                <a:gridCol w="811530">
                  <a:extLst>
                    <a:ext uri="{9D8B030D-6E8A-4147-A177-3AD203B41FA5}">
                      <a16:colId xmlns:a16="http://schemas.microsoft.com/office/drawing/2014/main" val="1595503474"/>
                    </a:ext>
                  </a:extLst>
                </a:gridCol>
                <a:gridCol w="811530">
                  <a:extLst>
                    <a:ext uri="{9D8B030D-6E8A-4147-A177-3AD203B41FA5}">
                      <a16:colId xmlns:a16="http://schemas.microsoft.com/office/drawing/2014/main" val="3256726534"/>
                    </a:ext>
                  </a:extLst>
                </a:gridCol>
                <a:gridCol w="828000">
                  <a:extLst>
                    <a:ext uri="{9D8B030D-6E8A-4147-A177-3AD203B41FA5}">
                      <a16:colId xmlns:a16="http://schemas.microsoft.com/office/drawing/2014/main" val="636055110"/>
                    </a:ext>
                  </a:extLst>
                </a:gridCol>
              </a:tblGrid>
              <a:tr h="370840">
                <a:tc>
                  <a:txBody>
                    <a:bodyPr/>
                    <a:lstStyle/>
                    <a:p>
                      <a:pPr algn="ctr"/>
                      <a:r>
                        <a:rPr lang="ru-RU" sz="4000" dirty="0">
                          <a:solidFill>
                            <a:srgbClr val="00B050"/>
                          </a:solidFill>
                          <a:latin typeface="Times New Roman" panose="02020603050405020304" pitchFamily="18" charset="0"/>
                          <a:cs typeface="Times New Roman" panose="02020603050405020304" pitchFamily="18" charset="0"/>
                        </a:rPr>
                        <a:t>а</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4000" dirty="0">
                          <a:solidFill>
                            <a:srgbClr val="00B050"/>
                          </a:solidFill>
                          <a:latin typeface="Times New Roman" panose="02020603050405020304" pitchFamily="18" charset="0"/>
                          <a:cs typeface="Times New Roman" panose="02020603050405020304" pitchFamily="18" charset="0"/>
                        </a:rPr>
                        <a:t>б</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4000" dirty="0">
                          <a:solidFill>
                            <a:srgbClr val="00B050"/>
                          </a:solidFill>
                          <a:latin typeface="Times New Roman" panose="02020603050405020304" pitchFamily="18" charset="0"/>
                          <a:cs typeface="Times New Roman" panose="02020603050405020304" pitchFamily="18" charset="0"/>
                        </a:rPr>
                        <a:t>в</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7713585"/>
                  </a:ext>
                </a:extLst>
              </a:tr>
              <a:tr h="370840">
                <a:tc>
                  <a:txBody>
                    <a:bodyPr/>
                    <a:lstStyle/>
                    <a:p>
                      <a:pPr algn="ctr"/>
                      <a:r>
                        <a:rPr lang="ru-RU" sz="4000" dirty="0">
                          <a:solidFill>
                            <a:srgbClr val="00B050"/>
                          </a:solidFill>
                          <a:latin typeface="Times New Roman" panose="02020603050405020304" pitchFamily="18" charset="0"/>
                          <a:cs typeface="Times New Roman" panose="02020603050405020304" pitchFamily="18" charset="0"/>
                        </a:rPr>
                        <a:t>г</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4000" dirty="0">
                          <a:solidFill>
                            <a:srgbClr val="00B050"/>
                          </a:solidFill>
                          <a:latin typeface="Times New Roman" panose="02020603050405020304" pitchFamily="18" charset="0"/>
                          <a:cs typeface="Times New Roman" panose="02020603050405020304" pitchFamily="18" charset="0"/>
                        </a:rPr>
                        <a:t>д</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4000" dirty="0">
                          <a:solidFill>
                            <a:srgbClr val="00B050"/>
                          </a:solidFill>
                          <a:latin typeface="Times New Roman" panose="02020603050405020304" pitchFamily="18" charset="0"/>
                          <a:cs typeface="Times New Roman" panose="02020603050405020304" pitchFamily="18" charset="0"/>
                        </a:rPr>
                        <a:t>е</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1318095"/>
                  </a:ext>
                </a:extLst>
              </a:tr>
              <a:tr h="370840">
                <a:tc>
                  <a:txBody>
                    <a:bodyPr/>
                    <a:lstStyle/>
                    <a:p>
                      <a:pPr algn="ctr"/>
                      <a:r>
                        <a:rPr lang="ru-RU" sz="4000" dirty="0">
                          <a:solidFill>
                            <a:srgbClr val="00B050"/>
                          </a:solidFill>
                          <a:latin typeface="Times New Roman" panose="02020603050405020304" pitchFamily="18" charset="0"/>
                          <a:cs typeface="Times New Roman" panose="02020603050405020304" pitchFamily="18" charset="0"/>
                        </a:rPr>
                        <a:t>ё</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4000" dirty="0">
                          <a:solidFill>
                            <a:srgbClr val="00B050"/>
                          </a:solidFill>
                          <a:latin typeface="Times New Roman" panose="02020603050405020304" pitchFamily="18" charset="0"/>
                          <a:cs typeface="Times New Roman" panose="02020603050405020304" pitchFamily="18" charset="0"/>
                        </a:rPr>
                        <a:t>ж</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ru-RU" sz="4000" dirty="0">
                          <a:solidFill>
                            <a:srgbClr val="00B050"/>
                          </a:solidFill>
                          <a:latin typeface="Times New Roman" panose="02020603050405020304" pitchFamily="18" charset="0"/>
                          <a:cs typeface="Times New Roman" panose="02020603050405020304" pitchFamily="18" charset="0"/>
                        </a:rPr>
                        <a:t>з</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5660743"/>
                  </a:ext>
                </a:extLst>
              </a:tr>
            </a:tbl>
          </a:graphicData>
        </a:graphic>
      </p:graphicFrame>
      <mc:AlternateContent xmlns:mc="http://schemas.openxmlformats.org/markup-compatibility/2006" xmlns:a14="http://schemas.microsoft.com/office/drawing/2010/main">
        <mc:Choice Requires="a14">
          <p:sp>
            <p:nvSpPr>
              <p:cNvPr id="33" name="Прямоугольник 32">
                <a:extLst>
                  <a:ext uri="{FF2B5EF4-FFF2-40B4-BE49-F238E27FC236}">
                    <a16:creationId xmlns:a16="http://schemas.microsoft.com/office/drawing/2014/main" id="{0BAF5F93-18AD-42F0-8C53-1C6FACCA5AC8}"/>
                  </a:ext>
                </a:extLst>
              </p:cNvPr>
              <p:cNvSpPr/>
              <p:nvPr/>
            </p:nvSpPr>
            <p:spPr>
              <a:xfrm>
                <a:off x="6616542" y="2028242"/>
                <a:ext cx="1175385" cy="1106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nary>
                            <m:naryPr>
                              <m:chr m:val="∑"/>
                              <m:limLoc m:val="subSup"/>
                              <m:ctrlPr>
                                <a:rPr lang="en-US" sz="3200" b="0" i="1" smtClean="0">
                                  <a:solidFill>
                                    <a:srgbClr val="00B050"/>
                                  </a:solidFill>
                                  <a:latin typeface="Cambria Math" panose="02040503050406030204" pitchFamily="18" charset="0"/>
                                </a:rPr>
                              </m:ctrlPr>
                            </m:naryPr>
                            <m:sub>
                              <m:r>
                                <m:rPr>
                                  <m:brk m:alnAt="25"/>
                                </m:rPr>
                                <a:rPr lang="ru-RU" sz="3200" b="0" i="1" smtClean="0">
                                  <a:solidFill>
                                    <a:srgbClr val="00B050"/>
                                  </a:solidFill>
                                  <a:latin typeface="Cambria Math" panose="02040503050406030204" pitchFamily="18" charset="0"/>
                                </a:rPr>
                                <m:t>а</m:t>
                              </m:r>
                            </m:sub>
                            <m:sup>
                              <m:r>
                                <a:rPr lang="ru-RU" sz="3200" b="0" i="1" smtClean="0">
                                  <a:solidFill>
                                    <a:srgbClr val="00B050"/>
                                  </a:solidFill>
                                  <a:latin typeface="Cambria Math" panose="02040503050406030204" pitchFamily="18" charset="0"/>
                                </a:rPr>
                                <m:t>з</m:t>
                              </m:r>
                            </m:sup>
                            <m:e/>
                          </m:nary>
                        </m:den>
                      </m:f>
                    </m:oMath>
                  </m:oMathPara>
                </a14:m>
                <a:endParaRPr lang="ru-RU" sz="3200" dirty="0"/>
              </a:p>
            </p:txBody>
          </p:sp>
        </mc:Choice>
        <mc:Fallback xmlns="">
          <p:sp>
            <p:nvSpPr>
              <p:cNvPr id="33" name="Прямоугольник 32">
                <a:extLst>
                  <a:ext uri="{FF2B5EF4-FFF2-40B4-BE49-F238E27FC236}">
                    <a16:creationId xmlns:a16="http://schemas.microsoft.com/office/drawing/2014/main" id="{0BAF5F93-18AD-42F0-8C53-1C6FACCA5AC8}"/>
                  </a:ext>
                </a:extLst>
              </p:cNvPr>
              <p:cNvSpPr>
                <a:spLocks noRot="1" noChangeAspect="1" noMove="1" noResize="1" noEditPoints="1" noAdjustHandles="1" noChangeArrowheads="1" noChangeShapeType="1" noTextEdit="1"/>
              </p:cNvSpPr>
              <p:nvPr/>
            </p:nvSpPr>
            <p:spPr>
              <a:xfrm>
                <a:off x="6616542" y="2028242"/>
                <a:ext cx="1175385" cy="1106650"/>
              </a:xfrm>
              <a:prstGeom prst="rect">
                <a:avLst/>
              </a:prstGeom>
              <a:blipFill>
                <a:blip r:embed="rId4"/>
                <a:stretch>
                  <a:fillRect/>
                </a:stretch>
              </a:blipFill>
            </p:spPr>
            <p:txBody>
              <a:bodyPr/>
              <a:lstStyle/>
              <a:p>
                <a:r>
                  <a:rPr lang="ru-RU">
                    <a:noFill/>
                  </a:rPr>
                  <a:t> </a:t>
                </a:r>
              </a:p>
            </p:txBody>
          </p:sp>
        </mc:Fallback>
      </mc:AlternateContent>
      <p:graphicFrame>
        <p:nvGraphicFramePr>
          <p:cNvPr id="34" name="Таблица 33">
            <a:extLst>
              <a:ext uri="{FF2B5EF4-FFF2-40B4-BE49-F238E27FC236}">
                <a16:creationId xmlns:a16="http://schemas.microsoft.com/office/drawing/2014/main" id="{F8956502-4080-4B17-9228-3C698BFE137F}"/>
              </a:ext>
            </a:extLst>
          </p:cNvPr>
          <p:cNvGraphicFramePr>
            <a:graphicFrameLocks noGrp="1"/>
          </p:cNvGraphicFramePr>
          <p:nvPr/>
        </p:nvGraphicFramePr>
        <p:xfrm>
          <a:off x="988223" y="1791066"/>
          <a:ext cx="2451060" cy="2103120"/>
        </p:xfrm>
        <a:graphic>
          <a:graphicData uri="http://schemas.openxmlformats.org/drawingml/2006/table">
            <a:tbl>
              <a:tblPr firstRow="1" bandRow="1">
                <a:tableStyleId>{2D5ABB26-0587-4C30-8999-92F81FD0307C}</a:tableStyleId>
              </a:tblPr>
              <a:tblGrid>
                <a:gridCol w="811530">
                  <a:extLst>
                    <a:ext uri="{9D8B030D-6E8A-4147-A177-3AD203B41FA5}">
                      <a16:colId xmlns:a16="http://schemas.microsoft.com/office/drawing/2014/main" val="1595503474"/>
                    </a:ext>
                  </a:extLst>
                </a:gridCol>
                <a:gridCol w="811530">
                  <a:extLst>
                    <a:ext uri="{9D8B030D-6E8A-4147-A177-3AD203B41FA5}">
                      <a16:colId xmlns:a16="http://schemas.microsoft.com/office/drawing/2014/main" val="3256726534"/>
                    </a:ext>
                  </a:extLst>
                </a:gridCol>
                <a:gridCol w="828000">
                  <a:extLst>
                    <a:ext uri="{9D8B030D-6E8A-4147-A177-3AD203B41FA5}">
                      <a16:colId xmlns:a16="http://schemas.microsoft.com/office/drawing/2014/main" val="636055110"/>
                    </a:ext>
                  </a:extLst>
                </a:gridCol>
              </a:tblGrid>
              <a:tr h="370840">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a</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b</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c</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7713585"/>
                  </a:ext>
                </a:extLst>
              </a:tr>
              <a:tr h="370840">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d</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e</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f</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1318095"/>
                  </a:ext>
                </a:extLst>
              </a:tr>
              <a:tr h="370840">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g</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h</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err="1">
                          <a:solidFill>
                            <a:srgbClr val="FF0000"/>
                          </a:solidFill>
                          <a:latin typeface="Verdana" panose="020B0604030504040204" pitchFamily="34" charset="0"/>
                          <a:ea typeface="Verdana" panose="020B0604030504040204" pitchFamily="34" charset="0"/>
                          <a:cs typeface="Verdana" panose="020B0604030504040204" pitchFamily="34" charset="0"/>
                        </a:rPr>
                        <a:t>i</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5660743"/>
                  </a:ext>
                </a:extLst>
              </a:tr>
            </a:tbl>
          </a:graphicData>
        </a:graphic>
      </p:graphicFrame>
      <p:sp>
        <p:nvSpPr>
          <p:cNvPr id="35" name="Прямоугольник 34">
            <a:extLst>
              <a:ext uri="{FF2B5EF4-FFF2-40B4-BE49-F238E27FC236}">
                <a16:creationId xmlns:a16="http://schemas.microsoft.com/office/drawing/2014/main" id="{5657E1B0-94C6-4DBD-A5E5-63A7AC7D69D5}"/>
              </a:ext>
            </a:extLst>
          </p:cNvPr>
          <p:cNvSpPr/>
          <p:nvPr/>
        </p:nvSpPr>
        <p:spPr>
          <a:xfrm>
            <a:off x="-307921" y="1156424"/>
            <a:ext cx="4852544" cy="523220"/>
          </a:xfrm>
          <a:prstGeom prst="rect">
            <a:avLst/>
          </a:prstGeom>
        </p:spPr>
        <p:txBody>
          <a:bodyPr wrap="square">
            <a:spAutoFit/>
          </a:bodyPr>
          <a:lstStyle/>
          <a:p>
            <a:pPr lvl="1" algn="ctr"/>
            <a:r>
              <a:rPr lang="ru-RU" sz="2800" dirty="0">
                <a:solidFill>
                  <a:schemeClr val="bg1"/>
                </a:solidFill>
              </a:rPr>
              <a:t>Исходное изображение</a:t>
            </a:r>
          </a:p>
        </p:txBody>
      </p:sp>
      <p:sp>
        <p:nvSpPr>
          <p:cNvPr id="36" name="Прямоугольник 35">
            <a:extLst>
              <a:ext uri="{FF2B5EF4-FFF2-40B4-BE49-F238E27FC236}">
                <a16:creationId xmlns:a16="http://schemas.microsoft.com/office/drawing/2014/main" id="{7B200BEF-0444-497D-A661-FD4A1E98A9A3}"/>
              </a:ext>
            </a:extLst>
          </p:cNvPr>
          <p:cNvSpPr/>
          <p:nvPr/>
        </p:nvSpPr>
        <p:spPr>
          <a:xfrm>
            <a:off x="6398036" y="1121010"/>
            <a:ext cx="5012552" cy="523220"/>
          </a:xfrm>
          <a:prstGeom prst="rect">
            <a:avLst/>
          </a:prstGeom>
        </p:spPr>
        <p:txBody>
          <a:bodyPr wrap="square">
            <a:spAutoFit/>
          </a:bodyPr>
          <a:lstStyle/>
          <a:p>
            <a:pPr lvl="1" algn="ctr"/>
            <a:r>
              <a:rPr lang="ru-RU" sz="2800" dirty="0">
                <a:solidFill>
                  <a:schemeClr val="bg1"/>
                </a:solidFill>
              </a:rPr>
              <a:t>Матрица Фильтра</a:t>
            </a:r>
          </a:p>
        </p:txBody>
      </p:sp>
      <p:graphicFrame>
        <p:nvGraphicFramePr>
          <p:cNvPr id="37" name="Таблица 36">
            <a:extLst>
              <a:ext uri="{FF2B5EF4-FFF2-40B4-BE49-F238E27FC236}">
                <a16:creationId xmlns:a16="http://schemas.microsoft.com/office/drawing/2014/main" id="{44B4B3D5-3BC6-473E-B96F-F99CBEAAA49E}"/>
              </a:ext>
            </a:extLst>
          </p:cNvPr>
          <p:cNvGraphicFramePr>
            <a:graphicFrameLocks noGrp="1"/>
          </p:cNvGraphicFramePr>
          <p:nvPr/>
        </p:nvGraphicFramePr>
        <p:xfrm>
          <a:off x="1237555" y="4563442"/>
          <a:ext cx="5020627" cy="2103120"/>
        </p:xfrm>
        <a:graphic>
          <a:graphicData uri="http://schemas.openxmlformats.org/drawingml/2006/table">
            <a:tbl>
              <a:tblPr firstRow="1" bandRow="1">
                <a:tableStyleId>{2D5ABB26-0587-4C30-8999-92F81FD0307C}</a:tableStyleId>
              </a:tblPr>
              <a:tblGrid>
                <a:gridCol w="1641792">
                  <a:extLst>
                    <a:ext uri="{9D8B030D-6E8A-4147-A177-3AD203B41FA5}">
                      <a16:colId xmlns:a16="http://schemas.microsoft.com/office/drawing/2014/main" val="1595503474"/>
                    </a:ext>
                  </a:extLst>
                </a:gridCol>
                <a:gridCol w="1773555">
                  <a:extLst>
                    <a:ext uri="{9D8B030D-6E8A-4147-A177-3AD203B41FA5}">
                      <a16:colId xmlns:a16="http://schemas.microsoft.com/office/drawing/2014/main" val="3256726534"/>
                    </a:ext>
                  </a:extLst>
                </a:gridCol>
                <a:gridCol w="1605280">
                  <a:extLst>
                    <a:ext uri="{9D8B030D-6E8A-4147-A177-3AD203B41FA5}">
                      <a16:colId xmlns:a16="http://schemas.microsoft.com/office/drawing/2014/main" val="63605511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a</a:t>
                      </a:r>
                      <a:r>
                        <a:rPr lang="ru-RU" sz="40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4000" dirty="0">
                          <a:solidFill>
                            <a:srgbClr val="00B050"/>
                          </a:solidFill>
                          <a:latin typeface="Times New Roman" panose="02020603050405020304" pitchFamily="18" charset="0"/>
                          <a:cs typeface="Times New Roman" panose="02020603050405020304" pitchFamily="18" charset="0"/>
                        </a:rPr>
                        <a:t>а</a:t>
                      </a:r>
                      <a:r>
                        <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a:solidFill>
                            <a:srgbClr val="FF0000"/>
                          </a:solidFill>
                          <a:latin typeface="Verdana" panose="020B0604030504040204" pitchFamily="34" charset="0"/>
                          <a:ea typeface="Verdana" panose="020B0604030504040204" pitchFamily="34" charset="0"/>
                          <a:cs typeface="Verdana" panose="020B0604030504040204" pitchFamily="34" charset="0"/>
                        </a:rPr>
                        <a:t>b</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4000">
                          <a:solidFill>
                            <a:srgbClr val="00B050"/>
                          </a:solidFill>
                          <a:latin typeface="Times New Roman" panose="02020603050405020304" pitchFamily="18" charset="0"/>
                          <a:cs typeface="Times New Roman" panose="02020603050405020304" pitchFamily="18" charset="0"/>
                        </a:rPr>
                        <a:t>б</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a:solidFill>
                            <a:srgbClr val="FF0000"/>
                          </a:solidFill>
                          <a:latin typeface="Verdana" panose="020B0604030504040204" pitchFamily="34" charset="0"/>
                          <a:ea typeface="Verdana" panose="020B0604030504040204" pitchFamily="34" charset="0"/>
                          <a:cs typeface="Verdana" panose="020B0604030504040204" pitchFamily="34" charset="0"/>
                        </a:rPr>
                        <a:t>c</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4000">
                          <a:solidFill>
                            <a:srgbClr val="00B050"/>
                          </a:solidFill>
                          <a:latin typeface="Times New Roman" panose="02020603050405020304" pitchFamily="18" charset="0"/>
                          <a:cs typeface="Times New Roman" panose="02020603050405020304" pitchFamily="18" charset="0"/>
                        </a:rPr>
                        <a:t>в</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77135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d</a:t>
                      </a:r>
                      <a:r>
                        <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4000" dirty="0">
                          <a:solidFill>
                            <a:srgbClr val="00B050"/>
                          </a:solidFill>
                          <a:latin typeface="Times New Roman" panose="02020603050405020304" pitchFamily="18" charset="0"/>
                          <a:cs typeface="Times New Roman" panose="02020603050405020304" pitchFamily="18" charset="0"/>
                        </a:rPr>
                        <a:t>г</a:t>
                      </a:r>
                      <a:r>
                        <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a:solidFill>
                            <a:srgbClr val="FF0000"/>
                          </a:solidFill>
                          <a:latin typeface="Verdana" panose="020B0604030504040204" pitchFamily="34" charset="0"/>
                          <a:ea typeface="Verdana" panose="020B0604030504040204" pitchFamily="34" charset="0"/>
                          <a:cs typeface="Verdana" panose="020B0604030504040204" pitchFamily="34" charset="0"/>
                        </a:rPr>
                        <a:t>e</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4000">
                          <a:solidFill>
                            <a:srgbClr val="00B050"/>
                          </a:solidFill>
                          <a:latin typeface="Times New Roman" panose="02020603050405020304" pitchFamily="18" charset="0"/>
                          <a:cs typeface="Times New Roman" panose="02020603050405020304" pitchFamily="18" charset="0"/>
                        </a:rPr>
                        <a:t>д</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a:solidFill>
                            <a:srgbClr val="FF0000"/>
                          </a:solidFill>
                          <a:latin typeface="Verdana" panose="020B0604030504040204" pitchFamily="34" charset="0"/>
                          <a:ea typeface="Verdana" panose="020B0604030504040204" pitchFamily="34" charset="0"/>
                          <a:cs typeface="Verdana" panose="020B0604030504040204" pitchFamily="34" charset="0"/>
                        </a:rPr>
                        <a:t>f</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4000">
                          <a:solidFill>
                            <a:srgbClr val="00B050"/>
                          </a:solidFill>
                          <a:latin typeface="Times New Roman" panose="02020603050405020304" pitchFamily="18" charset="0"/>
                          <a:cs typeface="Times New Roman" panose="02020603050405020304" pitchFamily="18" charset="0"/>
                        </a:rPr>
                        <a:t>е</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13180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a:solidFill>
                            <a:srgbClr val="FF0000"/>
                          </a:solidFill>
                          <a:latin typeface="Verdana" panose="020B0604030504040204" pitchFamily="34" charset="0"/>
                          <a:ea typeface="Verdana" panose="020B0604030504040204" pitchFamily="34" charset="0"/>
                          <a:cs typeface="Verdana" panose="020B0604030504040204" pitchFamily="34" charset="0"/>
                        </a:rPr>
                        <a:t>g</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4000">
                          <a:solidFill>
                            <a:srgbClr val="00B050"/>
                          </a:solidFill>
                          <a:latin typeface="Times New Roman" panose="02020603050405020304" pitchFamily="18" charset="0"/>
                          <a:cs typeface="Times New Roman" panose="02020603050405020304" pitchFamily="18" charset="0"/>
                        </a:rPr>
                        <a:t>ё</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a:solidFill>
                            <a:srgbClr val="FF0000"/>
                          </a:solidFill>
                          <a:latin typeface="Verdana" panose="020B0604030504040204" pitchFamily="34" charset="0"/>
                          <a:ea typeface="Verdana" panose="020B0604030504040204" pitchFamily="34" charset="0"/>
                          <a:cs typeface="Verdana" panose="020B0604030504040204" pitchFamily="34" charset="0"/>
                        </a:rPr>
                        <a:t>h</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4000">
                          <a:solidFill>
                            <a:srgbClr val="00B050"/>
                          </a:solidFill>
                          <a:latin typeface="Times New Roman" panose="02020603050405020304" pitchFamily="18" charset="0"/>
                          <a:cs typeface="Times New Roman" panose="02020603050405020304" pitchFamily="18" charset="0"/>
                        </a:rPr>
                        <a:t>ж</a:t>
                      </a:r>
                      <a:r>
                        <a:rPr lang="ru-RU" sz="4000" kern="120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err="1">
                          <a:solidFill>
                            <a:srgbClr val="FF0000"/>
                          </a:solidFill>
                          <a:latin typeface="Verdana" panose="020B0604030504040204" pitchFamily="34" charset="0"/>
                          <a:ea typeface="Verdana" panose="020B0604030504040204" pitchFamily="34" charset="0"/>
                          <a:cs typeface="Verdana" panose="020B0604030504040204" pitchFamily="34" charset="0"/>
                        </a:rPr>
                        <a:t>i</a:t>
                      </a:r>
                      <a:r>
                        <a:rPr lang="ru-RU" sz="4000" kern="1200"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ru-RU" sz="4000" dirty="0">
                          <a:solidFill>
                            <a:srgbClr val="00B050"/>
                          </a:solidFill>
                          <a:latin typeface="Times New Roman" panose="02020603050405020304" pitchFamily="18" charset="0"/>
                          <a:cs typeface="Times New Roman" panose="02020603050405020304" pitchFamily="18" charset="0"/>
                        </a:rPr>
                        <a:t>з</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5660743"/>
                  </a:ext>
                </a:extLst>
              </a:tr>
            </a:tbl>
          </a:graphicData>
        </a:graphic>
      </p:graphicFrame>
      <mc:AlternateContent xmlns:mc="http://schemas.openxmlformats.org/markup-compatibility/2006" xmlns:a14="http://schemas.microsoft.com/office/drawing/2010/main">
        <mc:Choice Requires="a14">
          <p:sp>
            <p:nvSpPr>
              <p:cNvPr id="38" name="Прямоугольник 37">
                <a:extLst>
                  <a:ext uri="{FF2B5EF4-FFF2-40B4-BE49-F238E27FC236}">
                    <a16:creationId xmlns:a16="http://schemas.microsoft.com/office/drawing/2014/main" id="{EDF06749-02AB-4544-A4AF-987E0FDF316E}"/>
                  </a:ext>
                </a:extLst>
              </p:cNvPr>
              <p:cNvSpPr/>
              <p:nvPr/>
            </p:nvSpPr>
            <p:spPr>
              <a:xfrm>
                <a:off x="62170" y="4944512"/>
                <a:ext cx="1175385" cy="1106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200" b="0" i="1" smtClean="0">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1</m:t>
                          </m:r>
                        </m:num>
                        <m:den>
                          <m:nary>
                            <m:naryPr>
                              <m:chr m:val="∑"/>
                              <m:limLoc m:val="subSup"/>
                              <m:ctrlPr>
                                <a:rPr lang="en-US" sz="3200" b="0" i="1" smtClean="0">
                                  <a:solidFill>
                                    <a:srgbClr val="00B050"/>
                                  </a:solidFill>
                                  <a:latin typeface="Cambria Math" panose="02040503050406030204" pitchFamily="18" charset="0"/>
                                </a:rPr>
                              </m:ctrlPr>
                            </m:naryPr>
                            <m:sub>
                              <m:r>
                                <m:rPr>
                                  <m:brk m:alnAt="25"/>
                                </m:rPr>
                                <a:rPr lang="ru-RU" sz="3200" b="0" i="1" smtClean="0">
                                  <a:solidFill>
                                    <a:srgbClr val="00B050"/>
                                  </a:solidFill>
                                  <a:latin typeface="Cambria Math" panose="02040503050406030204" pitchFamily="18" charset="0"/>
                                </a:rPr>
                                <m:t>а</m:t>
                              </m:r>
                            </m:sub>
                            <m:sup>
                              <m:r>
                                <a:rPr lang="ru-RU" sz="3200" b="0" i="1" smtClean="0">
                                  <a:solidFill>
                                    <a:srgbClr val="00B050"/>
                                  </a:solidFill>
                                  <a:latin typeface="Cambria Math" panose="02040503050406030204" pitchFamily="18" charset="0"/>
                                </a:rPr>
                                <m:t>з</m:t>
                              </m:r>
                            </m:sup>
                            <m:e/>
                          </m:nary>
                        </m:den>
                      </m:f>
                    </m:oMath>
                  </m:oMathPara>
                </a14:m>
                <a:endParaRPr lang="ru-RU" sz="3200" dirty="0"/>
              </a:p>
            </p:txBody>
          </p:sp>
        </mc:Choice>
        <mc:Fallback xmlns="">
          <p:sp>
            <p:nvSpPr>
              <p:cNvPr id="38" name="Прямоугольник 37">
                <a:extLst>
                  <a:ext uri="{FF2B5EF4-FFF2-40B4-BE49-F238E27FC236}">
                    <a16:creationId xmlns:a16="http://schemas.microsoft.com/office/drawing/2014/main" id="{EDF06749-02AB-4544-A4AF-987E0FDF316E}"/>
                  </a:ext>
                </a:extLst>
              </p:cNvPr>
              <p:cNvSpPr>
                <a:spLocks noRot="1" noChangeAspect="1" noMove="1" noResize="1" noEditPoints="1" noAdjustHandles="1" noChangeArrowheads="1" noChangeShapeType="1" noTextEdit="1"/>
              </p:cNvSpPr>
              <p:nvPr/>
            </p:nvSpPr>
            <p:spPr>
              <a:xfrm>
                <a:off x="62170" y="4944512"/>
                <a:ext cx="1175385" cy="110665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Прямоугольник 38">
                <a:extLst>
                  <a:ext uri="{FF2B5EF4-FFF2-40B4-BE49-F238E27FC236}">
                    <a16:creationId xmlns:a16="http://schemas.microsoft.com/office/drawing/2014/main" id="{2728F509-AD60-49B9-B0A5-E84DA9E95A5E}"/>
                  </a:ext>
                </a:extLst>
              </p:cNvPr>
              <p:cNvSpPr/>
              <p:nvPr/>
            </p:nvSpPr>
            <p:spPr>
              <a:xfrm>
                <a:off x="3827575" y="3242032"/>
                <a:ext cx="3336659" cy="954107"/>
              </a:xfrm>
              <a:prstGeom prst="rect">
                <a:avLst/>
              </a:prstGeom>
            </p:spPr>
            <p:txBody>
              <a:bodyPr wrap="square">
                <a:spAutoFit/>
              </a:bodyPr>
              <a:lstStyle/>
              <a:p>
                <a:pPr algn="ctr"/>
                <a14:m>
                  <m:oMath xmlns:m="http://schemas.openxmlformats.org/officeDocument/2006/math">
                    <m:r>
                      <a:rPr lang="ru-RU" sz="2800" i="1">
                        <a:solidFill>
                          <a:schemeClr val="bg1"/>
                        </a:solidFill>
                        <a:latin typeface="Cambria Math" panose="02040503050406030204" pitchFamily="18" charset="0"/>
                      </a:rPr>
                      <m:t>3</m:t>
                    </m:r>
                    <m:r>
                      <a:rPr lang="ru-RU" sz="2800" i="1">
                        <a:solidFill>
                          <a:schemeClr val="bg1"/>
                        </a:solidFill>
                        <a:latin typeface="Cambria Math" panose="02040503050406030204" pitchFamily="18" charset="0"/>
                        <a:ea typeface="Cambria Math" panose="02040503050406030204" pitchFamily="18" charset="0"/>
                      </a:rPr>
                      <m:t>×3</m:t>
                    </m:r>
                  </m:oMath>
                </a14:m>
                <a:r>
                  <a:rPr lang="ru-RU" sz="2800" dirty="0"/>
                  <a:t> </a:t>
                </a:r>
                <a:endParaRPr lang="en-US" sz="2800" dirty="0">
                  <a:solidFill>
                    <a:schemeClr val="bg1"/>
                  </a:solidFill>
                </a:endParaRPr>
              </a:p>
              <a:p>
                <a:pPr algn="ctr"/>
                <a:r>
                  <a:rPr lang="ru-RU" sz="2800" dirty="0">
                    <a:solidFill>
                      <a:schemeClr val="bg1"/>
                    </a:solidFill>
                  </a:rPr>
                  <a:t> размер фильтра</a:t>
                </a:r>
              </a:p>
            </p:txBody>
          </p:sp>
        </mc:Choice>
        <mc:Fallback xmlns="">
          <p:sp>
            <p:nvSpPr>
              <p:cNvPr id="39" name="Прямоугольник 38">
                <a:extLst>
                  <a:ext uri="{FF2B5EF4-FFF2-40B4-BE49-F238E27FC236}">
                    <a16:creationId xmlns:a16="http://schemas.microsoft.com/office/drawing/2014/main" id="{2728F509-AD60-49B9-B0A5-E84DA9E95A5E}"/>
                  </a:ext>
                </a:extLst>
              </p:cNvPr>
              <p:cNvSpPr>
                <a:spLocks noRot="1" noChangeAspect="1" noMove="1" noResize="1" noEditPoints="1" noAdjustHandles="1" noChangeArrowheads="1" noChangeShapeType="1" noTextEdit="1"/>
              </p:cNvSpPr>
              <p:nvPr/>
            </p:nvSpPr>
            <p:spPr>
              <a:xfrm>
                <a:off x="3827575" y="3242032"/>
                <a:ext cx="3336659" cy="954107"/>
              </a:xfrm>
              <a:prstGeom prst="rect">
                <a:avLst/>
              </a:prstGeom>
              <a:blipFill>
                <a:blip r:embed="rId6"/>
                <a:stretch>
                  <a:fillRect b="-17949"/>
                </a:stretch>
              </a:blipFill>
            </p:spPr>
            <p:txBody>
              <a:bodyPr/>
              <a:lstStyle/>
              <a:p>
                <a:r>
                  <a:rPr lang="ru-RU">
                    <a:noFill/>
                  </a:rPr>
                  <a:t> </a:t>
                </a:r>
              </a:p>
            </p:txBody>
          </p:sp>
        </mc:Fallback>
      </mc:AlternateContent>
      <p:sp>
        <p:nvSpPr>
          <p:cNvPr id="40" name="Прямоугольник 39">
            <a:extLst>
              <a:ext uri="{FF2B5EF4-FFF2-40B4-BE49-F238E27FC236}">
                <a16:creationId xmlns:a16="http://schemas.microsoft.com/office/drawing/2014/main" id="{59F60B92-D1C7-43F2-B0EA-67C5F3031AC6}"/>
              </a:ext>
            </a:extLst>
          </p:cNvPr>
          <p:cNvSpPr/>
          <p:nvPr/>
        </p:nvSpPr>
        <p:spPr>
          <a:xfrm>
            <a:off x="8904312" y="4966336"/>
            <a:ext cx="184731" cy="1200329"/>
          </a:xfrm>
          <a:prstGeom prst="rect">
            <a:avLst/>
          </a:prstGeom>
        </p:spPr>
        <p:txBody>
          <a:bodyPr wrap="none">
            <a:spAutoFit/>
          </a:bodyPr>
          <a:lstStyle/>
          <a:p>
            <a:endParaRPr lang="ru-RU" sz="7200" dirty="0">
              <a:solidFill>
                <a:srgbClr val="00B0F0"/>
              </a:solidFill>
            </a:endParaRPr>
          </a:p>
        </p:txBody>
      </p:sp>
      <p:sp>
        <p:nvSpPr>
          <p:cNvPr id="41" name="Прямоугольник 40">
            <a:extLst>
              <a:ext uri="{FF2B5EF4-FFF2-40B4-BE49-F238E27FC236}">
                <a16:creationId xmlns:a16="http://schemas.microsoft.com/office/drawing/2014/main" id="{3484FA27-17D4-4B41-8108-9D38862EC209}"/>
              </a:ext>
            </a:extLst>
          </p:cNvPr>
          <p:cNvSpPr/>
          <p:nvPr/>
        </p:nvSpPr>
        <p:spPr>
          <a:xfrm>
            <a:off x="7074208" y="4029484"/>
            <a:ext cx="3549754" cy="523220"/>
          </a:xfrm>
          <a:prstGeom prst="rect">
            <a:avLst/>
          </a:prstGeom>
        </p:spPr>
        <p:txBody>
          <a:bodyPr wrap="none">
            <a:spAutoFit/>
          </a:bodyPr>
          <a:lstStyle/>
          <a:p>
            <a:r>
              <a:rPr lang="ru-RU" sz="2800" dirty="0">
                <a:solidFill>
                  <a:schemeClr val="bg1"/>
                </a:solidFill>
              </a:rPr>
              <a:t>Результат фильтрации</a:t>
            </a:r>
          </a:p>
        </p:txBody>
      </p:sp>
      <mc:AlternateContent xmlns:mc="http://schemas.openxmlformats.org/markup-compatibility/2006" xmlns:a14="http://schemas.microsoft.com/office/drawing/2010/main">
        <mc:Choice Requires="a14">
          <p:graphicFrame>
            <p:nvGraphicFramePr>
              <p:cNvPr id="42" name="Таблица 41">
                <a:extLst>
                  <a:ext uri="{FF2B5EF4-FFF2-40B4-BE49-F238E27FC236}">
                    <a16:creationId xmlns:a16="http://schemas.microsoft.com/office/drawing/2014/main" id="{F3F32805-1C6B-4B03-88BA-D1628370529C}"/>
                  </a:ext>
                </a:extLst>
              </p:cNvPr>
              <p:cNvGraphicFramePr>
                <a:graphicFrameLocks noGrp="1"/>
              </p:cNvGraphicFramePr>
              <p:nvPr/>
            </p:nvGraphicFramePr>
            <p:xfrm>
              <a:off x="7771147" y="4643526"/>
              <a:ext cx="2451060" cy="2103120"/>
            </p:xfrm>
            <a:graphic>
              <a:graphicData uri="http://schemas.openxmlformats.org/drawingml/2006/table">
                <a:tbl>
                  <a:tblPr firstRow="1" bandRow="1">
                    <a:tableStyleId>{2D5ABB26-0587-4C30-8999-92F81FD0307C}</a:tableStyleId>
                  </a:tblPr>
                  <a:tblGrid>
                    <a:gridCol w="811530">
                      <a:extLst>
                        <a:ext uri="{9D8B030D-6E8A-4147-A177-3AD203B41FA5}">
                          <a16:colId xmlns:a16="http://schemas.microsoft.com/office/drawing/2014/main" val="1595503474"/>
                        </a:ext>
                      </a:extLst>
                    </a:gridCol>
                    <a:gridCol w="811530">
                      <a:extLst>
                        <a:ext uri="{9D8B030D-6E8A-4147-A177-3AD203B41FA5}">
                          <a16:colId xmlns:a16="http://schemas.microsoft.com/office/drawing/2014/main" val="3256726534"/>
                        </a:ext>
                      </a:extLst>
                    </a:gridCol>
                    <a:gridCol w="828000">
                      <a:extLst>
                        <a:ext uri="{9D8B030D-6E8A-4147-A177-3AD203B41FA5}">
                          <a16:colId xmlns:a16="http://schemas.microsoft.com/office/drawing/2014/main" val="636055110"/>
                        </a:ext>
                      </a:extLst>
                    </a:gridCol>
                  </a:tblGrid>
                  <a:tr h="370840">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a</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b</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c</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771358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d</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l-GR" sz="4000" b="0" i="1" smtClean="0">
                                    <a:solidFill>
                                      <a:srgbClr val="00B0F0"/>
                                    </a:solidFill>
                                    <a:latin typeface="Cambria Math" panose="02040503050406030204" pitchFamily="18" charset="0"/>
                                  </a:rPr>
                                  <m:t>ξ</m:t>
                                </m:r>
                              </m:oMath>
                            </m:oMathPara>
                          </a14:m>
                          <a:endParaRPr lang="ru-RU" sz="4000" dirty="0">
                            <a:solidFill>
                              <a:srgbClr val="00B0F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f</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1318095"/>
                      </a:ext>
                    </a:extLst>
                  </a:tr>
                  <a:tr h="370840">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g</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h</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err="1">
                              <a:solidFill>
                                <a:srgbClr val="FF0000"/>
                              </a:solidFill>
                              <a:latin typeface="Verdana" panose="020B0604030504040204" pitchFamily="34" charset="0"/>
                              <a:ea typeface="Verdana" panose="020B0604030504040204" pitchFamily="34" charset="0"/>
                              <a:cs typeface="Verdana" panose="020B0604030504040204" pitchFamily="34" charset="0"/>
                            </a:rPr>
                            <a:t>i</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5660743"/>
                      </a:ext>
                    </a:extLst>
                  </a:tr>
                </a:tbl>
              </a:graphicData>
            </a:graphic>
          </p:graphicFrame>
        </mc:Choice>
        <mc:Fallback xmlns="">
          <p:graphicFrame>
            <p:nvGraphicFramePr>
              <p:cNvPr id="42" name="Таблица 41">
                <a:extLst>
                  <a:ext uri="{FF2B5EF4-FFF2-40B4-BE49-F238E27FC236}">
                    <a16:creationId xmlns:a16="http://schemas.microsoft.com/office/drawing/2014/main" id="{F3F32805-1C6B-4B03-88BA-D1628370529C}"/>
                  </a:ext>
                </a:extLst>
              </p:cNvPr>
              <p:cNvGraphicFramePr>
                <a:graphicFrameLocks noGrp="1"/>
              </p:cNvGraphicFramePr>
              <p:nvPr/>
            </p:nvGraphicFramePr>
            <p:xfrm>
              <a:off x="7771147" y="4643526"/>
              <a:ext cx="2451060" cy="2103120"/>
            </p:xfrm>
            <a:graphic>
              <a:graphicData uri="http://schemas.openxmlformats.org/drawingml/2006/table">
                <a:tbl>
                  <a:tblPr firstRow="1" bandRow="1">
                    <a:tableStyleId>{2D5ABB26-0587-4C30-8999-92F81FD0307C}</a:tableStyleId>
                  </a:tblPr>
                  <a:tblGrid>
                    <a:gridCol w="811530">
                      <a:extLst>
                        <a:ext uri="{9D8B030D-6E8A-4147-A177-3AD203B41FA5}">
                          <a16:colId xmlns:a16="http://schemas.microsoft.com/office/drawing/2014/main" val="1595503474"/>
                        </a:ext>
                      </a:extLst>
                    </a:gridCol>
                    <a:gridCol w="811530">
                      <a:extLst>
                        <a:ext uri="{9D8B030D-6E8A-4147-A177-3AD203B41FA5}">
                          <a16:colId xmlns:a16="http://schemas.microsoft.com/office/drawing/2014/main" val="3256726534"/>
                        </a:ext>
                      </a:extLst>
                    </a:gridCol>
                    <a:gridCol w="828000">
                      <a:extLst>
                        <a:ext uri="{9D8B030D-6E8A-4147-A177-3AD203B41FA5}">
                          <a16:colId xmlns:a16="http://schemas.microsoft.com/office/drawing/2014/main" val="636055110"/>
                        </a:ext>
                      </a:extLst>
                    </a:gridCol>
                  </a:tblGrid>
                  <a:tr h="701040">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a</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b</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c</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7713585"/>
                      </a:ext>
                    </a:extLst>
                  </a:tr>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d</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ru-RU"/>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7"/>
                          <a:stretch>
                            <a:fillRect l="-100000" t="-113793" r="-102985" b="-13620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f</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1318095"/>
                      </a:ext>
                    </a:extLst>
                  </a:tr>
                  <a:tr h="701040">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g</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a:solidFill>
                                <a:srgbClr val="FF0000"/>
                              </a:solidFill>
                              <a:latin typeface="Verdana" panose="020B0604030504040204" pitchFamily="34" charset="0"/>
                              <a:ea typeface="Verdana" panose="020B0604030504040204" pitchFamily="34" charset="0"/>
                              <a:cs typeface="Verdana" panose="020B0604030504040204" pitchFamily="34" charset="0"/>
                            </a:rPr>
                            <a:t>h</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4000" dirty="0" err="1">
                              <a:solidFill>
                                <a:srgbClr val="FF0000"/>
                              </a:solidFill>
                              <a:latin typeface="Verdana" panose="020B0604030504040204" pitchFamily="34" charset="0"/>
                              <a:ea typeface="Verdana" panose="020B0604030504040204" pitchFamily="34" charset="0"/>
                              <a:cs typeface="Verdana" panose="020B0604030504040204" pitchFamily="34" charset="0"/>
                            </a:rPr>
                            <a:t>i</a:t>
                          </a:r>
                          <a:endParaRPr lang="ru-RU" sz="4000" dirty="0">
                            <a:solidFill>
                              <a:srgbClr val="FF0000"/>
                            </a:solidFill>
                            <a:latin typeface="Verdana" panose="020B0604030504040204" pitchFamily="34" charset="0"/>
                            <a:ea typeface="Verdana" panose="020B0604030504040204" pitchFamily="34" charset="0"/>
                            <a:cs typeface="Verdana" panose="020B060403050404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5660743"/>
                      </a:ext>
                    </a:extLst>
                  </a:tr>
                </a:tbl>
              </a:graphicData>
            </a:graphic>
          </p:graphicFrame>
        </mc:Fallback>
      </mc:AlternateContent>
      <p:grpSp>
        <p:nvGrpSpPr>
          <p:cNvPr id="43" name="Группа 42">
            <a:extLst>
              <a:ext uri="{FF2B5EF4-FFF2-40B4-BE49-F238E27FC236}">
                <a16:creationId xmlns:a16="http://schemas.microsoft.com/office/drawing/2014/main" id="{592EBDA6-8BD7-47F6-8F60-5FE16306816F}"/>
              </a:ext>
            </a:extLst>
          </p:cNvPr>
          <p:cNvGrpSpPr/>
          <p:nvPr/>
        </p:nvGrpSpPr>
        <p:grpSpPr>
          <a:xfrm>
            <a:off x="4614668" y="2317399"/>
            <a:ext cx="720000" cy="720080"/>
            <a:chOff x="2927648" y="2852936"/>
            <a:chExt cx="720000" cy="720080"/>
          </a:xfrm>
        </p:grpSpPr>
        <p:sp>
          <p:nvSpPr>
            <p:cNvPr id="44" name="Овал 43">
              <a:extLst>
                <a:ext uri="{FF2B5EF4-FFF2-40B4-BE49-F238E27FC236}">
                  <a16:creationId xmlns:a16="http://schemas.microsoft.com/office/drawing/2014/main" id="{EB928236-D5F2-428E-82FC-7BBA79D19730}"/>
                </a:ext>
              </a:extLst>
            </p:cNvPr>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5" name="Прямая соединительная линия 44">
              <a:extLst>
                <a:ext uri="{FF2B5EF4-FFF2-40B4-BE49-F238E27FC236}">
                  <a16:creationId xmlns:a16="http://schemas.microsoft.com/office/drawing/2014/main" id="{48F842B6-E54F-4183-AACD-6F5C216425C8}"/>
                </a:ext>
              </a:extLst>
            </p:cNvPr>
            <p:cNvCxnSpPr>
              <a:stCxn id="44" idx="1"/>
              <a:endCxn id="44"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Прямая соединительная линия 45">
              <a:extLst>
                <a:ext uri="{FF2B5EF4-FFF2-40B4-BE49-F238E27FC236}">
                  <a16:creationId xmlns:a16="http://schemas.microsoft.com/office/drawing/2014/main" id="{74AB962F-2EE0-483D-9D54-FFA27FEA06FE}"/>
                </a:ext>
              </a:extLst>
            </p:cNvPr>
            <p:cNvCxnSpPr>
              <a:stCxn id="44" idx="7"/>
              <a:endCxn id="44"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16498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nodePh="1">
                                  <p:stCondLst>
                                    <p:cond delay="0"/>
                                  </p:stCondLst>
                                  <p:endCondLst>
                                    <p:cond evt="begin" delay="0">
                                      <p:tn val="33"/>
                                    </p:cond>
                                  </p:end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8" grpId="0"/>
      <p:bldP spid="39" grpId="0"/>
      <p:bldP spid="40" grpId="0"/>
      <p:bldP spid="4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63552" y="43250"/>
            <a:ext cx="7920880" cy="827739"/>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Свертка</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847528" y="893825"/>
                <a:ext cx="7390356" cy="13251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ru-RU"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𝑓</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𝑔</m:t>
                          </m:r>
                        </m:e>
                      </m:d>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𝑚</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𝑛</m:t>
                          </m:r>
                        </m:e>
                      </m:d>
                      <m:r>
                        <a:rPr lang="en-US" sz="3200" b="0" i="1" smtClean="0">
                          <a:solidFill>
                            <a:schemeClr val="bg1"/>
                          </a:solidFill>
                          <a:latin typeface="Cambria Math" panose="02040503050406030204" pitchFamily="18" charset="0"/>
                        </a:rPr>
                        <m:t>=</m:t>
                      </m:r>
                      <m:nary>
                        <m:naryPr>
                          <m:chr m:val="∑"/>
                          <m:supHide m:val="on"/>
                          <m:ctrlPr>
                            <a:rPr lang="en-US" sz="3200" b="0" i="1" smtClean="0">
                              <a:solidFill>
                                <a:schemeClr val="bg1"/>
                              </a:solidFill>
                              <a:latin typeface="Cambria Math" panose="02040503050406030204" pitchFamily="18" charset="0"/>
                            </a:rPr>
                          </m:ctrlPr>
                        </m:naryPr>
                        <m:sub>
                          <m:r>
                            <m:rPr>
                              <m:brk m:alnAt="7"/>
                            </m:rPr>
                            <a:rPr lang="en-US" sz="3200" b="0" i="1" smtClean="0">
                              <a:solidFill>
                                <a:schemeClr val="bg1"/>
                              </a:solidFill>
                              <a:latin typeface="Cambria Math" panose="02040503050406030204" pitchFamily="18" charset="0"/>
                            </a:rPr>
                            <m:t>𝑘</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𝑙</m:t>
                          </m:r>
                        </m:sub>
                        <m:sup/>
                        <m:e>
                          <m:r>
                            <a:rPr lang="en-US" sz="3200" b="0" i="1" smtClean="0">
                              <a:solidFill>
                                <a:schemeClr val="bg1"/>
                              </a:solidFill>
                              <a:latin typeface="Cambria Math" panose="02040503050406030204" pitchFamily="18" charset="0"/>
                            </a:rPr>
                            <m:t>𝑓</m:t>
                          </m:r>
                          <m:d>
                            <m:dPr>
                              <m:begChr m:val="["/>
                              <m:endChr m:val="]"/>
                              <m:ctrlPr>
                                <a:rPr lang="en-US" sz="3200" b="0" i="1" smtClean="0">
                                  <a:solidFill>
                                    <a:schemeClr val="bg1"/>
                                  </a:solidFill>
                                  <a:latin typeface="Cambria Math" panose="02040503050406030204" pitchFamily="18" charset="0"/>
                                </a:rPr>
                              </m:ctrlPr>
                            </m:dPr>
                            <m:e>
                              <m:r>
                                <a:rPr lang="en-US" sz="3200" b="0" i="1" smtClean="0">
                                  <a:solidFill>
                                    <a:schemeClr val="bg1"/>
                                  </a:solidFill>
                                  <a:latin typeface="Cambria Math" panose="02040503050406030204" pitchFamily="18" charset="0"/>
                                </a:rPr>
                                <m:t>𝑚</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𝑘</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𝑛</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𝑙</m:t>
                              </m:r>
                            </m:e>
                          </m:d>
                          <m:r>
                            <a:rPr lang="en-US" sz="3200" b="0" i="1" smtClean="0">
                              <a:solidFill>
                                <a:schemeClr val="bg1"/>
                              </a:solidFill>
                              <a:latin typeface="Cambria Math" panose="02040503050406030204" pitchFamily="18" charset="0"/>
                            </a:rPr>
                            <m:t>𝑔</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𝑘</m:t>
                          </m:r>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𝑙</m:t>
                          </m:r>
                          <m:r>
                            <a:rPr lang="en-US" sz="3200" b="0" i="1" smtClean="0">
                              <a:solidFill>
                                <a:schemeClr val="bg1"/>
                              </a:solidFill>
                              <a:latin typeface="Cambria Math" panose="02040503050406030204" pitchFamily="18" charset="0"/>
                            </a:rPr>
                            <m:t>]</m:t>
                          </m:r>
                        </m:e>
                      </m:nary>
                    </m:oMath>
                  </m:oMathPara>
                </a14:m>
                <a:endParaRPr lang="ru-RU" sz="32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847528" y="893825"/>
                <a:ext cx="7390356" cy="1325106"/>
              </a:xfrm>
              <a:prstGeom prst="rect">
                <a:avLst/>
              </a:prstGeom>
              <a:blipFill>
                <a:blip r:embed="rId4"/>
                <a:stretch>
                  <a:fillRect/>
                </a:stretch>
              </a:blipFill>
            </p:spPr>
            <p:txBody>
              <a:bodyPr/>
              <a:lstStyle/>
              <a:p>
                <a:r>
                  <a:rPr lang="ru-RU">
                    <a:noFill/>
                  </a:rPr>
                  <a:t> </a:t>
                </a:r>
              </a:p>
            </p:txBody>
          </p:sp>
        </mc:Fallback>
      </mc:AlternateContent>
      <p:sp>
        <p:nvSpPr>
          <p:cNvPr id="3" name="Прямоугольник 2">
            <a:extLst>
              <a:ext uri="{FF2B5EF4-FFF2-40B4-BE49-F238E27FC236}">
                <a16:creationId xmlns:a16="http://schemas.microsoft.com/office/drawing/2014/main" id="{2FDAFC92-C93E-4C44-AE65-CF4B52EF1594}"/>
              </a:ext>
            </a:extLst>
          </p:cNvPr>
          <p:cNvSpPr/>
          <p:nvPr/>
        </p:nvSpPr>
        <p:spPr>
          <a:xfrm>
            <a:off x="263352" y="5815803"/>
            <a:ext cx="6024844" cy="707886"/>
          </a:xfrm>
          <a:prstGeom prst="rect">
            <a:avLst/>
          </a:prstGeom>
        </p:spPr>
        <p:txBody>
          <a:bodyPr wrap="square">
            <a:spAutoFit/>
          </a:bodyPr>
          <a:lstStyle/>
          <a:p>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*линейный фильтр, инвариантный к сдвигу, может быть записан в виде свертки</a:t>
            </a:r>
          </a:p>
        </p:txBody>
      </p:sp>
      <mc:AlternateContent xmlns:mc="http://schemas.openxmlformats.org/markup-compatibility/2006" xmlns:a14="http://schemas.microsoft.com/office/drawing/2010/main">
        <mc:Choice Requires="a14">
          <p:sp>
            <p:nvSpPr>
              <p:cNvPr id="4" name="Прямоугольник 3">
                <a:extLst>
                  <a:ext uri="{FF2B5EF4-FFF2-40B4-BE49-F238E27FC236}">
                    <a16:creationId xmlns:a16="http://schemas.microsoft.com/office/drawing/2014/main" id="{6E783E31-2896-42C9-85B1-EC66FB74EA3E}"/>
                  </a:ext>
                </a:extLst>
              </p:cNvPr>
              <p:cNvSpPr/>
              <p:nvPr/>
            </p:nvSpPr>
            <p:spPr>
              <a:xfrm>
                <a:off x="911423" y="2739145"/>
                <a:ext cx="2962093" cy="461665"/>
              </a:xfrm>
              <a:prstGeom prst="rect">
                <a:avLst/>
              </a:prstGeom>
            </p:spPr>
            <p:txBody>
              <a:bodyPr wrap="none">
                <a:spAutoFit/>
              </a:bodyPr>
              <a:lstStyle/>
              <a:p>
                <a14:m>
                  <m:oMath xmlns:m="http://schemas.openxmlformats.org/officeDocument/2006/math">
                    <m:r>
                      <a:rPr lang="en-US" sz="2400" b="0" i="1" smtClean="0">
                        <a:solidFill>
                          <a:schemeClr val="bg1"/>
                        </a:solidFill>
                        <a:latin typeface="Cambria Math" panose="02040503050406030204" pitchFamily="18" charset="0"/>
                      </a:rPr>
                      <m:t>𝑓</m:t>
                    </m:r>
                  </m:oMath>
                </a14:m>
                <a:r>
                  <a:rPr lang="ru-RU" sz="2400" dirty="0"/>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изображение </a:t>
                </a:r>
              </a:p>
            </p:txBody>
          </p:sp>
        </mc:Choice>
        <mc:Fallback xmlns="">
          <p:sp>
            <p:nvSpPr>
              <p:cNvPr id="4" name="Прямоугольник 3">
                <a:extLst>
                  <a:ext uri="{FF2B5EF4-FFF2-40B4-BE49-F238E27FC236}">
                    <a16:creationId xmlns:a16="http://schemas.microsoft.com/office/drawing/2014/main" id="{6E783E31-2896-42C9-85B1-EC66FB74EA3E}"/>
                  </a:ext>
                </a:extLst>
              </p:cNvPr>
              <p:cNvSpPr>
                <a:spLocks noRot="1" noChangeAspect="1" noMove="1" noResize="1" noEditPoints="1" noAdjustHandles="1" noChangeArrowheads="1" noChangeShapeType="1" noTextEdit="1"/>
              </p:cNvSpPr>
              <p:nvPr/>
            </p:nvSpPr>
            <p:spPr>
              <a:xfrm>
                <a:off x="911423" y="2739145"/>
                <a:ext cx="2962093" cy="461665"/>
              </a:xfrm>
              <a:prstGeom prst="rect">
                <a:avLst/>
              </a:prstGeom>
              <a:blipFill>
                <a:blip r:embed="rId5"/>
                <a:stretch>
                  <a:fillRect l="-1856" t="-14474" r="-2268" b="-25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A6537DAF-D8D3-4D17-A3F4-75BA5E5CE167}"/>
                  </a:ext>
                </a:extLst>
              </p:cNvPr>
              <p:cNvSpPr/>
              <p:nvPr/>
            </p:nvSpPr>
            <p:spPr>
              <a:xfrm>
                <a:off x="861355" y="3621624"/>
                <a:ext cx="2856295" cy="461665"/>
              </a:xfrm>
              <a:prstGeom prst="rect">
                <a:avLst/>
              </a:prstGeom>
            </p:spPr>
            <p:txBody>
              <a:bodyPr wrap="none">
                <a:spAutoFit/>
              </a:bodyPr>
              <a:lstStyle/>
              <a:p>
                <a14:m>
                  <m:oMath xmlns:m="http://schemas.openxmlformats.org/officeDocument/2006/math">
                    <m:r>
                      <a:rPr lang="en-US" sz="2400" b="0" i="1" smtClean="0">
                        <a:solidFill>
                          <a:schemeClr val="bg1"/>
                        </a:solidFill>
                        <a:latin typeface="Cambria Math" panose="02040503050406030204" pitchFamily="18" charset="0"/>
                      </a:rPr>
                      <m:t>𝑔</m:t>
                    </m:r>
                  </m:oMath>
                </a14:m>
                <a:r>
                  <a:rPr lang="ru-RU" sz="2400" dirty="0"/>
                  <a:t> </a:t>
                </a:r>
                <a:r>
                  <a:rPr lang="ru-RU" sz="2400" dirty="0">
                    <a:solidFill>
                      <a:schemeClr val="bg1"/>
                    </a:solidFill>
                    <a:latin typeface="Verdana" panose="020B0604030504040204" pitchFamily="34" charset="0"/>
                    <a:ea typeface="Verdana" panose="020B0604030504040204" pitchFamily="34" charset="0"/>
                    <a:cs typeface="Verdana" panose="020B0604030504040204" pitchFamily="34" charset="0"/>
                  </a:rPr>
                  <a:t>– ядро свертки</a:t>
                </a:r>
              </a:p>
            </p:txBody>
          </p:sp>
        </mc:Choice>
        <mc:Fallback xmlns="">
          <p:sp>
            <p:nvSpPr>
              <p:cNvPr id="19" name="Прямоугольник 18">
                <a:extLst>
                  <a:ext uri="{FF2B5EF4-FFF2-40B4-BE49-F238E27FC236}">
                    <a16:creationId xmlns:a16="http://schemas.microsoft.com/office/drawing/2014/main" id="{A6537DAF-D8D3-4D17-A3F4-75BA5E5CE167}"/>
                  </a:ext>
                </a:extLst>
              </p:cNvPr>
              <p:cNvSpPr>
                <a:spLocks noRot="1" noChangeAspect="1" noMove="1" noResize="1" noEditPoints="1" noAdjustHandles="1" noChangeArrowheads="1" noChangeShapeType="1" noTextEdit="1"/>
              </p:cNvSpPr>
              <p:nvPr/>
            </p:nvSpPr>
            <p:spPr>
              <a:xfrm>
                <a:off x="861355" y="3621624"/>
                <a:ext cx="2856295" cy="461665"/>
              </a:xfrm>
              <a:prstGeom prst="rect">
                <a:avLst/>
              </a:prstGeom>
              <a:blipFill>
                <a:blip r:embed="rId6"/>
                <a:stretch>
                  <a:fillRect l="-640" t="-14474" r="-2985" b="-25000"/>
                </a:stretch>
              </a:blipFill>
            </p:spPr>
            <p:txBody>
              <a:bodyPr/>
              <a:lstStyle/>
              <a:p>
                <a:r>
                  <a:rPr lang="ru-RU">
                    <a:noFill/>
                  </a:rPr>
                  <a:t> </a:t>
                </a:r>
              </a:p>
            </p:txBody>
          </p:sp>
        </mc:Fallback>
      </mc:AlternateContent>
      <p:sp>
        <p:nvSpPr>
          <p:cNvPr id="20" name="Прямоугольник 19">
            <a:extLst>
              <a:ext uri="{FF2B5EF4-FFF2-40B4-BE49-F238E27FC236}">
                <a16:creationId xmlns:a16="http://schemas.microsoft.com/office/drawing/2014/main" id="{0C7A65E4-6307-488C-B92A-1904FA92078B}"/>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26" name="Picture 2" descr="Свёртка в Deep Learning простыми словами | Блог Рег.ру"/>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161347" y="2428468"/>
            <a:ext cx="5095875"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19"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Заголовок 1">
            <a:extLst>
              <a:ext uri="{FF2B5EF4-FFF2-40B4-BE49-F238E27FC236}">
                <a16:creationId xmlns:a16="http://schemas.microsoft.com/office/drawing/2014/main" id="{B8992394-4B84-4933-A61C-4D28BEED9B52}"/>
              </a:ext>
            </a:extLst>
          </p:cNvPr>
          <p:cNvSpPr>
            <a:spLocks noGrp="1"/>
          </p:cNvSpPr>
          <p:nvPr>
            <p:ph type="title"/>
          </p:nvPr>
        </p:nvSpPr>
        <p:spPr>
          <a:xfrm>
            <a:off x="2135560" y="30008"/>
            <a:ext cx="7920880" cy="827739"/>
          </a:xfrm>
        </p:spPr>
        <p:txBody>
          <a:bodyPr>
            <a:noAutofit/>
          </a:bodyPr>
          <a:lstStyle/>
          <a:p>
            <a:r>
              <a:rPr lang="ru-RU" sz="3600" b="1" dirty="0">
                <a:solidFill>
                  <a:schemeClr val="bg1"/>
                </a:solidFill>
                <a:latin typeface="-apple-system"/>
              </a:rPr>
              <a:t>Вспоминаем Фильтры</a:t>
            </a:r>
          </a:p>
        </p:txBody>
      </p:sp>
      <p:pic>
        <p:nvPicPr>
          <p:cNvPr id="2" name="Рисунок 1">
            <a:extLst>
              <a:ext uri="{FF2B5EF4-FFF2-40B4-BE49-F238E27FC236}">
                <a16:creationId xmlns:a16="http://schemas.microsoft.com/office/drawing/2014/main" id="{EE6A1D8E-0E8F-4ECD-A280-23DD5436475F}"/>
              </a:ext>
            </a:extLst>
          </p:cNvPr>
          <p:cNvPicPr>
            <a:picLocks noChangeAspect="1"/>
          </p:cNvPicPr>
          <p:nvPr/>
        </p:nvPicPr>
        <p:blipFill>
          <a:blip r:embed="rId4"/>
          <a:stretch>
            <a:fillRect/>
          </a:stretch>
        </p:blipFill>
        <p:spPr>
          <a:xfrm>
            <a:off x="191344" y="2492896"/>
            <a:ext cx="2381437" cy="2356923"/>
          </a:xfrm>
          <a:prstGeom prst="rect">
            <a:avLst/>
          </a:prstGeom>
        </p:spPr>
      </p:pic>
      <p:pic>
        <p:nvPicPr>
          <p:cNvPr id="3" name="Рисунок 2">
            <a:extLst>
              <a:ext uri="{FF2B5EF4-FFF2-40B4-BE49-F238E27FC236}">
                <a16:creationId xmlns:a16="http://schemas.microsoft.com/office/drawing/2014/main" id="{519F9D3B-B3A5-4971-97D9-6B353BCBF775}"/>
              </a:ext>
            </a:extLst>
          </p:cNvPr>
          <p:cNvPicPr>
            <a:picLocks noChangeAspect="1"/>
          </p:cNvPicPr>
          <p:nvPr/>
        </p:nvPicPr>
        <p:blipFill>
          <a:blip r:embed="rId5"/>
          <a:stretch>
            <a:fillRect/>
          </a:stretch>
        </p:blipFill>
        <p:spPr>
          <a:xfrm>
            <a:off x="2999656" y="1929706"/>
            <a:ext cx="1741651" cy="1741651"/>
          </a:xfrm>
          <a:prstGeom prst="rect">
            <a:avLst/>
          </a:prstGeom>
        </p:spPr>
      </p:pic>
      <p:pic>
        <p:nvPicPr>
          <p:cNvPr id="4" name="Рисунок 3">
            <a:extLst>
              <a:ext uri="{FF2B5EF4-FFF2-40B4-BE49-F238E27FC236}">
                <a16:creationId xmlns:a16="http://schemas.microsoft.com/office/drawing/2014/main" id="{5155FA8A-E7B9-457A-AADC-1028EA80B6B1}"/>
              </a:ext>
            </a:extLst>
          </p:cNvPr>
          <p:cNvPicPr>
            <a:picLocks noChangeAspect="1"/>
          </p:cNvPicPr>
          <p:nvPr/>
        </p:nvPicPr>
        <p:blipFill>
          <a:blip r:embed="rId4"/>
          <a:stretch>
            <a:fillRect/>
          </a:stretch>
        </p:blipFill>
        <p:spPr>
          <a:xfrm>
            <a:off x="2999656" y="3965856"/>
            <a:ext cx="1786313" cy="1767925"/>
          </a:xfrm>
          <a:prstGeom prst="rect">
            <a:avLst/>
          </a:prstGeom>
        </p:spPr>
      </p:pic>
      <p:pic>
        <p:nvPicPr>
          <p:cNvPr id="5" name="Рисунок 4">
            <a:extLst>
              <a:ext uri="{FF2B5EF4-FFF2-40B4-BE49-F238E27FC236}">
                <a16:creationId xmlns:a16="http://schemas.microsoft.com/office/drawing/2014/main" id="{124F2684-DD87-4886-988B-127050B05C27}"/>
              </a:ext>
            </a:extLst>
          </p:cNvPr>
          <p:cNvPicPr>
            <a:picLocks noChangeAspect="1"/>
          </p:cNvPicPr>
          <p:nvPr/>
        </p:nvPicPr>
        <p:blipFill>
          <a:blip r:embed="rId6"/>
          <a:stretch>
            <a:fillRect/>
          </a:stretch>
        </p:blipFill>
        <p:spPr>
          <a:xfrm>
            <a:off x="4933154" y="1911736"/>
            <a:ext cx="2128468" cy="1774452"/>
          </a:xfrm>
          <a:prstGeom prst="rect">
            <a:avLst/>
          </a:prstGeom>
        </p:spPr>
      </p:pic>
      <p:pic>
        <p:nvPicPr>
          <p:cNvPr id="6" name="Рисунок 5">
            <a:extLst>
              <a:ext uri="{FF2B5EF4-FFF2-40B4-BE49-F238E27FC236}">
                <a16:creationId xmlns:a16="http://schemas.microsoft.com/office/drawing/2014/main" id="{45171E39-F40B-45ED-89F7-C225BDA9F8AF}"/>
              </a:ext>
            </a:extLst>
          </p:cNvPr>
          <p:cNvPicPr>
            <a:picLocks noChangeAspect="1"/>
          </p:cNvPicPr>
          <p:nvPr/>
        </p:nvPicPr>
        <p:blipFill>
          <a:blip r:embed="rId7"/>
          <a:stretch>
            <a:fillRect/>
          </a:stretch>
        </p:blipFill>
        <p:spPr>
          <a:xfrm>
            <a:off x="5231409" y="3965856"/>
            <a:ext cx="1782361" cy="1774452"/>
          </a:xfrm>
          <a:prstGeom prst="rect">
            <a:avLst/>
          </a:prstGeom>
        </p:spPr>
      </p:pic>
      <p:pic>
        <p:nvPicPr>
          <p:cNvPr id="15" name="Рисунок 14">
            <a:extLst>
              <a:ext uri="{FF2B5EF4-FFF2-40B4-BE49-F238E27FC236}">
                <a16:creationId xmlns:a16="http://schemas.microsoft.com/office/drawing/2014/main" id="{947798E6-4FBD-4404-82FB-E849C782EDC7}"/>
              </a:ext>
            </a:extLst>
          </p:cNvPr>
          <p:cNvPicPr>
            <a:picLocks noChangeAspect="1"/>
          </p:cNvPicPr>
          <p:nvPr/>
        </p:nvPicPr>
        <p:blipFill>
          <a:blip r:embed="rId8"/>
          <a:stretch>
            <a:fillRect/>
          </a:stretch>
        </p:blipFill>
        <p:spPr>
          <a:xfrm>
            <a:off x="7101680" y="1948335"/>
            <a:ext cx="2104865" cy="1615454"/>
          </a:xfrm>
          <a:prstGeom prst="rect">
            <a:avLst/>
          </a:prstGeom>
        </p:spPr>
      </p:pic>
      <p:pic>
        <p:nvPicPr>
          <p:cNvPr id="17" name="Рисунок 16">
            <a:extLst>
              <a:ext uri="{FF2B5EF4-FFF2-40B4-BE49-F238E27FC236}">
                <a16:creationId xmlns:a16="http://schemas.microsoft.com/office/drawing/2014/main" id="{55C88A67-2DED-491A-8176-215F0BF4464E}"/>
              </a:ext>
            </a:extLst>
          </p:cNvPr>
          <p:cNvPicPr>
            <a:picLocks noChangeAspect="1"/>
          </p:cNvPicPr>
          <p:nvPr/>
        </p:nvPicPr>
        <p:blipFill rotWithShape="1">
          <a:blip r:embed="rId9"/>
          <a:srcRect t="6114"/>
          <a:stretch/>
        </p:blipFill>
        <p:spPr>
          <a:xfrm>
            <a:off x="7463200" y="3959329"/>
            <a:ext cx="1759162" cy="1774452"/>
          </a:xfrm>
          <a:prstGeom prst="rect">
            <a:avLst/>
          </a:prstGeom>
        </p:spPr>
      </p:pic>
      <p:pic>
        <p:nvPicPr>
          <p:cNvPr id="18" name="Рисунок 17">
            <a:extLst>
              <a:ext uri="{FF2B5EF4-FFF2-40B4-BE49-F238E27FC236}">
                <a16:creationId xmlns:a16="http://schemas.microsoft.com/office/drawing/2014/main" id="{E1DC2CA9-2A5D-45CF-B421-F0DC3156DE15}"/>
              </a:ext>
            </a:extLst>
          </p:cNvPr>
          <p:cNvPicPr>
            <a:picLocks noChangeAspect="1"/>
          </p:cNvPicPr>
          <p:nvPr/>
        </p:nvPicPr>
        <p:blipFill>
          <a:blip r:embed="rId10"/>
          <a:stretch>
            <a:fillRect/>
          </a:stretch>
        </p:blipFill>
        <p:spPr>
          <a:xfrm>
            <a:off x="9631106" y="2162339"/>
            <a:ext cx="2331435" cy="1093029"/>
          </a:xfrm>
          <a:prstGeom prst="rect">
            <a:avLst/>
          </a:prstGeom>
        </p:spPr>
      </p:pic>
      <p:pic>
        <p:nvPicPr>
          <p:cNvPr id="19" name="Рисунок 18">
            <a:extLst>
              <a:ext uri="{FF2B5EF4-FFF2-40B4-BE49-F238E27FC236}">
                <a16:creationId xmlns:a16="http://schemas.microsoft.com/office/drawing/2014/main" id="{BE8C6A62-E37E-4EDE-944C-132F0D45F3F0}"/>
              </a:ext>
            </a:extLst>
          </p:cNvPr>
          <p:cNvPicPr>
            <a:picLocks noChangeAspect="1"/>
          </p:cNvPicPr>
          <p:nvPr/>
        </p:nvPicPr>
        <p:blipFill>
          <a:blip r:embed="rId11"/>
          <a:stretch>
            <a:fillRect/>
          </a:stretch>
        </p:blipFill>
        <p:spPr>
          <a:xfrm>
            <a:off x="9824855" y="3981284"/>
            <a:ext cx="1767925" cy="1767925"/>
          </a:xfrm>
          <a:prstGeom prst="rect">
            <a:avLst/>
          </a:prstGeom>
        </p:spPr>
      </p:pic>
    </p:spTree>
    <p:extLst>
      <p:ext uri="{BB962C8B-B14F-4D97-AF65-F5344CB8AC3E}">
        <p14:creationId xmlns:p14="http://schemas.microsoft.com/office/powerpoint/2010/main" val="27916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4" name="Таблица 23"/>
              <p:cNvGraphicFramePr>
                <a:graphicFrameLocks noGrp="1"/>
              </p:cNvGraphicFramePr>
              <p:nvPr/>
            </p:nvGraphicFramePr>
            <p:xfrm>
              <a:off x="263352" y="2204864"/>
              <a:ext cx="2376264" cy="23760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583123262"/>
                        </a:ext>
                      </a:extLst>
                    </a:gridCol>
                    <a:gridCol w="792088">
                      <a:extLst>
                        <a:ext uri="{9D8B030D-6E8A-4147-A177-3AD203B41FA5}">
                          <a16:colId xmlns:a16="http://schemas.microsoft.com/office/drawing/2014/main" val="2256732396"/>
                        </a:ext>
                      </a:extLst>
                    </a:gridCol>
                    <a:gridCol w="792088">
                      <a:extLst>
                        <a:ext uri="{9D8B030D-6E8A-4147-A177-3AD203B41FA5}">
                          <a16:colId xmlns:a16="http://schemas.microsoft.com/office/drawing/2014/main" val="3237993221"/>
                        </a:ext>
                      </a:extLst>
                    </a:gridCol>
                  </a:tblGrid>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b="0" i="1" smtClean="0">
                                        <a:solidFill>
                                          <a:schemeClr val="bg1"/>
                                        </a:solidFill>
                                        <a:latin typeface="Cambria Math" panose="02040503050406030204" pitchFamily="18" charset="0"/>
                                        <a:ea typeface="Verdana" panose="020B0604030504040204" pitchFamily="34" charset="0"/>
                                      </a:rPr>
                                    </m:ctrlPr>
                                  </m:sSubPr>
                                  <m:e>
                                    <m:r>
                                      <a:rPr lang="en-US" sz="4100" b="0" i="1" smtClean="0">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1</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2</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3</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14704796"/>
                      </a:ext>
                    </a:extLst>
                  </a:tr>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b="0" i="1" smtClean="0">
                                        <a:solidFill>
                                          <a:schemeClr val="bg1"/>
                                        </a:solidFill>
                                        <a:latin typeface="Cambria Math" panose="02040503050406030204" pitchFamily="18" charset="0"/>
                                        <a:ea typeface="Verdana" panose="020B0604030504040204" pitchFamily="34" charset="0"/>
                                      </a:rPr>
                                    </m:ctrlPr>
                                  </m:sSubPr>
                                  <m:e>
                                    <m:r>
                                      <a:rPr lang="en-US" sz="4100" b="0" i="1" smtClean="0">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4</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5</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6</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31002545"/>
                      </a:ext>
                    </a:extLst>
                  </a:tr>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7</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8</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100" i="1" smtClean="0">
                                        <a:solidFill>
                                          <a:schemeClr val="bg1"/>
                                        </a:solidFill>
                                        <a:latin typeface="Cambria Math" panose="02040503050406030204" pitchFamily="18" charset="0"/>
                                        <a:ea typeface="Verdana" panose="020B0604030504040204" pitchFamily="34" charset="0"/>
                                      </a:rPr>
                                    </m:ctrlPr>
                                  </m:sSubPr>
                                  <m:e>
                                    <m:r>
                                      <a:rPr lang="en-US" sz="4100" i="1">
                                        <a:solidFill>
                                          <a:schemeClr val="bg1"/>
                                        </a:solidFill>
                                        <a:latin typeface="Cambria Math" panose="02040503050406030204" pitchFamily="18" charset="0"/>
                                        <a:ea typeface="Verdana" panose="020B0604030504040204" pitchFamily="34" charset="0"/>
                                      </a:rPr>
                                      <m:t>𝑥</m:t>
                                    </m:r>
                                  </m:e>
                                  <m:sub>
                                    <m:r>
                                      <a:rPr lang="en-US" sz="4100" b="0" i="1" smtClean="0">
                                        <a:solidFill>
                                          <a:schemeClr val="bg1"/>
                                        </a:solidFill>
                                        <a:latin typeface="Cambria Math" panose="02040503050406030204" pitchFamily="18" charset="0"/>
                                        <a:ea typeface="Verdana" panose="020B0604030504040204" pitchFamily="34" charset="0"/>
                                      </a:rPr>
                                      <m:t>9</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46001536"/>
                      </a:ext>
                    </a:extLst>
                  </a:tr>
                </a:tbl>
              </a:graphicData>
            </a:graphic>
          </p:graphicFrame>
        </mc:Choice>
        <mc:Fallback xmlns="">
          <p:graphicFrame>
            <p:nvGraphicFramePr>
              <p:cNvPr id="24" name="Таблица 23"/>
              <p:cNvGraphicFramePr>
                <a:graphicFrameLocks noGrp="1"/>
              </p:cNvGraphicFramePr>
              <p:nvPr>
                <p:extLst>
                  <p:ext uri="{D42A27DB-BD31-4B8C-83A1-F6EECF244321}">
                    <p14:modId xmlns:p14="http://schemas.microsoft.com/office/powerpoint/2010/main" val="3582920090"/>
                  </p:ext>
                </p:extLst>
              </p:nvPr>
            </p:nvGraphicFramePr>
            <p:xfrm>
              <a:off x="263352" y="2204864"/>
              <a:ext cx="2376264" cy="23760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583123262"/>
                        </a:ext>
                      </a:extLst>
                    </a:gridCol>
                    <a:gridCol w="792088">
                      <a:extLst>
                        <a:ext uri="{9D8B030D-6E8A-4147-A177-3AD203B41FA5}">
                          <a16:colId xmlns:a16="http://schemas.microsoft.com/office/drawing/2014/main" val="2256732396"/>
                        </a:ext>
                      </a:extLst>
                    </a:gridCol>
                    <a:gridCol w="792088">
                      <a:extLst>
                        <a:ext uri="{9D8B030D-6E8A-4147-A177-3AD203B41FA5}">
                          <a16:colId xmlns:a16="http://schemas.microsoft.com/office/drawing/2014/main" val="3237993221"/>
                        </a:ext>
                      </a:extLst>
                    </a:gridCol>
                  </a:tblGrid>
                  <a:tr h="792000">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308" t="-2308" r="-205385" b="-205385"/>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101527" t="-2308" r="-103817" b="-205385"/>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03077" t="-2308" r="-4615" b="-205385"/>
                          </a:stretch>
                        </a:blipFill>
                      </a:tcPr>
                    </a:tc>
                    <a:extLst>
                      <a:ext uri="{0D108BD9-81ED-4DB2-BD59-A6C34878D82A}">
                        <a16:rowId xmlns:a16="http://schemas.microsoft.com/office/drawing/2014/main" val="3514704796"/>
                      </a:ext>
                    </a:extLst>
                  </a:tr>
                  <a:tr h="792000">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308" t="-101527" r="-205385" b="-103817"/>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101527" t="-101527" r="-103817" b="-103817"/>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03077" t="-101527" r="-4615" b="-103817"/>
                          </a:stretch>
                        </a:blipFill>
                      </a:tcPr>
                    </a:tc>
                    <a:extLst>
                      <a:ext uri="{0D108BD9-81ED-4DB2-BD59-A6C34878D82A}">
                        <a16:rowId xmlns:a16="http://schemas.microsoft.com/office/drawing/2014/main" val="2731002545"/>
                      </a:ext>
                    </a:extLst>
                  </a:tr>
                  <a:tr h="792000">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308" t="-203077" r="-205385" b="-4615"/>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101527" t="-203077" r="-103817" b="-4615"/>
                          </a:stretch>
                        </a:blipFill>
                      </a:tcPr>
                    </a:tc>
                    <a:tc>
                      <a:txBody>
                        <a:bodyPr/>
                        <a:lstStyle/>
                        <a:p>
                          <a:endParaRPr lang="ru-RU"/>
                        </a:p>
                      </a:txBody>
                      <a:tcPr marL="134127" marR="134127" marT="67063" marB="6706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3"/>
                          <a:stretch>
                            <a:fillRect l="-203077" t="-203077" r="-4615" b="-4615"/>
                          </a:stretch>
                        </a:blipFill>
                      </a:tcPr>
                    </a:tc>
                    <a:extLst>
                      <a:ext uri="{0D108BD9-81ED-4DB2-BD59-A6C34878D82A}">
                        <a16:rowId xmlns:a16="http://schemas.microsoft.com/office/drawing/2014/main" val="3346001536"/>
                      </a:ext>
                    </a:extLst>
                  </a:tr>
                </a:tbl>
              </a:graphicData>
            </a:graphic>
          </p:graphicFrame>
        </mc:Fallback>
      </mc:AlternateContent>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6" name="Заголовок 1">
            <a:extLst>
              <a:ext uri="{FF2B5EF4-FFF2-40B4-BE49-F238E27FC236}">
                <a16:creationId xmlns:a16="http://schemas.microsoft.com/office/drawing/2014/main" id="{B8992394-4B84-4933-A61C-4D28BEED9B52}"/>
              </a:ext>
            </a:extLst>
          </p:cNvPr>
          <p:cNvSpPr>
            <a:spLocks noGrp="1"/>
          </p:cNvSpPr>
          <p:nvPr>
            <p:ph type="title"/>
          </p:nvPr>
        </p:nvSpPr>
        <p:spPr>
          <a:xfrm>
            <a:off x="1991544" y="1015050"/>
            <a:ext cx="7920880" cy="827739"/>
          </a:xfrm>
        </p:spPr>
        <p:txBody>
          <a:bodyPr>
            <a:noAutofit/>
          </a:bodyPr>
          <a:lstStyle/>
          <a:p>
            <a:r>
              <a:rPr lang="en-US" sz="2800" dirty="0">
                <a:solidFill>
                  <a:schemeClr val="bg1"/>
                </a:solidFill>
                <a:latin typeface="Verdana" panose="020B0604030504040204" pitchFamily="34" charset="0"/>
                <a:ea typeface="Verdana" panose="020B0604030504040204" pitchFamily="34" charset="0"/>
              </a:rPr>
              <a:t>Convolution Neural Networks</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err="1">
                <a:solidFill>
                  <a:schemeClr val="bg1"/>
                </a:solidFill>
                <a:latin typeface="Verdana" panose="020B0604030504040204" pitchFamily="34" charset="0"/>
                <a:ea typeface="Verdana" panose="020B0604030504040204" pitchFamily="34" charset="0"/>
              </a:rPr>
              <a:t>Сверточные</a:t>
            </a:r>
            <a:r>
              <a:rPr lang="ru-RU" sz="3200" b="1" dirty="0">
                <a:solidFill>
                  <a:schemeClr val="bg1"/>
                </a:solidFill>
                <a:latin typeface="Verdana" panose="020B0604030504040204" pitchFamily="34" charset="0"/>
                <a:ea typeface="Verdana" panose="020B0604030504040204" pitchFamily="34" charset="0"/>
              </a:rPr>
              <a:t> Нейронные Сети</a:t>
            </a:r>
            <a:endParaRPr lang="ru-RU" sz="3200" spc="-1" dirty="0">
              <a:solidFill>
                <a:schemeClr val="bg1"/>
              </a:solidFill>
              <a:latin typeface="Verdana" panose="020B0604030504040204" pitchFamily="34" charset="0"/>
              <a:ea typeface="Verdana" panose="020B0604030504040204" pitchFamily="34" charset="0"/>
            </a:endParaRPr>
          </a:p>
        </p:txBody>
      </p:sp>
      <p:sp>
        <p:nvSpPr>
          <p:cNvPr id="15" name="Прямоугольник 14">
            <a:extLst>
              <a:ext uri="{FF2B5EF4-FFF2-40B4-BE49-F238E27FC236}">
                <a16:creationId xmlns:a16="http://schemas.microsoft.com/office/drawing/2014/main" id="{03E9A0A0-EC25-4CB1-B008-4FA3AC2D697B}"/>
              </a:ext>
            </a:extLst>
          </p:cNvPr>
          <p:cNvSpPr/>
          <p:nvPr/>
        </p:nvSpPr>
        <p:spPr>
          <a:xfrm>
            <a:off x="1847528" y="5877272"/>
            <a:ext cx="8784976" cy="461665"/>
          </a:xfrm>
          <a:prstGeom prst="rect">
            <a:avLst/>
          </a:prstGeom>
        </p:spPr>
        <p:txBody>
          <a:bodyPr wrap="square">
            <a:spAutoFit/>
          </a:bodyPr>
          <a:lstStyle/>
          <a:p>
            <a:r>
              <a:rPr lang="tr-TR" sz="2400" dirty="0">
                <a:solidFill>
                  <a:srgbClr val="D4D4D4"/>
                </a:solidFill>
                <a:latin typeface="Courier New" panose="02070309020205020404" pitchFamily="49" charset="0"/>
              </a:rPr>
              <a:t>layers.Conv2D</a:t>
            </a:r>
            <a:r>
              <a:rPr lang="tr-TR" sz="2400" dirty="0">
                <a:solidFill>
                  <a:srgbClr val="DCDCDC"/>
                </a:solidFill>
                <a:latin typeface="Courier New" panose="02070309020205020404" pitchFamily="49" charset="0"/>
              </a:rPr>
              <a:t>(</a:t>
            </a:r>
            <a:r>
              <a:rPr lang="en-US" sz="2400" dirty="0">
                <a:solidFill>
                  <a:srgbClr val="B5CEA8"/>
                </a:solidFill>
                <a:latin typeface="Courier New" panose="02070309020205020404" pitchFamily="49" charset="0"/>
              </a:rPr>
              <a:t>10</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 </a:t>
            </a:r>
            <a:r>
              <a:rPr lang="tr-TR" sz="2400" dirty="0">
                <a:solidFill>
                  <a:srgbClr val="DCDCDC"/>
                </a:solidFill>
                <a:latin typeface="Courier New" panose="02070309020205020404" pitchFamily="49" charset="0"/>
              </a:rPr>
              <a:t>(</a:t>
            </a:r>
            <a:r>
              <a:rPr lang="tr-TR" sz="2400" dirty="0">
                <a:solidFill>
                  <a:srgbClr val="B5CEA8"/>
                </a:solidFill>
                <a:latin typeface="Courier New" panose="02070309020205020404" pitchFamily="49" charset="0"/>
              </a:rPr>
              <a:t>3</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 </a:t>
            </a:r>
            <a:r>
              <a:rPr lang="tr-TR" sz="2400" dirty="0">
                <a:solidFill>
                  <a:srgbClr val="B5CEA8"/>
                </a:solidFill>
                <a:latin typeface="Courier New" panose="02070309020205020404" pitchFamily="49" charset="0"/>
              </a:rPr>
              <a:t>3</a:t>
            </a:r>
            <a:r>
              <a:rPr lang="tr-TR" sz="2400" dirty="0">
                <a:solidFill>
                  <a:srgbClr val="DCDCDC"/>
                </a:solidFill>
                <a:latin typeface="Courier New" panose="02070309020205020404" pitchFamily="49" charset="0"/>
              </a:rPr>
              <a:t>),</a:t>
            </a:r>
            <a:r>
              <a:rPr lang="tr-TR" sz="2400" dirty="0">
                <a:solidFill>
                  <a:srgbClr val="D4D4D4"/>
                </a:solidFill>
                <a:latin typeface="Courier New" panose="02070309020205020404" pitchFamily="49" charset="0"/>
              </a:rPr>
              <a:t> activation=</a:t>
            </a:r>
            <a:r>
              <a:rPr lang="tr-TR" sz="2400" dirty="0">
                <a:solidFill>
                  <a:srgbClr val="CE9178"/>
                </a:solidFill>
                <a:latin typeface="Courier New" panose="02070309020205020404" pitchFamily="49" charset="0"/>
              </a:rPr>
              <a:t>'relu'</a:t>
            </a:r>
            <a:r>
              <a:rPr lang="tr-TR" sz="2400" dirty="0">
                <a:solidFill>
                  <a:srgbClr val="DCDCDC"/>
                </a:solidFill>
                <a:latin typeface="Courier New" panose="02070309020205020404" pitchFamily="49" charset="0"/>
              </a:rPr>
              <a:t>)</a:t>
            </a:r>
            <a:endParaRPr lang="ru-RU" sz="2400" dirty="0"/>
          </a:p>
        </p:txBody>
      </p:sp>
      <mc:AlternateContent xmlns:mc="http://schemas.openxmlformats.org/markup-compatibility/2006" xmlns:a14="http://schemas.microsoft.com/office/drawing/2010/main">
        <mc:Choice Requires="a14">
          <p:sp>
            <p:nvSpPr>
              <p:cNvPr id="17" name="Прямоугольник 16">
                <a:extLst>
                  <a:ext uri="{FF2B5EF4-FFF2-40B4-BE49-F238E27FC236}">
                    <a16:creationId xmlns:a16="http://schemas.microsoft.com/office/drawing/2014/main" id="{7F9BB6E3-8B75-48E0-BC9A-A01C53CA063F}"/>
                  </a:ext>
                </a:extLst>
              </p:cNvPr>
              <p:cNvSpPr/>
              <p:nvPr/>
            </p:nvSpPr>
            <p:spPr>
              <a:xfrm>
                <a:off x="5735960" y="2276872"/>
                <a:ext cx="6552728" cy="47788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400" b="0" i="1" smtClean="0">
                              <a:solidFill>
                                <a:srgbClr val="0070C0"/>
                              </a:solidFill>
                              <a:latin typeface="Cambria Math" panose="02040503050406030204" pitchFamily="18" charset="0"/>
                              <a:ea typeface="Verdana" panose="020B0604030504040204" pitchFamily="34" charset="0"/>
                            </a:rPr>
                          </m:ctrlPr>
                        </m:sSubPr>
                        <m:e>
                          <m:r>
                            <a:rPr lang="en-US" sz="2400" b="0" i="1" smtClean="0">
                              <a:solidFill>
                                <a:srgbClr val="0070C0"/>
                              </a:solidFill>
                              <a:latin typeface="Cambria Math" panose="02040503050406030204" pitchFamily="18" charset="0"/>
                              <a:ea typeface="Verdana" panose="020B0604030504040204" pitchFamily="34" charset="0"/>
                            </a:rPr>
                            <m:t>𝑦</m:t>
                          </m:r>
                        </m:e>
                        <m:sub>
                          <m:r>
                            <a:rPr lang="en-US" sz="2400" b="0" i="1" smtClean="0">
                              <a:solidFill>
                                <a:srgbClr val="0070C0"/>
                              </a:solidFill>
                              <a:latin typeface="Cambria Math" panose="02040503050406030204" pitchFamily="18" charset="0"/>
                              <a:ea typeface="Verdana" panose="020B0604030504040204" pitchFamily="34" charset="0"/>
                            </a:rPr>
                            <m:t>1</m:t>
                          </m:r>
                        </m:sub>
                      </m:sSub>
                      <m:r>
                        <a:rPr lang="en-US" sz="2400" b="0" i="1" smtClean="0">
                          <a:solidFill>
                            <a:schemeClr val="bg1"/>
                          </a:solidFill>
                          <a:latin typeface="Cambria Math" panose="02040503050406030204" pitchFamily="18" charset="0"/>
                          <a:ea typeface="Verdana" panose="020B0604030504040204" pitchFamily="34" charset="0"/>
                        </a:rPr>
                        <m:t>= </m:t>
                      </m:r>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4</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5</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rgbClr val="FF0000"/>
                  </a:solidFill>
                  <a:latin typeface="Verdana" panose="020B0604030504040204" pitchFamily="34" charset="0"/>
                  <a:ea typeface="Verdana" panose="020B0604030504040204" pitchFamily="34" charset="0"/>
                </a:endParaRPr>
              </a:p>
            </p:txBody>
          </p:sp>
        </mc:Choice>
        <mc:Fallback xmlns="">
          <p:sp>
            <p:nvSpPr>
              <p:cNvPr id="17" name="Прямоугольник 16">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5735960" y="2276872"/>
                <a:ext cx="6552728" cy="477888"/>
              </a:xfrm>
              <a:prstGeom prst="rect">
                <a:avLst/>
              </a:prstGeom>
              <a:blipFill>
                <a:blip r:embed="rId5"/>
                <a:stretch>
                  <a:fillRect l="-279" b="-769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Прямоугольник 17">
                <a:extLst>
                  <a:ext uri="{FF2B5EF4-FFF2-40B4-BE49-F238E27FC236}">
                    <a16:creationId xmlns:a16="http://schemas.microsoft.com/office/drawing/2014/main" id="{7F9BB6E3-8B75-48E0-BC9A-A01C53CA063F}"/>
                  </a:ext>
                </a:extLst>
              </p:cNvPr>
              <p:cNvSpPr/>
              <p:nvPr/>
            </p:nvSpPr>
            <p:spPr>
              <a:xfrm>
                <a:off x="5750014" y="2780928"/>
                <a:ext cx="6552728" cy="47788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400" b="0" i="1" smtClean="0">
                              <a:solidFill>
                                <a:srgbClr val="7030A0"/>
                              </a:solidFill>
                              <a:latin typeface="Cambria Math" panose="02040503050406030204" pitchFamily="18" charset="0"/>
                              <a:ea typeface="Verdana" panose="020B0604030504040204" pitchFamily="34" charset="0"/>
                            </a:rPr>
                          </m:ctrlPr>
                        </m:sSubPr>
                        <m:e>
                          <m:r>
                            <a:rPr lang="en-US" sz="2400" b="0" i="1" smtClean="0">
                              <a:solidFill>
                                <a:srgbClr val="7030A0"/>
                              </a:solidFill>
                              <a:latin typeface="Cambria Math" panose="02040503050406030204" pitchFamily="18" charset="0"/>
                              <a:ea typeface="Verdana" panose="020B0604030504040204" pitchFamily="34" charset="0"/>
                            </a:rPr>
                            <m:t>𝑦</m:t>
                          </m:r>
                        </m:e>
                        <m:sub>
                          <m:r>
                            <a:rPr lang="en-US" sz="2400" b="0" i="1" smtClean="0">
                              <a:solidFill>
                                <a:srgbClr val="7030A0"/>
                              </a:solidFill>
                              <a:latin typeface="Cambria Math" panose="02040503050406030204" pitchFamily="18" charset="0"/>
                              <a:ea typeface="Verdana" panose="020B0604030504040204" pitchFamily="34" charset="0"/>
                            </a:rPr>
                            <m:t>2</m:t>
                          </m:r>
                        </m:sub>
                      </m:sSub>
                      <m:r>
                        <a:rPr lang="en-US" sz="2400" b="0" i="1" smtClean="0">
                          <a:solidFill>
                            <a:schemeClr val="bg1"/>
                          </a:solidFill>
                          <a:latin typeface="Cambria Math" panose="02040503050406030204" pitchFamily="18" charset="0"/>
                          <a:ea typeface="Verdana" panose="020B0604030504040204" pitchFamily="34" charset="0"/>
                        </a:rPr>
                        <m:t>= </m:t>
                      </m:r>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2</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3</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5</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6</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rgbClr val="FF0000"/>
                  </a:solidFill>
                  <a:latin typeface="Verdana" panose="020B0604030504040204" pitchFamily="34" charset="0"/>
                  <a:ea typeface="Verdana" panose="020B0604030504040204" pitchFamily="34" charset="0"/>
                </a:endParaRPr>
              </a:p>
            </p:txBody>
          </p:sp>
        </mc:Choice>
        <mc:Fallback xmlns="">
          <p:sp>
            <p:nvSpPr>
              <p:cNvPr id="18" name="Прямоугольник 17">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5750014" y="2780928"/>
                <a:ext cx="6552728" cy="477888"/>
              </a:xfrm>
              <a:prstGeom prst="rect">
                <a:avLst/>
              </a:prstGeom>
              <a:blipFill>
                <a:blip r:embed="rId6"/>
                <a:stretch>
                  <a:fillRect l="-279" b="-75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Прямоугольник 18">
                <a:extLst>
                  <a:ext uri="{FF2B5EF4-FFF2-40B4-BE49-F238E27FC236}">
                    <a16:creationId xmlns:a16="http://schemas.microsoft.com/office/drawing/2014/main" id="{7F9BB6E3-8B75-48E0-BC9A-A01C53CA063F}"/>
                  </a:ext>
                </a:extLst>
              </p:cNvPr>
              <p:cNvSpPr/>
              <p:nvPr/>
            </p:nvSpPr>
            <p:spPr>
              <a:xfrm>
                <a:off x="5735960" y="3284984"/>
                <a:ext cx="6552728" cy="47788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400" b="0" i="1" smtClean="0">
                              <a:solidFill>
                                <a:srgbClr val="00B050"/>
                              </a:solidFill>
                              <a:latin typeface="Cambria Math" panose="02040503050406030204" pitchFamily="18" charset="0"/>
                              <a:ea typeface="Verdana" panose="020B0604030504040204" pitchFamily="34" charset="0"/>
                            </a:rPr>
                          </m:ctrlPr>
                        </m:sSubPr>
                        <m:e>
                          <m:r>
                            <a:rPr lang="en-US" sz="2400" b="0" i="1" smtClean="0">
                              <a:solidFill>
                                <a:srgbClr val="00B050"/>
                              </a:solidFill>
                              <a:latin typeface="Cambria Math" panose="02040503050406030204" pitchFamily="18" charset="0"/>
                              <a:ea typeface="Verdana" panose="020B0604030504040204" pitchFamily="34" charset="0"/>
                            </a:rPr>
                            <m:t>𝑦</m:t>
                          </m:r>
                        </m:e>
                        <m:sub>
                          <m:r>
                            <a:rPr lang="en-US" sz="2400" b="0" i="1" smtClean="0">
                              <a:solidFill>
                                <a:srgbClr val="00B050"/>
                              </a:solidFill>
                              <a:latin typeface="Cambria Math" panose="02040503050406030204" pitchFamily="18" charset="0"/>
                              <a:ea typeface="Verdana" panose="020B0604030504040204" pitchFamily="34" charset="0"/>
                            </a:rPr>
                            <m:t>3</m:t>
                          </m:r>
                        </m:sub>
                      </m:sSub>
                      <m:r>
                        <a:rPr lang="en-US" sz="2400" b="0" i="1" smtClean="0">
                          <a:solidFill>
                            <a:schemeClr val="bg1"/>
                          </a:solidFill>
                          <a:latin typeface="Cambria Math" panose="02040503050406030204" pitchFamily="18" charset="0"/>
                          <a:ea typeface="Verdana" panose="020B0604030504040204" pitchFamily="34" charset="0"/>
                        </a:rPr>
                        <m:t>= </m:t>
                      </m:r>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4</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5</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7</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8</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chemeClr val="bg1"/>
                  </a:solidFill>
                  <a:latin typeface="Verdana" panose="020B0604030504040204" pitchFamily="34" charset="0"/>
                  <a:ea typeface="Verdana" panose="020B0604030504040204" pitchFamily="34" charset="0"/>
                </a:endParaRPr>
              </a:p>
            </p:txBody>
          </p:sp>
        </mc:Choice>
        <mc:Fallback xmlns="">
          <p:sp>
            <p:nvSpPr>
              <p:cNvPr id="19" name="Прямоугольник 18">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5735960" y="3284984"/>
                <a:ext cx="6552728" cy="477888"/>
              </a:xfrm>
              <a:prstGeom prst="rect">
                <a:avLst/>
              </a:prstGeom>
              <a:blipFill>
                <a:blip r:embed="rId7"/>
                <a:stretch>
                  <a:fillRect l="-279" b="-769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7F9BB6E3-8B75-48E0-BC9A-A01C53CA063F}"/>
                  </a:ext>
                </a:extLst>
              </p:cNvPr>
              <p:cNvSpPr/>
              <p:nvPr/>
            </p:nvSpPr>
            <p:spPr>
              <a:xfrm>
                <a:off x="5735960" y="3789040"/>
                <a:ext cx="6552728" cy="47788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400" b="0" i="1" smtClean="0">
                              <a:solidFill>
                                <a:srgbClr val="92D050"/>
                              </a:solidFill>
                              <a:latin typeface="Cambria Math" panose="02040503050406030204" pitchFamily="18" charset="0"/>
                              <a:ea typeface="Verdana" panose="020B0604030504040204" pitchFamily="34" charset="0"/>
                            </a:rPr>
                          </m:ctrlPr>
                        </m:sSubPr>
                        <m:e>
                          <m:r>
                            <a:rPr lang="en-US" sz="2400" b="0" i="1" smtClean="0">
                              <a:solidFill>
                                <a:srgbClr val="92D050"/>
                              </a:solidFill>
                              <a:latin typeface="Cambria Math" panose="02040503050406030204" pitchFamily="18" charset="0"/>
                              <a:ea typeface="Verdana" panose="020B0604030504040204" pitchFamily="34" charset="0"/>
                            </a:rPr>
                            <m:t>𝑦</m:t>
                          </m:r>
                        </m:e>
                        <m:sub>
                          <m:r>
                            <a:rPr lang="en-US" sz="2400" b="0" i="1" smtClean="0">
                              <a:solidFill>
                                <a:srgbClr val="92D050"/>
                              </a:solidFill>
                              <a:latin typeface="Cambria Math" panose="02040503050406030204" pitchFamily="18" charset="0"/>
                              <a:ea typeface="Verdana" panose="020B0604030504040204" pitchFamily="34" charset="0"/>
                            </a:rPr>
                            <m:t>4</m:t>
                          </m:r>
                        </m:sub>
                      </m:sSub>
                      <m:r>
                        <a:rPr lang="en-US" sz="2400" b="0" i="1" smtClean="0">
                          <a:solidFill>
                            <a:schemeClr val="bg1"/>
                          </a:solidFill>
                          <a:latin typeface="Cambria Math" panose="02040503050406030204" pitchFamily="18" charset="0"/>
                          <a:ea typeface="Verdana" panose="020B0604030504040204" pitchFamily="34" charset="0"/>
                        </a:rPr>
                        <m:t>= </m:t>
                      </m:r>
                      <m:sSub>
                        <m:sSubPr>
                          <m:ctrlPr>
                            <a:rPr lang="en-US" sz="2400" b="0" i="1" smtClean="0">
                              <a:solidFill>
                                <a:schemeClr val="bg1"/>
                              </a:solidFill>
                              <a:latin typeface="Cambria Math" panose="02040503050406030204" pitchFamily="18" charset="0"/>
                              <a:ea typeface="Verdana" panose="020B0604030504040204" pitchFamily="34" charset="0"/>
                            </a:rPr>
                          </m:ctrlPr>
                        </m:sSubPr>
                        <m:e>
                          <m:r>
                            <a:rPr lang="en-US" sz="2400" b="0" i="1" smtClean="0">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5</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r>
                        <a:rPr lang="en-US" sz="2400" b="0" i="1" smtClean="0">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6</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8</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a:solidFill>
                                <a:schemeClr val="bg1"/>
                              </a:solidFill>
                              <a:latin typeface="Cambria Math" panose="02040503050406030204" pitchFamily="18" charset="0"/>
                              <a:ea typeface="Verdana" panose="020B0604030504040204" pitchFamily="34" charset="0"/>
                            </a:rPr>
                          </m:ctrlPr>
                        </m:sSubPr>
                        <m:e>
                          <m:r>
                            <a:rPr lang="en-US" sz="2400" i="1">
                              <a:solidFill>
                                <a:schemeClr val="bg1"/>
                              </a:solidFill>
                              <a:latin typeface="Cambria Math" panose="02040503050406030204" pitchFamily="18" charset="0"/>
                              <a:ea typeface="Verdana" panose="020B0604030504040204" pitchFamily="34" charset="0"/>
                            </a:rPr>
                            <m:t>𝑥</m:t>
                          </m:r>
                        </m:e>
                        <m:sub>
                          <m:r>
                            <a:rPr lang="en-US" sz="2400" b="0" i="1" smtClean="0">
                              <a:solidFill>
                                <a:schemeClr val="bg1"/>
                              </a:solidFill>
                              <a:latin typeface="Cambria Math" panose="02040503050406030204" pitchFamily="18" charset="0"/>
                              <a:ea typeface="Verdana" panose="020B0604030504040204" pitchFamily="34" charset="0"/>
                            </a:rPr>
                            <m:t>9</m:t>
                          </m:r>
                        </m:sub>
                      </m:sSub>
                      <m:r>
                        <a:rPr lang="en-US" sz="2400" i="1">
                          <a:solidFill>
                            <a:schemeClr val="bg1"/>
                          </a:solidFill>
                          <a:latin typeface="Cambria Math" panose="02040503050406030204" pitchFamily="18" charset="0"/>
                          <a:ea typeface="Verdana" panose="020B0604030504040204" pitchFamily="34" charset="0"/>
                        </a:rPr>
                        <m:t>∗</m:t>
                      </m:r>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chemeClr val="bg1"/>
                  </a:solidFill>
                  <a:latin typeface="Verdana" panose="020B0604030504040204" pitchFamily="34" charset="0"/>
                  <a:ea typeface="Verdana" panose="020B0604030504040204" pitchFamily="34" charset="0"/>
                </a:endParaRPr>
              </a:p>
            </p:txBody>
          </p:sp>
        </mc:Choice>
        <mc:Fallback xmlns="">
          <p:sp>
            <p:nvSpPr>
              <p:cNvPr id="20" name="Прямоугольник 19">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5735960" y="3789040"/>
                <a:ext cx="6552728" cy="477888"/>
              </a:xfrm>
              <a:prstGeom prst="rect">
                <a:avLst/>
              </a:prstGeom>
              <a:blipFill>
                <a:blip r:embed="rId8"/>
                <a:stretch>
                  <a:fillRect l="-279" b="-7692"/>
                </a:stretch>
              </a:blipFill>
            </p:spPr>
            <p:txBody>
              <a:bodyPr/>
              <a:lstStyle/>
              <a:p>
                <a:r>
                  <a:rPr lang="ru-RU">
                    <a:noFill/>
                  </a:rPr>
                  <a:t> </a:t>
                </a:r>
              </a:p>
            </p:txBody>
          </p:sp>
        </mc:Fallback>
      </mc:AlternateContent>
      <p:sp>
        <p:nvSpPr>
          <p:cNvPr id="7" name="Прямоугольник 6"/>
          <p:cNvSpPr/>
          <p:nvPr/>
        </p:nvSpPr>
        <p:spPr>
          <a:xfrm>
            <a:off x="263352" y="2204864"/>
            <a:ext cx="1584176" cy="158417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Прямоугольник 20"/>
          <p:cNvSpPr/>
          <p:nvPr/>
        </p:nvSpPr>
        <p:spPr>
          <a:xfrm>
            <a:off x="1055440" y="2204864"/>
            <a:ext cx="1584176" cy="1584176"/>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263352" y="2996952"/>
            <a:ext cx="1584176" cy="158417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1055440" y="2996952"/>
            <a:ext cx="1584176" cy="1584176"/>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31" name="TextBox 30"/>
              <p:cNvSpPr txBox="1"/>
              <p:nvPr/>
            </p:nvSpPr>
            <p:spPr>
              <a:xfrm>
                <a:off x="2567608" y="4365104"/>
                <a:ext cx="5832648"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solidFill>
                            <a:schemeClr val="bg1"/>
                          </a:solidFill>
                          <a:latin typeface="Cambria Math" panose="02040503050406030204" pitchFamily="18" charset="0"/>
                        </a:rPr>
                        <m:t>𝑅𝑒𝐿𝑈</m:t>
                      </m:r>
                      <m:r>
                        <a:rPr lang="en-US" sz="8000" b="0" i="1" smtClean="0">
                          <a:solidFill>
                            <a:schemeClr val="bg1"/>
                          </a:solidFill>
                          <a:latin typeface="Cambria Math" panose="02040503050406030204" pitchFamily="18" charset="0"/>
                        </a:rPr>
                        <m:t>(        +</m:t>
                      </m:r>
                      <m:r>
                        <a:rPr lang="en-US" sz="8000" b="0" i="1" smtClean="0">
                          <a:solidFill>
                            <a:schemeClr val="bg1"/>
                          </a:solidFill>
                          <a:latin typeface="Cambria Math" panose="02040503050406030204" pitchFamily="18" charset="0"/>
                        </a:rPr>
                        <m:t>𝑏</m:t>
                      </m:r>
                      <m:r>
                        <a:rPr lang="en-US" sz="8000" b="0" i="1" smtClean="0">
                          <a:solidFill>
                            <a:schemeClr val="bg1"/>
                          </a:solidFill>
                          <a:latin typeface="Cambria Math" panose="02040503050406030204" pitchFamily="18" charset="0"/>
                        </a:rPr>
                        <m:t>)</m:t>
                      </m:r>
                    </m:oMath>
                  </m:oMathPara>
                </a14:m>
                <a:endParaRPr lang="ru-RU" sz="8000" dirty="0">
                  <a:solidFill>
                    <a:schemeClr val="bg1"/>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567608" y="4365104"/>
                <a:ext cx="5832648" cy="1231106"/>
              </a:xfrm>
              <a:prstGeom prst="rect">
                <a:avLst/>
              </a:prstGeom>
              <a:blipFill>
                <a:blip r:embed="rId10"/>
                <a:stretch>
                  <a:fillRect r="-7837"/>
                </a:stretch>
              </a:blipFill>
            </p:spPr>
            <p:txBody>
              <a:bodyPr/>
              <a:lstStyle/>
              <a:p>
                <a:r>
                  <a:rPr lang="ru-RU">
                    <a:noFill/>
                  </a:rPr>
                  <a:t> </a:t>
                </a:r>
              </a:p>
            </p:txBody>
          </p:sp>
        </mc:Fallback>
      </mc:AlternateContent>
      <p:grpSp>
        <p:nvGrpSpPr>
          <p:cNvPr id="10" name="Группа 9"/>
          <p:cNvGrpSpPr/>
          <p:nvPr/>
        </p:nvGrpSpPr>
        <p:grpSpPr>
          <a:xfrm>
            <a:off x="2855680" y="2898776"/>
            <a:ext cx="720000" cy="720080"/>
            <a:chOff x="2927648" y="2852936"/>
            <a:chExt cx="720000" cy="720080"/>
          </a:xfrm>
        </p:grpSpPr>
        <p:sp>
          <p:nvSpPr>
            <p:cNvPr id="2" name="Овал 1"/>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 name="Прямая соединительная линия 3"/>
            <p:cNvCxnSpPr>
              <a:stCxn id="2" idx="1"/>
              <a:endCxn id="2"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Прямая соединительная линия 8"/>
            <p:cNvCxnSpPr>
              <a:stCxn id="2" idx="7"/>
              <a:endCxn id="2"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graphicFrame>
            <p:nvGraphicFramePr>
              <p:cNvPr id="27" name="Таблица 26"/>
              <p:cNvGraphicFramePr>
                <a:graphicFrameLocks noGrp="1"/>
              </p:cNvGraphicFramePr>
              <p:nvPr/>
            </p:nvGraphicFramePr>
            <p:xfrm>
              <a:off x="3791744" y="2276872"/>
              <a:ext cx="1872000" cy="1872000"/>
            </p:xfrm>
            <a:graphic>
              <a:graphicData uri="http://schemas.openxmlformats.org/drawingml/2006/table">
                <a:tbl>
                  <a:tblPr firstRow="1" bandRow="1">
                    <a:tableStyleId>{5C22544A-7EE6-4342-B048-85BDC9FD1C3A}</a:tableStyleId>
                  </a:tblPr>
                  <a:tblGrid>
                    <a:gridCol w="936000">
                      <a:extLst>
                        <a:ext uri="{9D8B030D-6E8A-4147-A177-3AD203B41FA5}">
                          <a16:colId xmlns:a16="http://schemas.microsoft.com/office/drawing/2014/main" val="1632690210"/>
                        </a:ext>
                      </a:extLst>
                    </a:gridCol>
                    <a:gridCol w="936000">
                      <a:extLst>
                        <a:ext uri="{9D8B030D-6E8A-4147-A177-3AD203B41FA5}">
                          <a16:colId xmlns:a16="http://schemas.microsoft.com/office/drawing/2014/main" val="857732108"/>
                        </a:ext>
                      </a:extLst>
                    </a:gridCol>
                  </a:tblGrid>
                  <a:tr h="936000">
                    <a:tc>
                      <a:txBody>
                        <a:bodyPr/>
                        <a:lstStyle/>
                        <a:p>
                          <a:pPr algn="ctr"/>
                          <a14:m>
                            <m:oMathPara xmlns:m="http://schemas.openxmlformats.org/officeDocument/2006/math">
                              <m:oMathParaPr>
                                <m:jc m:val="centerGroup"/>
                              </m:oMathParaPr>
                              <m:oMath xmlns:m="http://schemas.openxmlformats.org/officeDocument/2006/math">
                                <m:sSub>
                                  <m:sSubPr>
                                    <m:ctrlPr>
                                      <a:rPr lang="en-US" sz="3600" b="0" i="1" smtClean="0">
                                        <a:solidFill>
                                          <a:srgbClr val="FF0000"/>
                                        </a:solidFill>
                                        <a:latin typeface="Cambria Math" panose="02040503050406030204" pitchFamily="18" charset="0"/>
                                        <a:ea typeface="Verdana" panose="020B0604030504040204" pitchFamily="34" charset="0"/>
                                      </a:rPr>
                                    </m:ctrlPr>
                                  </m:sSubPr>
                                  <m:e>
                                    <m:r>
                                      <a:rPr lang="en-US" sz="3600" b="0" i="1" smtClean="0">
                                        <a:solidFill>
                                          <a:srgbClr val="FF0000"/>
                                        </a:solidFill>
                                        <a:latin typeface="Cambria Math" panose="02040503050406030204" pitchFamily="18" charset="0"/>
                                        <a:ea typeface="Verdana" panose="020B0604030504040204" pitchFamily="34" charset="0"/>
                                      </a:rPr>
                                      <m:t>𝑤</m:t>
                                    </m:r>
                                  </m:e>
                                  <m:sub>
                                    <m:r>
                                      <a:rPr lang="en-US" sz="3600" b="0" i="1" smtClean="0">
                                        <a:solidFill>
                                          <a:srgbClr val="FF0000"/>
                                        </a:solidFill>
                                        <a:latin typeface="Cambria Math" panose="02040503050406030204" pitchFamily="18" charset="0"/>
                                        <a:ea typeface="Verdana" panose="020B0604030504040204" pitchFamily="34" charset="0"/>
                                      </a:rPr>
                                      <m:t>1,1</m:t>
                                    </m:r>
                                  </m:sub>
                                </m:sSub>
                              </m:oMath>
                            </m:oMathPara>
                          </a14:m>
                          <a:endParaRPr lang="ru-RU" sz="3600" dirty="0">
                            <a:ln>
                              <a:solidFill>
                                <a:schemeClr val="bg1"/>
                              </a:solidFill>
                            </a:ln>
                            <a:solidFill>
                              <a:schemeClr val="bg1"/>
                            </a:solidFill>
                          </a:endParaRPr>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rgbClr val="FF0000"/>
                                        </a:solidFill>
                                        <a:latin typeface="Cambria Math" panose="02040503050406030204" pitchFamily="18" charset="0"/>
                                        <a:ea typeface="Verdana" panose="020B0604030504040204" pitchFamily="34" charset="0"/>
                                      </a:rPr>
                                    </m:ctrlPr>
                                  </m:sSubPr>
                                  <m:e>
                                    <m:r>
                                      <a:rPr lang="en-US" sz="3600" i="1">
                                        <a:solidFill>
                                          <a:srgbClr val="FF0000"/>
                                        </a:solidFill>
                                        <a:latin typeface="Cambria Math" panose="02040503050406030204" pitchFamily="18" charset="0"/>
                                        <a:ea typeface="Verdana" panose="020B0604030504040204" pitchFamily="34" charset="0"/>
                                      </a:rPr>
                                      <m:t>𝑤</m:t>
                                    </m:r>
                                  </m:e>
                                  <m:sub>
                                    <m:r>
                                      <a:rPr lang="en-US" sz="3600" b="0" i="1" smtClean="0">
                                        <a:solidFill>
                                          <a:srgbClr val="FF0000"/>
                                        </a:solidFill>
                                        <a:latin typeface="Cambria Math" panose="02040503050406030204" pitchFamily="18" charset="0"/>
                                        <a:ea typeface="Verdana" panose="020B0604030504040204" pitchFamily="34" charset="0"/>
                                      </a:rPr>
                                      <m:t>1</m:t>
                                    </m:r>
                                    <m:r>
                                      <a:rPr lang="en-US" sz="3600" i="1">
                                        <a:solidFill>
                                          <a:srgbClr val="FF0000"/>
                                        </a:solidFill>
                                        <a:latin typeface="Cambria Math" panose="02040503050406030204" pitchFamily="18" charset="0"/>
                                        <a:ea typeface="Verdana" panose="020B0604030504040204" pitchFamily="34" charset="0"/>
                                      </a:rPr>
                                      <m:t>,</m:t>
                                    </m:r>
                                    <m:r>
                                      <a:rPr lang="en-US" sz="3600" b="0" i="1" smtClean="0">
                                        <a:solidFill>
                                          <a:srgbClr val="FF0000"/>
                                        </a:solidFill>
                                        <a:latin typeface="Cambria Math" panose="02040503050406030204" pitchFamily="18" charset="0"/>
                                        <a:ea typeface="Verdana" panose="020B0604030504040204" pitchFamily="34" charset="0"/>
                                      </a:rPr>
                                      <m:t>2</m:t>
                                    </m:r>
                                  </m:sub>
                                </m:sSub>
                              </m:oMath>
                            </m:oMathPara>
                          </a14:m>
                          <a:endParaRPr lang="ru-RU" sz="3600" dirty="0">
                            <a:ln>
                              <a:solidFill>
                                <a:schemeClr val="bg1"/>
                              </a:solidFill>
                            </a:ln>
                            <a:solidFill>
                              <a:schemeClr val="bg1"/>
                            </a:solidFill>
                          </a:endParaRPr>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936000">
                    <a:tc>
                      <a:txBody>
                        <a:bodyP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rgbClr val="FF0000"/>
                                        </a:solidFill>
                                        <a:latin typeface="Cambria Math" panose="02040503050406030204" pitchFamily="18" charset="0"/>
                                        <a:ea typeface="Verdana" panose="020B0604030504040204" pitchFamily="34" charset="0"/>
                                      </a:rPr>
                                    </m:ctrlPr>
                                  </m:sSubPr>
                                  <m:e>
                                    <m:r>
                                      <a:rPr lang="en-US" sz="3600" i="1">
                                        <a:solidFill>
                                          <a:srgbClr val="FF0000"/>
                                        </a:solidFill>
                                        <a:latin typeface="Cambria Math" panose="02040503050406030204" pitchFamily="18" charset="0"/>
                                        <a:ea typeface="Verdana" panose="020B0604030504040204" pitchFamily="34" charset="0"/>
                                      </a:rPr>
                                      <m:t>𝑤</m:t>
                                    </m:r>
                                  </m:e>
                                  <m:sub>
                                    <m:r>
                                      <a:rPr lang="en-US" sz="3600" b="0" i="1" smtClean="0">
                                        <a:solidFill>
                                          <a:srgbClr val="FF0000"/>
                                        </a:solidFill>
                                        <a:latin typeface="Cambria Math" panose="02040503050406030204" pitchFamily="18" charset="0"/>
                                        <a:ea typeface="Verdana" panose="020B0604030504040204" pitchFamily="34" charset="0"/>
                                      </a:rPr>
                                      <m:t>2</m:t>
                                    </m:r>
                                    <m:r>
                                      <a:rPr lang="en-US" sz="3600" i="1">
                                        <a:solidFill>
                                          <a:srgbClr val="FF0000"/>
                                        </a:solidFill>
                                        <a:latin typeface="Cambria Math" panose="02040503050406030204" pitchFamily="18" charset="0"/>
                                        <a:ea typeface="Verdana" panose="020B0604030504040204" pitchFamily="34" charset="0"/>
                                      </a:rPr>
                                      <m:t>,</m:t>
                                    </m:r>
                                    <m:r>
                                      <a:rPr lang="en-US" sz="3600" b="0" i="1" smtClean="0">
                                        <a:solidFill>
                                          <a:srgbClr val="FF0000"/>
                                        </a:solidFill>
                                        <a:latin typeface="Cambria Math" panose="02040503050406030204" pitchFamily="18" charset="0"/>
                                        <a:ea typeface="Verdana" panose="020B0604030504040204" pitchFamily="34" charset="0"/>
                                      </a:rPr>
                                      <m:t>1</m:t>
                                    </m:r>
                                  </m:sub>
                                </m:sSub>
                              </m:oMath>
                            </m:oMathPara>
                          </a14:m>
                          <a:endParaRPr lang="ru-RU" sz="3600" dirty="0">
                            <a:ln>
                              <a:solidFill>
                                <a:schemeClr val="bg1"/>
                              </a:solidFill>
                            </a:ln>
                            <a:solidFill>
                              <a:schemeClr val="bg1"/>
                            </a:solidFill>
                          </a:endParaRPr>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
                              </m:oMathParaPr>
                              <m:oMath xmlns:m="http://schemas.openxmlformats.org/officeDocument/2006/math">
                                <m:sSub>
                                  <m:sSubPr>
                                    <m:ctrlPr>
                                      <a:rPr lang="en-US" sz="3600" i="1" smtClean="0">
                                        <a:solidFill>
                                          <a:srgbClr val="FF0000"/>
                                        </a:solidFill>
                                        <a:latin typeface="Cambria Math" panose="02040503050406030204" pitchFamily="18" charset="0"/>
                                        <a:ea typeface="Verdana" panose="020B0604030504040204" pitchFamily="34" charset="0"/>
                                      </a:rPr>
                                    </m:ctrlPr>
                                  </m:sSubPr>
                                  <m:e>
                                    <m:r>
                                      <a:rPr lang="en-US" sz="3600" i="1">
                                        <a:solidFill>
                                          <a:srgbClr val="FF0000"/>
                                        </a:solidFill>
                                        <a:latin typeface="Cambria Math" panose="02040503050406030204" pitchFamily="18" charset="0"/>
                                        <a:ea typeface="Verdana" panose="020B0604030504040204" pitchFamily="34" charset="0"/>
                                      </a:rPr>
                                      <m:t>𝑤</m:t>
                                    </m:r>
                                  </m:e>
                                  <m:sub>
                                    <m:r>
                                      <a:rPr lang="en-US" sz="3600" b="0" i="1" smtClean="0">
                                        <a:solidFill>
                                          <a:srgbClr val="FF0000"/>
                                        </a:solidFill>
                                        <a:latin typeface="Cambria Math" panose="02040503050406030204" pitchFamily="18" charset="0"/>
                                        <a:ea typeface="Verdana" panose="020B0604030504040204" pitchFamily="34" charset="0"/>
                                      </a:rPr>
                                      <m:t>2</m:t>
                                    </m:r>
                                    <m:r>
                                      <a:rPr lang="en-US" sz="3600" i="1">
                                        <a:solidFill>
                                          <a:srgbClr val="FF0000"/>
                                        </a:solidFill>
                                        <a:latin typeface="Cambria Math" panose="02040503050406030204" pitchFamily="18" charset="0"/>
                                        <a:ea typeface="Verdana" panose="020B0604030504040204" pitchFamily="34" charset="0"/>
                                      </a:rPr>
                                      <m:t>,</m:t>
                                    </m:r>
                                    <m:r>
                                      <a:rPr lang="en-US" sz="3600" b="0" i="1" smtClean="0">
                                        <a:solidFill>
                                          <a:srgbClr val="FF0000"/>
                                        </a:solidFill>
                                        <a:latin typeface="Cambria Math" panose="02040503050406030204" pitchFamily="18" charset="0"/>
                                        <a:ea typeface="Verdana" panose="020B0604030504040204" pitchFamily="34" charset="0"/>
                                      </a:rPr>
                                      <m:t>2</m:t>
                                    </m:r>
                                  </m:sub>
                                </m:sSub>
                              </m:oMath>
                            </m:oMathPara>
                          </a14:m>
                          <a:endParaRPr lang="en-US" sz="3600" dirty="0">
                            <a:solidFill>
                              <a:srgbClr val="FF0000"/>
                            </a:solidFill>
                            <a:latin typeface="Verdana" panose="020B0604030504040204" pitchFamily="34" charset="0"/>
                            <a:ea typeface="Verdana" panose="020B0604030504040204" pitchFamily="34" charset="0"/>
                          </a:endParaRPr>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27" name="Таблица 26"/>
              <p:cNvGraphicFramePr>
                <a:graphicFrameLocks noGrp="1"/>
              </p:cNvGraphicFramePr>
              <p:nvPr>
                <p:extLst>
                  <p:ext uri="{D42A27DB-BD31-4B8C-83A1-F6EECF244321}">
                    <p14:modId xmlns:p14="http://schemas.microsoft.com/office/powerpoint/2010/main" val="1093866931"/>
                  </p:ext>
                </p:extLst>
              </p:nvPr>
            </p:nvGraphicFramePr>
            <p:xfrm>
              <a:off x="3791744" y="2276872"/>
              <a:ext cx="1872000" cy="1872000"/>
            </p:xfrm>
            <a:graphic>
              <a:graphicData uri="http://schemas.openxmlformats.org/drawingml/2006/table">
                <a:tbl>
                  <a:tblPr firstRow="1" bandRow="1">
                    <a:tableStyleId>{5C22544A-7EE6-4342-B048-85BDC9FD1C3A}</a:tableStyleId>
                  </a:tblPr>
                  <a:tblGrid>
                    <a:gridCol w="936000">
                      <a:extLst>
                        <a:ext uri="{9D8B030D-6E8A-4147-A177-3AD203B41FA5}">
                          <a16:colId xmlns:a16="http://schemas.microsoft.com/office/drawing/2014/main" val="1632690210"/>
                        </a:ext>
                      </a:extLst>
                    </a:gridCol>
                    <a:gridCol w="936000">
                      <a:extLst>
                        <a:ext uri="{9D8B030D-6E8A-4147-A177-3AD203B41FA5}">
                          <a16:colId xmlns:a16="http://schemas.microsoft.com/office/drawing/2014/main" val="857732108"/>
                        </a:ext>
                      </a:extLst>
                    </a:gridCol>
                  </a:tblGrid>
                  <a:tr h="936000">
                    <a:tc>
                      <a:txBody>
                        <a:bodyPr/>
                        <a:lstStyle/>
                        <a:p>
                          <a:endParaRPr lang="ru-RU"/>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1"/>
                          <a:stretch>
                            <a:fillRect l="-2597" t="-1948" r="-103896" b="-103896"/>
                          </a:stretch>
                        </a:blipFill>
                      </a:tcPr>
                    </a:tc>
                    <a:tc>
                      <a:txBody>
                        <a:bodyPr/>
                        <a:lstStyle/>
                        <a:p>
                          <a:endParaRPr lang="ru-RU"/>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1"/>
                          <a:stretch>
                            <a:fillRect l="-102597" t="-1948" r="-3896" b="-103896"/>
                          </a:stretch>
                        </a:blipFill>
                      </a:tcPr>
                    </a:tc>
                    <a:extLst>
                      <a:ext uri="{0D108BD9-81ED-4DB2-BD59-A6C34878D82A}">
                        <a16:rowId xmlns:a16="http://schemas.microsoft.com/office/drawing/2014/main" val="343503666"/>
                      </a:ext>
                    </a:extLst>
                  </a:tr>
                  <a:tr h="936000">
                    <a:tc>
                      <a:txBody>
                        <a:bodyPr/>
                        <a:lstStyle/>
                        <a:p>
                          <a:endParaRPr lang="ru-RU"/>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1"/>
                          <a:stretch>
                            <a:fillRect l="-2597" t="-101948" r="-103896" b="-3896"/>
                          </a:stretch>
                        </a:blipFill>
                      </a:tcPr>
                    </a:tc>
                    <a:tc>
                      <a:txBody>
                        <a:bodyPr/>
                        <a:lstStyle/>
                        <a:p>
                          <a:endParaRPr lang="ru-RU"/>
                        </a:p>
                      </a:txBody>
                      <a:tcPr marL="116507" marR="116507" marT="58254" marB="5825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1"/>
                          <a:stretch>
                            <a:fillRect l="-102597" t="-101948" r="-3896" b="-3896"/>
                          </a:stretch>
                        </a:blipFill>
                      </a:tcPr>
                    </a:tc>
                    <a:extLst>
                      <a:ext uri="{0D108BD9-81ED-4DB2-BD59-A6C34878D82A}">
                        <a16:rowId xmlns:a16="http://schemas.microsoft.com/office/drawing/2014/main" val="35656871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3" name="Таблица 32"/>
              <p:cNvGraphicFramePr>
                <a:graphicFrameLocks noGrp="1"/>
              </p:cNvGraphicFramePr>
              <p:nvPr/>
            </p:nvGraphicFramePr>
            <p:xfrm>
              <a:off x="5591944" y="4221088"/>
              <a:ext cx="1584176" cy="15840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583123262"/>
                        </a:ext>
                      </a:extLst>
                    </a:gridCol>
                    <a:gridCol w="792088">
                      <a:extLst>
                        <a:ext uri="{9D8B030D-6E8A-4147-A177-3AD203B41FA5}">
                          <a16:colId xmlns:a16="http://schemas.microsoft.com/office/drawing/2014/main" val="2256732396"/>
                        </a:ext>
                      </a:extLst>
                    </a:gridCol>
                  </a:tblGrid>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400" b="0" i="1" smtClean="0">
                                        <a:solidFill>
                                          <a:srgbClr val="0070C0"/>
                                        </a:solidFill>
                                        <a:latin typeface="Cambria Math" panose="02040503050406030204" pitchFamily="18" charset="0"/>
                                        <a:ea typeface="Verdana" panose="020B0604030504040204" pitchFamily="34" charset="0"/>
                                      </a:rPr>
                                    </m:ctrlPr>
                                  </m:sSubPr>
                                  <m:e>
                                    <m:r>
                                      <a:rPr lang="en-US" sz="4400" b="0" i="1" smtClean="0">
                                        <a:solidFill>
                                          <a:srgbClr val="0070C0"/>
                                        </a:solidFill>
                                        <a:latin typeface="Cambria Math" panose="02040503050406030204" pitchFamily="18" charset="0"/>
                                        <a:ea typeface="Verdana" panose="020B0604030504040204" pitchFamily="34" charset="0"/>
                                      </a:rPr>
                                      <m:t>𝑦</m:t>
                                    </m:r>
                                  </m:e>
                                  <m:sub>
                                    <m:r>
                                      <a:rPr lang="en-US" sz="4400" b="0" i="1" smtClean="0">
                                        <a:solidFill>
                                          <a:srgbClr val="0070C0"/>
                                        </a:solidFill>
                                        <a:latin typeface="Cambria Math" panose="02040503050406030204" pitchFamily="18" charset="0"/>
                                        <a:ea typeface="Verdana" panose="020B0604030504040204" pitchFamily="34" charset="0"/>
                                      </a:rPr>
                                      <m:t>1</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400" b="0" i="1" smtClean="0">
                                        <a:solidFill>
                                          <a:srgbClr val="7030A0"/>
                                        </a:solidFill>
                                        <a:latin typeface="Cambria Math" panose="02040503050406030204" pitchFamily="18" charset="0"/>
                                        <a:ea typeface="Verdana" panose="020B0604030504040204" pitchFamily="34" charset="0"/>
                                      </a:rPr>
                                    </m:ctrlPr>
                                  </m:sSubPr>
                                  <m:e>
                                    <m:r>
                                      <a:rPr lang="en-US" sz="4400" b="0" i="1" smtClean="0">
                                        <a:solidFill>
                                          <a:srgbClr val="7030A0"/>
                                        </a:solidFill>
                                        <a:latin typeface="Cambria Math" panose="02040503050406030204" pitchFamily="18" charset="0"/>
                                        <a:ea typeface="Verdana" panose="020B0604030504040204" pitchFamily="34" charset="0"/>
                                      </a:rPr>
                                      <m:t>𝑦</m:t>
                                    </m:r>
                                  </m:e>
                                  <m:sub>
                                    <m:r>
                                      <a:rPr lang="en-US" sz="4400" b="0" i="1" smtClean="0">
                                        <a:solidFill>
                                          <a:srgbClr val="7030A0"/>
                                        </a:solidFill>
                                        <a:latin typeface="Cambria Math" panose="02040503050406030204" pitchFamily="18" charset="0"/>
                                        <a:ea typeface="Verdana" panose="020B0604030504040204" pitchFamily="34" charset="0"/>
                                      </a:rPr>
                                      <m:t>2</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14704796"/>
                      </a:ext>
                    </a:extLst>
                  </a:tr>
                  <a:tr h="792000">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400" b="0" i="1" smtClean="0">
                                        <a:solidFill>
                                          <a:srgbClr val="00B050"/>
                                        </a:solidFill>
                                        <a:latin typeface="Cambria Math" panose="02040503050406030204" pitchFamily="18" charset="0"/>
                                        <a:ea typeface="Verdana" panose="020B0604030504040204" pitchFamily="34" charset="0"/>
                                      </a:rPr>
                                    </m:ctrlPr>
                                  </m:sSubPr>
                                  <m:e>
                                    <m:r>
                                      <a:rPr lang="en-US" sz="4400" b="0" i="1" smtClean="0">
                                        <a:solidFill>
                                          <a:srgbClr val="00B050"/>
                                        </a:solidFill>
                                        <a:latin typeface="Cambria Math" panose="02040503050406030204" pitchFamily="18" charset="0"/>
                                        <a:ea typeface="Verdana" panose="020B0604030504040204" pitchFamily="34" charset="0"/>
                                      </a:rPr>
                                      <m:t>𝑦</m:t>
                                    </m:r>
                                  </m:e>
                                  <m:sub>
                                    <m:r>
                                      <a:rPr lang="en-US" sz="4400" b="0" i="1" smtClean="0">
                                        <a:solidFill>
                                          <a:srgbClr val="00B050"/>
                                        </a:solidFill>
                                        <a:latin typeface="Cambria Math" panose="02040503050406030204" pitchFamily="18" charset="0"/>
                                        <a:ea typeface="Verdana" panose="020B0604030504040204" pitchFamily="34" charset="0"/>
                                      </a:rPr>
                                      <m:t>3</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marL="0" algn="ctr" defTabSz="914400" rtl="0" eaLnBrk="1" latinLnBrk="0" hangingPunct="1"/>
                          <a14:m>
                            <m:oMathPara xmlns:m="http://schemas.openxmlformats.org/officeDocument/2006/math">
                              <m:oMathParaPr>
                                <m:jc m:val="left"/>
                              </m:oMathParaPr>
                              <m:oMath xmlns:m="http://schemas.openxmlformats.org/officeDocument/2006/math">
                                <m:sSub>
                                  <m:sSubPr>
                                    <m:ctrlPr>
                                      <a:rPr lang="en-US" sz="4400" b="0" i="1" smtClean="0">
                                        <a:solidFill>
                                          <a:srgbClr val="92D050"/>
                                        </a:solidFill>
                                        <a:latin typeface="Cambria Math" panose="02040503050406030204" pitchFamily="18" charset="0"/>
                                        <a:ea typeface="Verdana" panose="020B0604030504040204" pitchFamily="34" charset="0"/>
                                      </a:rPr>
                                    </m:ctrlPr>
                                  </m:sSubPr>
                                  <m:e>
                                    <m:r>
                                      <a:rPr lang="en-US" sz="4400" b="0" i="1" smtClean="0">
                                        <a:solidFill>
                                          <a:srgbClr val="92D050"/>
                                        </a:solidFill>
                                        <a:latin typeface="Cambria Math" panose="02040503050406030204" pitchFamily="18" charset="0"/>
                                        <a:ea typeface="Verdana" panose="020B0604030504040204" pitchFamily="34" charset="0"/>
                                      </a:rPr>
                                      <m:t>𝑦</m:t>
                                    </m:r>
                                  </m:e>
                                  <m:sub>
                                    <m:r>
                                      <a:rPr lang="en-US" sz="4400" b="0" i="1" smtClean="0">
                                        <a:solidFill>
                                          <a:srgbClr val="92D050"/>
                                        </a:solidFill>
                                        <a:latin typeface="Cambria Math" panose="02040503050406030204" pitchFamily="18" charset="0"/>
                                        <a:ea typeface="Verdana" panose="020B0604030504040204" pitchFamily="34" charset="0"/>
                                      </a:rPr>
                                      <m:t>4</m:t>
                                    </m:r>
                                  </m:sub>
                                </m:sSub>
                              </m:oMath>
                            </m:oMathPara>
                          </a14:m>
                          <a:endParaRPr lang="ru-RU" sz="4100" i="1" kern="1200" dirty="0">
                            <a:solidFill>
                              <a:srgbClr val="FF0000"/>
                            </a:solidFill>
                            <a:latin typeface="Cambria Math" panose="02040503050406030204" pitchFamily="18" charset="0"/>
                            <a:ea typeface="Verdana" panose="020B0604030504040204" pitchFamily="34" charset="0"/>
                            <a:cs typeface="+mn-cs"/>
                          </a:endParaRPr>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31002545"/>
                      </a:ext>
                    </a:extLst>
                  </a:tr>
                </a:tbl>
              </a:graphicData>
            </a:graphic>
          </p:graphicFrame>
        </mc:Choice>
        <mc:Fallback xmlns="">
          <p:graphicFrame>
            <p:nvGraphicFramePr>
              <p:cNvPr id="33" name="Таблица 32"/>
              <p:cNvGraphicFramePr>
                <a:graphicFrameLocks noGrp="1"/>
              </p:cNvGraphicFramePr>
              <p:nvPr>
                <p:extLst>
                  <p:ext uri="{D42A27DB-BD31-4B8C-83A1-F6EECF244321}">
                    <p14:modId xmlns:p14="http://schemas.microsoft.com/office/powerpoint/2010/main" val="909607218"/>
                  </p:ext>
                </p:extLst>
              </p:nvPr>
            </p:nvGraphicFramePr>
            <p:xfrm>
              <a:off x="5591944" y="4221088"/>
              <a:ext cx="1584176" cy="15840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583123262"/>
                        </a:ext>
                      </a:extLst>
                    </a:gridCol>
                    <a:gridCol w="792088">
                      <a:extLst>
                        <a:ext uri="{9D8B030D-6E8A-4147-A177-3AD203B41FA5}">
                          <a16:colId xmlns:a16="http://schemas.microsoft.com/office/drawing/2014/main" val="2256732396"/>
                        </a:ext>
                      </a:extLst>
                    </a:gridCol>
                  </a:tblGrid>
                  <a:tr h="792000">
                    <a:tc>
                      <a:txBody>
                        <a:bodyPr/>
                        <a:lstStyle/>
                        <a:p>
                          <a:endParaRPr lang="ru-RU"/>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2"/>
                          <a:stretch>
                            <a:fillRect l="-2290" t="-2290" r="-103817" b="-103817"/>
                          </a:stretch>
                        </a:blipFill>
                      </a:tcPr>
                    </a:tc>
                    <a:tc>
                      <a:txBody>
                        <a:bodyPr/>
                        <a:lstStyle/>
                        <a:p>
                          <a:endParaRPr lang="ru-RU"/>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2"/>
                          <a:stretch>
                            <a:fillRect l="-103077" t="-2290" r="-4615" b="-103817"/>
                          </a:stretch>
                        </a:blipFill>
                      </a:tcPr>
                    </a:tc>
                    <a:extLst>
                      <a:ext uri="{0D108BD9-81ED-4DB2-BD59-A6C34878D82A}">
                        <a16:rowId xmlns:a16="http://schemas.microsoft.com/office/drawing/2014/main" val="3514704796"/>
                      </a:ext>
                    </a:extLst>
                  </a:tr>
                  <a:tr h="792000">
                    <a:tc>
                      <a:txBody>
                        <a:bodyPr/>
                        <a:lstStyle/>
                        <a:p>
                          <a:endParaRPr lang="ru-RU"/>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2"/>
                          <a:stretch>
                            <a:fillRect l="-2290" t="-103077" r="-103817" b="-4615"/>
                          </a:stretch>
                        </a:blipFill>
                      </a:tcPr>
                    </a:tc>
                    <a:tc>
                      <a:txBody>
                        <a:bodyPr/>
                        <a:lstStyle/>
                        <a:p>
                          <a:endParaRPr lang="ru-RU"/>
                        </a:p>
                      </a:txBody>
                      <a:tcPr marT="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2"/>
                          <a:stretch>
                            <a:fillRect l="-103077" t="-103077" r="-4615" b="-4615"/>
                          </a:stretch>
                        </a:blipFill>
                      </a:tcPr>
                    </a:tc>
                    <a:extLst>
                      <a:ext uri="{0D108BD9-81ED-4DB2-BD59-A6C34878D82A}">
                        <a16:rowId xmlns:a16="http://schemas.microsoft.com/office/drawing/2014/main" val="2731002545"/>
                      </a:ext>
                    </a:extLst>
                  </a:tr>
                </a:tbl>
              </a:graphicData>
            </a:graphic>
          </p:graphicFrame>
        </mc:Fallback>
      </mc:AlternateContent>
    </p:spTree>
    <p:extLst>
      <p:ext uri="{BB962C8B-B14F-4D97-AF65-F5344CB8AC3E}">
        <p14:creationId xmlns:p14="http://schemas.microsoft.com/office/powerpoint/2010/main" val="249456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9" grpId="0"/>
      <p:bldP spid="20" grpId="0"/>
      <p:bldP spid="7" grpId="0" animBg="1"/>
      <p:bldP spid="21" grpId="0" animBg="1"/>
      <p:bldP spid="22" grpId="0" animBg="1"/>
      <p:bldP spid="23" grpId="0" animBg="1"/>
      <p:bldP spid="3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Прямоугольник 12">
            <a:extLst>
              <a:ext uri="{FF2B5EF4-FFF2-40B4-BE49-F238E27FC236}">
                <a16:creationId xmlns:a16="http://schemas.microsoft.com/office/drawing/2014/main" id="{59238D7F-E3A5-4002-8018-40C208B54BC3}"/>
              </a:ext>
            </a:extLst>
          </p:cNvPr>
          <p:cNvSpPr/>
          <p:nvPr/>
        </p:nvSpPr>
        <p:spPr>
          <a:xfrm>
            <a:off x="1769838" y="254595"/>
            <a:ext cx="8496944" cy="584775"/>
          </a:xfrm>
          <a:prstGeom prst="rect">
            <a:avLst/>
          </a:prstGeom>
        </p:spPr>
        <p:txBody>
          <a:bodyPr wrap="square">
            <a:spAutoFit/>
          </a:bodyPr>
          <a:lstStyle/>
          <a:p>
            <a:pPr algn="ctr"/>
            <a:r>
              <a:rPr lang="ru-RU" sz="3200" spc="-1" dirty="0">
                <a:solidFill>
                  <a:schemeClr val="bg1"/>
                </a:solidFill>
                <a:latin typeface="Verdana" panose="020B0604030504040204" pitchFamily="34" charset="0"/>
                <a:ea typeface="Verdana" panose="020B0604030504040204" pitchFamily="34" charset="0"/>
              </a:rPr>
              <a:t>Свертки в </a:t>
            </a:r>
            <a:r>
              <a:rPr lang="en-US" sz="3200" spc="-1" dirty="0">
                <a:solidFill>
                  <a:schemeClr val="bg1"/>
                </a:solidFill>
                <a:latin typeface="Verdana" panose="020B0604030504040204" pitchFamily="34" charset="0"/>
                <a:ea typeface="Verdana" panose="020B0604030504040204" pitchFamily="34" charset="0"/>
              </a:rPr>
              <a:t>GIF</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8176" y="1104507"/>
            <a:ext cx="8798344" cy="4949068"/>
          </a:xfrm>
          <a:prstGeom prst="rect">
            <a:avLst/>
          </a:prstGeom>
        </p:spPr>
      </p:pic>
      <p:sp>
        <p:nvSpPr>
          <p:cNvPr id="6" name="Прямоугольник 5"/>
          <p:cNvSpPr/>
          <p:nvPr/>
        </p:nvSpPr>
        <p:spPr>
          <a:xfrm>
            <a:off x="3860003" y="6213515"/>
            <a:ext cx="4471993" cy="523220"/>
          </a:xfrm>
          <a:prstGeom prst="rect">
            <a:avLst/>
          </a:prstGeom>
        </p:spPr>
        <p:txBody>
          <a:bodyPr wrap="none">
            <a:spAutoFit/>
          </a:bodyPr>
          <a:lstStyle/>
          <a:p>
            <a:r>
              <a:rPr lang="en-US" sz="2800" dirty="0">
                <a:solidFill>
                  <a:schemeClr val="bg1"/>
                </a:solidFill>
              </a:rPr>
              <a:t>https://animatedai.github.io/</a:t>
            </a:r>
            <a:endParaRPr lang="ru-RU" sz="2800" dirty="0">
              <a:solidFill>
                <a:schemeClr val="bg1"/>
              </a:solidFill>
            </a:endParaRPr>
          </a:p>
        </p:txBody>
      </p:sp>
    </p:spTree>
    <p:extLst>
      <p:ext uri="{BB962C8B-B14F-4D97-AF65-F5344CB8AC3E}">
        <p14:creationId xmlns:p14="http://schemas.microsoft.com/office/powerpoint/2010/main" val="186407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Заголовок 1"/>
          <p:cNvSpPr txBox="1">
            <a:spLocks/>
          </p:cNvSpPr>
          <p:nvPr/>
        </p:nvSpPr>
        <p:spPr>
          <a:xfrm>
            <a:off x="1919536" y="8974"/>
            <a:ext cx="835292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Что-то там про </a:t>
            </a:r>
            <a:r>
              <a:rPr lang="en-US" sz="3200" b="1" dirty="0">
                <a:solidFill>
                  <a:schemeClr val="bg1"/>
                </a:solidFill>
                <a:latin typeface="Verdana" panose="020B0604030504040204" pitchFamily="34" charset="0"/>
                <a:ea typeface="Verdana" panose="020B0604030504040204" pitchFamily="34" charset="0"/>
              </a:rPr>
              <a:t>Backpropagation</a:t>
            </a:r>
            <a:endParaRPr lang="ru-RU" sz="3200" b="1" dirty="0">
              <a:solidFill>
                <a:schemeClr val="bg1"/>
              </a:solidFill>
              <a:latin typeface="Verdana" panose="020B0604030504040204" pitchFamily="34" charset="0"/>
              <a:ea typeface="Verdana" panose="020B0604030504040204" pitchFamily="34" charset="0"/>
            </a:endParaRPr>
          </a:p>
        </p:txBody>
      </p:sp>
      <p:grpSp>
        <p:nvGrpSpPr>
          <p:cNvPr id="28" name="Группа 27"/>
          <p:cNvGrpSpPr/>
          <p:nvPr/>
        </p:nvGrpSpPr>
        <p:grpSpPr>
          <a:xfrm>
            <a:off x="4367808" y="2250345"/>
            <a:ext cx="4968552" cy="2880319"/>
            <a:chOff x="3431704" y="2492897"/>
            <a:chExt cx="4968552" cy="2880319"/>
          </a:xfrm>
        </p:grpSpPr>
        <p:sp>
          <p:nvSpPr>
            <p:cNvPr id="2" name="Овал 1"/>
            <p:cNvSpPr/>
            <p:nvPr/>
          </p:nvSpPr>
          <p:spPr>
            <a:xfrm>
              <a:off x="4727848" y="2780928"/>
              <a:ext cx="2160000" cy="216000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9" name="Прямая соединительная линия 18"/>
            <p:cNvCxnSpPr>
              <a:stCxn id="2" idx="6"/>
            </p:cNvCxnSpPr>
            <p:nvPr/>
          </p:nvCxnSpPr>
          <p:spPr>
            <a:xfrm>
              <a:off x="6887848" y="3860928"/>
              <a:ext cx="1512408" cy="120"/>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Прямая соединительная линия 21"/>
            <p:cNvCxnSpPr>
              <a:stCxn id="2" idx="1"/>
            </p:cNvCxnSpPr>
            <p:nvPr/>
          </p:nvCxnSpPr>
          <p:spPr>
            <a:xfrm flipH="1" flipV="1">
              <a:off x="3935761" y="2492897"/>
              <a:ext cx="1108412" cy="604356"/>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Прямая соединительная линия 23"/>
            <p:cNvCxnSpPr>
              <a:stCxn id="2" idx="2"/>
            </p:cNvCxnSpPr>
            <p:nvPr/>
          </p:nvCxnSpPr>
          <p:spPr>
            <a:xfrm flipH="1">
              <a:off x="3431704" y="3860928"/>
              <a:ext cx="1296144" cy="120"/>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Прямая соединительная линия 25"/>
            <p:cNvCxnSpPr>
              <a:stCxn id="2" idx="3"/>
            </p:cNvCxnSpPr>
            <p:nvPr/>
          </p:nvCxnSpPr>
          <p:spPr>
            <a:xfrm flipH="1">
              <a:off x="4007768" y="4624603"/>
              <a:ext cx="1036405" cy="748613"/>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29" name="TextBox 28"/>
              <p:cNvSpPr txBox="1"/>
              <p:nvPr/>
            </p:nvSpPr>
            <p:spPr>
              <a:xfrm>
                <a:off x="7968208" y="3906529"/>
                <a:ext cx="1728192" cy="11705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𝐿</m:t>
                          </m:r>
                        </m:num>
                        <m:den>
                          <m:r>
                            <a:rPr lang="en-US" sz="4000" i="1" smtClean="0">
                              <a:solidFill>
                                <a:schemeClr val="bg1"/>
                              </a:solidFill>
                              <a:latin typeface="Cambria Math" panose="02040503050406030204" pitchFamily="18" charset="0"/>
                            </a:rPr>
                            <m:t>𝜕</m:t>
                          </m:r>
                          <m:r>
                            <a:rPr lang="en-US" sz="4000" b="0" i="1" smtClean="0">
                              <a:solidFill>
                                <a:srgbClr val="00B0F0"/>
                              </a:solidFill>
                              <a:latin typeface="Cambria Math" panose="02040503050406030204" pitchFamily="18" charset="0"/>
                            </a:rPr>
                            <m:t>𝑌</m:t>
                          </m:r>
                        </m:den>
                      </m:f>
                    </m:oMath>
                  </m:oMathPara>
                </a14:m>
                <a:endParaRPr lang="ru-RU" sz="4000" dirty="0">
                  <a:solidFill>
                    <a:schemeClr val="bg1"/>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7968208" y="3906529"/>
                <a:ext cx="1728192" cy="117051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199456" y="1818297"/>
                <a:ext cx="3672408" cy="936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FF0000"/>
                              </a:solidFill>
                              <a:latin typeface="Cambria Math" panose="02040503050406030204" pitchFamily="18" charset="0"/>
                            </a:rPr>
                            <m:t>𝑊</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FF0000"/>
                              </a:solidFill>
                              <a:latin typeface="Cambria Math" panose="02040503050406030204" pitchFamily="18" charset="0"/>
                            </a:rPr>
                            <m:t>𝑊</m:t>
                          </m:r>
                        </m:den>
                      </m:f>
                    </m:oMath>
                  </m:oMathPara>
                </a14:m>
                <a:endParaRPr lang="ru-RU" sz="3200" dirty="0">
                  <a:solidFill>
                    <a:schemeClr val="bg1"/>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199456" y="1818297"/>
                <a:ext cx="3672408" cy="936603"/>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271464" y="4626609"/>
                <a:ext cx="3672408" cy="936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7030A0"/>
                              </a:solidFill>
                              <a:latin typeface="Cambria Math" panose="02040503050406030204" pitchFamily="18" charset="0"/>
                            </a:rPr>
                            <m:t>𝑏</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7030A0"/>
                              </a:solidFill>
                              <a:latin typeface="Cambria Math" panose="02040503050406030204" pitchFamily="18" charset="0"/>
                            </a:rPr>
                            <m:t>𝑏</m:t>
                          </m:r>
                        </m:den>
                      </m:f>
                    </m:oMath>
                  </m:oMathPara>
                </a14:m>
                <a:endParaRPr lang="ru-RU" sz="3200" dirty="0">
                  <a:solidFill>
                    <a:schemeClr val="bg1"/>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271464" y="4626609"/>
                <a:ext cx="3672408" cy="936603"/>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1199456" y="3186449"/>
                <a:ext cx="3672408" cy="936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00B050"/>
                              </a:solidFill>
                              <a:latin typeface="Cambria Math" panose="02040503050406030204" pitchFamily="18" charset="0"/>
                            </a:rPr>
                            <m:t>𝑋</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00B050"/>
                              </a:solidFill>
                              <a:latin typeface="Cambria Math" panose="02040503050406030204" pitchFamily="18" charset="0"/>
                            </a:rPr>
                            <m:t>𝑋</m:t>
                          </m:r>
                        </m:den>
                      </m:f>
                    </m:oMath>
                  </m:oMathPara>
                </a14:m>
                <a:endParaRPr lang="ru-RU" sz="3200" dirty="0">
                  <a:solidFill>
                    <a:schemeClr val="bg1"/>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1199456" y="3186449"/>
                <a:ext cx="3672408" cy="936603"/>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5015880" y="1818297"/>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0000"/>
                          </a:solidFill>
                          <a:latin typeface="Cambria Math" panose="02040503050406030204" pitchFamily="18" charset="0"/>
                        </a:rPr>
                        <m:t>𝑊</m:t>
                      </m:r>
                    </m:oMath>
                  </m:oMathPara>
                </a14:m>
                <a:endParaRPr lang="ru-RU" sz="4000" dirty="0">
                  <a:solidFill>
                    <a:srgbClr val="FF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5015880" y="1818297"/>
                <a:ext cx="1080120" cy="615553"/>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439816" y="2898417"/>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B050"/>
                          </a:solidFill>
                          <a:latin typeface="Cambria Math" panose="02040503050406030204" pitchFamily="18" charset="0"/>
                        </a:rPr>
                        <m:t>𝑋</m:t>
                      </m:r>
                    </m:oMath>
                  </m:oMathPara>
                </a14:m>
                <a:endParaRPr lang="ru-RU" sz="4000" dirty="0">
                  <a:solidFill>
                    <a:srgbClr val="00B05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439816" y="2898417"/>
                <a:ext cx="1080120" cy="615553"/>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4439816" y="4122553"/>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7030A0"/>
                          </a:solidFill>
                          <a:latin typeface="Cambria Math" panose="02040503050406030204" pitchFamily="18" charset="0"/>
                        </a:rPr>
                        <m:t>𝑏</m:t>
                      </m:r>
                    </m:oMath>
                  </m:oMathPara>
                </a14:m>
                <a:endParaRPr lang="ru-RU" sz="4000" dirty="0">
                  <a:solidFill>
                    <a:srgbClr val="7030A0"/>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439816" y="4122553"/>
                <a:ext cx="1080120" cy="615553"/>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8256240" y="2826409"/>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B0F0"/>
                          </a:solidFill>
                          <a:latin typeface="Cambria Math" panose="02040503050406030204" pitchFamily="18" charset="0"/>
                        </a:rPr>
                        <m:t>𝑌</m:t>
                      </m:r>
                    </m:oMath>
                  </m:oMathPara>
                </a14:m>
                <a:endParaRPr lang="ru-RU" sz="4000" dirty="0">
                  <a:solidFill>
                    <a:srgbClr val="00B0F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8256240" y="2826409"/>
                <a:ext cx="1080120" cy="615553"/>
              </a:xfrm>
              <a:prstGeom prst="rect">
                <a:avLst/>
              </a:prstGeom>
              <a:blipFill>
                <a:blip r:embed="rId11"/>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68190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p:bldP spid="30" grpId="0"/>
      <p:bldP spid="31" grpId="0"/>
      <p:bldP spid="32" grpId="0"/>
      <p:bldP spid="33" grpId="0"/>
      <p:bldP spid="34" grpId="0"/>
      <p:bldP spid="35" grpId="0"/>
      <p:bldP spid="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Заголовок 1"/>
          <p:cNvSpPr txBox="1">
            <a:spLocks/>
          </p:cNvSpPr>
          <p:nvPr/>
        </p:nvSpPr>
        <p:spPr>
          <a:xfrm>
            <a:off x="1919536" y="1556792"/>
            <a:ext cx="835292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apple-system"/>
            </a:endParaRPr>
          </a:p>
        </p:txBody>
      </p:sp>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7F9BB6E3-8B75-48E0-BC9A-A01C53CA063F}"/>
                  </a:ext>
                </a:extLst>
              </p:cNvPr>
              <p:cNvSpPr/>
              <p:nvPr/>
            </p:nvSpPr>
            <p:spPr>
              <a:xfrm>
                <a:off x="6384032" y="1628800"/>
                <a:ext cx="5544616"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1</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4</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rgbClr val="FF0000"/>
                  </a:solidFill>
                  <a:latin typeface="Verdana" panose="020B0604030504040204" pitchFamily="34" charset="0"/>
                  <a:ea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384032" y="1628800"/>
                <a:ext cx="5544616" cy="413511"/>
              </a:xfrm>
              <a:prstGeom prst="rect">
                <a:avLst/>
              </a:prstGeom>
              <a:blipFill>
                <a:blip r:embed="rId4"/>
                <a:stretch>
                  <a:fillRect b="-588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7F9BB6E3-8B75-48E0-BC9A-A01C53CA063F}"/>
                  </a:ext>
                </a:extLst>
              </p:cNvPr>
              <p:cNvSpPr/>
              <p:nvPr/>
            </p:nvSpPr>
            <p:spPr>
              <a:xfrm>
                <a:off x="6384032" y="2060848"/>
                <a:ext cx="6552728"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2</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2</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3</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6</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rgbClr val="FF0000"/>
                  </a:solidFill>
                  <a:latin typeface="Verdana" panose="020B0604030504040204" pitchFamily="34" charset="0"/>
                  <a:ea typeface="Verdana" panose="020B0604030504040204" pitchFamily="34" charset="0"/>
                </a:endParaRPr>
              </a:p>
            </p:txBody>
          </p:sp>
        </mc:Choice>
        <mc:Fallback xmlns="">
          <p:sp>
            <p:nvSpPr>
              <p:cNvPr id="25" name="Прямоугольник 24">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384032" y="2060848"/>
                <a:ext cx="6552728" cy="413511"/>
              </a:xfrm>
              <a:prstGeom prst="rect">
                <a:avLst/>
              </a:prstGeom>
              <a:blipFill>
                <a:blip r:embed="rId5"/>
                <a:stretch>
                  <a:fillRect b="-588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7F9BB6E3-8B75-48E0-BC9A-A01C53CA063F}"/>
                  </a:ext>
                </a:extLst>
              </p:cNvPr>
              <p:cNvSpPr/>
              <p:nvPr/>
            </p:nvSpPr>
            <p:spPr>
              <a:xfrm>
                <a:off x="6384032" y="2492896"/>
                <a:ext cx="5544616"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3</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4</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7</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8</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chemeClr val="bg1"/>
                  </a:solidFill>
                  <a:latin typeface="Verdana" panose="020B0604030504040204" pitchFamily="34" charset="0"/>
                  <a:ea typeface="Verdana" panose="020B0604030504040204" pitchFamily="34" charset="0"/>
                </a:endParaRPr>
              </a:p>
            </p:txBody>
          </p:sp>
        </mc:Choice>
        <mc:Fallback xmlns="">
          <p:sp>
            <p:nvSpPr>
              <p:cNvPr id="27" name="Прямоугольник 26">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384032" y="2492896"/>
                <a:ext cx="5544616" cy="413511"/>
              </a:xfrm>
              <a:prstGeom prst="rect">
                <a:avLst/>
              </a:prstGeom>
              <a:blipFill>
                <a:blip r:embed="rId6"/>
                <a:stretch>
                  <a:fillRect b="-44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7" name="Прямоугольник 36">
                <a:extLst>
                  <a:ext uri="{FF2B5EF4-FFF2-40B4-BE49-F238E27FC236}">
                    <a16:creationId xmlns:a16="http://schemas.microsoft.com/office/drawing/2014/main" id="{7F9BB6E3-8B75-48E0-BC9A-A01C53CA063F}"/>
                  </a:ext>
                </a:extLst>
              </p:cNvPr>
              <p:cNvSpPr/>
              <p:nvPr/>
            </p:nvSpPr>
            <p:spPr>
              <a:xfrm>
                <a:off x="6384032" y="2924944"/>
                <a:ext cx="6552728"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4</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6</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8</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9</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chemeClr val="bg1"/>
                  </a:solidFill>
                  <a:latin typeface="Verdana" panose="020B0604030504040204" pitchFamily="34" charset="0"/>
                  <a:ea typeface="Verdana" panose="020B0604030504040204" pitchFamily="34" charset="0"/>
                </a:endParaRPr>
              </a:p>
            </p:txBody>
          </p:sp>
        </mc:Choice>
        <mc:Fallback xmlns="">
          <p:sp>
            <p:nvSpPr>
              <p:cNvPr id="37" name="Прямоугольник 36">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384032" y="2924944"/>
                <a:ext cx="6552728" cy="413511"/>
              </a:xfrm>
              <a:prstGeom prst="rect">
                <a:avLst/>
              </a:prstGeom>
              <a:blipFill>
                <a:blip r:embed="rId7"/>
                <a:stretch>
                  <a:fillRect b="-44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191344" y="3212976"/>
                <a:ext cx="3024336" cy="8192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𝐿</m:t>
                          </m:r>
                        </m:num>
                        <m:den>
                          <m:r>
                            <a:rPr lang="en-US" sz="2800" i="1" smtClean="0">
                              <a:solidFill>
                                <a:schemeClr val="bg1"/>
                              </a:solidFill>
                              <a:latin typeface="Cambria Math" panose="02040503050406030204" pitchFamily="18" charset="0"/>
                            </a:rPr>
                            <m:t>𝜕</m:t>
                          </m:r>
                          <m:r>
                            <a:rPr lang="en-US" sz="2800" b="0" i="1" smtClean="0">
                              <a:solidFill>
                                <a:srgbClr val="FF0000"/>
                              </a:solidFill>
                              <a:latin typeface="Cambria Math" panose="02040503050406030204" pitchFamily="18" charset="0"/>
                            </a:rPr>
                            <m:t>𝑊</m:t>
                          </m:r>
                        </m:den>
                      </m:f>
                      <m:r>
                        <a:rPr lang="en-US" sz="2800" b="0" i="1" smtClean="0">
                          <a:solidFill>
                            <a:schemeClr val="bg1"/>
                          </a:solidFill>
                          <a:latin typeface="Cambria Math" panose="02040503050406030204" pitchFamily="18" charset="0"/>
                        </a:rPr>
                        <m:t>=</m:t>
                      </m:r>
                      <m:f>
                        <m:fPr>
                          <m:ctrlPr>
                            <a:rPr lang="en-US" sz="2800" b="1" i="1">
                              <a:solidFill>
                                <a:schemeClr val="bg1"/>
                              </a:solidFill>
                              <a:latin typeface="Cambria Math" panose="02040503050406030204" pitchFamily="18" charset="0"/>
                            </a:rPr>
                          </m:ctrlPr>
                        </m:fPr>
                        <m:num>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𝑳</m:t>
                          </m:r>
                        </m:num>
                        <m:den>
                          <m:r>
                            <a:rPr lang="en-US" sz="2800" b="1" i="1">
                              <a:solidFill>
                                <a:schemeClr val="bg1"/>
                              </a:solidFill>
                              <a:latin typeface="Cambria Math" panose="02040503050406030204" pitchFamily="18" charset="0"/>
                            </a:rPr>
                            <m:t>𝝏</m:t>
                          </m:r>
                          <m:r>
                            <a:rPr lang="en-US" sz="2800" b="1" i="1" smtClean="0">
                              <a:solidFill>
                                <a:srgbClr val="00B0F0"/>
                              </a:solidFill>
                              <a:latin typeface="Cambria Math" panose="02040503050406030204" pitchFamily="18" charset="0"/>
                            </a:rPr>
                            <m:t>𝒀</m:t>
                          </m:r>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r>
                            <a:rPr lang="en-US" sz="2800" b="0" i="1" smtClean="0">
                              <a:solidFill>
                                <a:srgbClr val="00B0F0"/>
                              </a:solidFill>
                              <a:latin typeface="Cambria Math" panose="02040503050406030204" pitchFamily="18" charset="0"/>
                            </a:rPr>
                            <m:t>𝑌</m:t>
                          </m:r>
                        </m:num>
                        <m:den>
                          <m:r>
                            <a:rPr lang="en-US" sz="2800" i="1">
                              <a:solidFill>
                                <a:schemeClr val="bg1"/>
                              </a:solidFill>
                              <a:latin typeface="Cambria Math" panose="02040503050406030204" pitchFamily="18" charset="0"/>
                            </a:rPr>
                            <m:t>𝜕</m:t>
                          </m:r>
                          <m:r>
                            <a:rPr lang="en-US" sz="2800" b="0" i="1" smtClean="0">
                              <a:solidFill>
                                <a:srgbClr val="FF0000"/>
                              </a:solidFill>
                              <a:latin typeface="Cambria Math" panose="02040503050406030204" pitchFamily="18" charset="0"/>
                            </a:rPr>
                            <m:t>𝑊</m:t>
                          </m:r>
                        </m:den>
                      </m:f>
                    </m:oMath>
                  </m:oMathPara>
                </a14:m>
                <a:endParaRPr lang="ru-RU" sz="2800"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191344" y="3212976"/>
                <a:ext cx="3024336" cy="819263"/>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999656" y="3212976"/>
                <a:ext cx="3384376" cy="892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bg1"/>
                              </a:solidFill>
                              <a:latin typeface="Cambria Math" panose="02040503050406030204" pitchFamily="18" charset="0"/>
                            </a:rPr>
                          </m:ctrlPr>
                        </m:fPr>
                        <m:num>
                          <m:r>
                            <a:rPr lang="en-US" sz="280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𝐿</m:t>
                          </m:r>
                        </m:num>
                        <m:den>
                          <m:r>
                            <a:rPr lang="en-US" sz="2800" i="1" smtClean="0">
                              <a:solidFill>
                                <a:schemeClr val="bg1"/>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𝑊</m:t>
                              </m:r>
                            </m:e>
                            <m:sub>
                              <m:r>
                                <a:rPr lang="en-US" sz="2800" b="0" i="1" smtClean="0">
                                  <a:solidFill>
                                    <a:srgbClr val="FF0000"/>
                                  </a:solidFill>
                                  <a:latin typeface="Cambria Math" panose="02040503050406030204" pitchFamily="18" charset="0"/>
                                </a:rPr>
                                <m:t>𝑖</m:t>
                              </m:r>
                            </m:sub>
                          </m:sSub>
                        </m:den>
                      </m:f>
                      <m:r>
                        <a:rPr lang="en-US" sz="2800" b="0" i="1" smtClean="0">
                          <a:solidFill>
                            <a:schemeClr val="bg1"/>
                          </a:solidFill>
                          <a:latin typeface="Cambria Math" panose="02040503050406030204" pitchFamily="18" charset="0"/>
                        </a:rPr>
                        <m:t>=</m:t>
                      </m:r>
                      <m:nary>
                        <m:naryPr>
                          <m:chr m:val="∑"/>
                          <m:limLoc m:val="subSup"/>
                          <m:supHide m:val="on"/>
                          <m:ctrlPr>
                            <a:rPr lang="en-US" sz="2800" b="0" i="1" smtClean="0">
                              <a:solidFill>
                                <a:schemeClr val="bg1"/>
                              </a:solidFill>
                              <a:latin typeface="Cambria Math" panose="02040503050406030204" pitchFamily="18" charset="0"/>
                            </a:rPr>
                          </m:ctrlPr>
                        </m:naryPr>
                        <m:sub>
                          <m:r>
                            <m:rPr>
                              <m:brk m:alnAt="9"/>
                            </m:rPr>
                            <a:rPr lang="en-US" sz="2800" b="0" i="1" smtClean="0">
                              <a:solidFill>
                                <a:srgbClr val="00B0F0"/>
                              </a:solidFill>
                              <a:latin typeface="Cambria Math" panose="02040503050406030204" pitchFamily="18" charset="0"/>
                            </a:rPr>
                            <m:t>𝑘</m:t>
                          </m:r>
                        </m:sub>
                        <m:sup/>
                        <m:e>
                          <m:f>
                            <m:fPr>
                              <m:ctrlPr>
                                <a:rPr lang="en-US" sz="2800" b="1" i="1">
                                  <a:solidFill>
                                    <a:schemeClr val="bg1"/>
                                  </a:solidFill>
                                  <a:latin typeface="Cambria Math" panose="02040503050406030204" pitchFamily="18" charset="0"/>
                                </a:rPr>
                              </m:ctrlPr>
                            </m:fPr>
                            <m:num>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𝑳</m:t>
                              </m:r>
                            </m:num>
                            <m:den>
                              <m:r>
                                <a:rPr lang="en-US" sz="2800" b="1" i="1">
                                  <a:solidFill>
                                    <a:schemeClr val="bg1"/>
                                  </a:solidFill>
                                  <a:latin typeface="Cambria Math" panose="02040503050406030204" pitchFamily="18" charset="0"/>
                                </a:rPr>
                                <m:t>𝝏</m:t>
                              </m:r>
                              <m:sSub>
                                <m:sSubPr>
                                  <m:ctrlPr>
                                    <a:rPr lang="en-US" sz="2800" b="1" i="1">
                                      <a:solidFill>
                                        <a:srgbClr val="00B0F0"/>
                                      </a:solidFill>
                                      <a:latin typeface="Cambria Math" panose="02040503050406030204" pitchFamily="18" charset="0"/>
                                    </a:rPr>
                                  </m:ctrlPr>
                                </m:sSubPr>
                                <m:e>
                                  <m:r>
                                    <a:rPr lang="en-US" sz="2800" b="1" i="1">
                                      <a:solidFill>
                                        <a:srgbClr val="00B0F0"/>
                                      </a:solidFill>
                                      <a:latin typeface="Cambria Math" panose="02040503050406030204" pitchFamily="18" charset="0"/>
                                    </a:rPr>
                                    <m:t>𝒀</m:t>
                                  </m:r>
                                </m:e>
                                <m:sub>
                                  <m:r>
                                    <a:rPr lang="en-US" sz="2800" b="1" i="1">
                                      <a:solidFill>
                                        <a:srgbClr val="00B0F0"/>
                                      </a:solidFill>
                                      <a:latin typeface="Cambria Math" panose="02040503050406030204" pitchFamily="18" charset="0"/>
                                    </a:rPr>
                                    <m:t>𝒌</m:t>
                                  </m:r>
                                </m:sub>
                              </m:sSub>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sSub>
                                <m:sSubPr>
                                  <m:ctrlPr>
                                    <a:rPr lang="en-US" sz="2800" i="1">
                                      <a:solidFill>
                                        <a:srgbClr val="00B0F0"/>
                                      </a:solidFill>
                                      <a:latin typeface="Cambria Math" panose="02040503050406030204" pitchFamily="18" charset="0"/>
                                    </a:rPr>
                                  </m:ctrlPr>
                                </m:sSubPr>
                                <m:e>
                                  <m:r>
                                    <a:rPr lang="en-US" sz="2800" i="1">
                                      <a:solidFill>
                                        <a:srgbClr val="00B0F0"/>
                                      </a:solidFill>
                                      <a:latin typeface="Cambria Math" panose="02040503050406030204" pitchFamily="18" charset="0"/>
                                    </a:rPr>
                                    <m:t>𝑌</m:t>
                                  </m:r>
                                </m:e>
                                <m:sub>
                                  <m:r>
                                    <a:rPr lang="en-US" sz="2800" i="1">
                                      <a:solidFill>
                                        <a:srgbClr val="00B0F0"/>
                                      </a:solidFill>
                                      <a:latin typeface="Cambria Math" panose="02040503050406030204" pitchFamily="18" charset="0"/>
                                    </a:rPr>
                                    <m:t>𝑘</m:t>
                                  </m:r>
                                </m:sub>
                              </m:sSub>
                            </m:num>
                            <m:den>
                              <m:r>
                                <a:rPr lang="en-US" sz="2800" i="1">
                                  <a:solidFill>
                                    <a:schemeClr val="bg1"/>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𝑊</m:t>
                                  </m:r>
                                </m:e>
                                <m:sub>
                                  <m:r>
                                    <a:rPr lang="en-US" sz="2800" i="1">
                                      <a:solidFill>
                                        <a:srgbClr val="FF0000"/>
                                      </a:solidFill>
                                      <a:latin typeface="Cambria Math" panose="02040503050406030204" pitchFamily="18" charset="0"/>
                                    </a:rPr>
                                    <m:t>𝑖</m:t>
                                  </m:r>
                                </m:sub>
                              </m:sSub>
                            </m:den>
                          </m:f>
                        </m:e>
                      </m:nary>
                    </m:oMath>
                  </m:oMathPara>
                </a14:m>
                <a:endParaRPr lang="ru-RU" sz="2800" dirty="0">
                  <a:solidFill>
                    <a:schemeClr val="bg1"/>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2999656" y="3212976"/>
                <a:ext cx="3384376" cy="892039"/>
              </a:xfrm>
              <a:prstGeom prst="rect">
                <a:avLst/>
              </a:prstGeom>
              <a:blipFill>
                <a:blip r:embed="rId9"/>
                <a:stretch>
                  <a:fillRect/>
                </a:stretch>
              </a:blipFill>
            </p:spPr>
            <p:txBody>
              <a:bodyPr/>
              <a:lstStyle/>
              <a:p>
                <a:r>
                  <a:rPr lang="ru-RU">
                    <a:noFill/>
                  </a:rPr>
                  <a:t> </a:t>
                </a:r>
              </a:p>
            </p:txBody>
          </p:sp>
        </mc:Fallback>
      </mc:AlternateContent>
      <p:grpSp>
        <p:nvGrpSpPr>
          <p:cNvPr id="19" name="Группа 18"/>
          <p:cNvGrpSpPr/>
          <p:nvPr/>
        </p:nvGrpSpPr>
        <p:grpSpPr>
          <a:xfrm>
            <a:off x="1847528" y="2060848"/>
            <a:ext cx="648000" cy="648072"/>
            <a:chOff x="2927648" y="2852936"/>
            <a:chExt cx="720000" cy="720080"/>
          </a:xfrm>
        </p:grpSpPr>
        <p:sp>
          <p:nvSpPr>
            <p:cNvPr id="20" name="Овал 19"/>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1" name="Прямая соединительная линия 20"/>
            <p:cNvCxnSpPr>
              <a:stCxn id="20" idx="1"/>
              <a:endCxn id="20"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Прямая соединительная линия 21"/>
            <p:cNvCxnSpPr>
              <a:stCxn id="20" idx="7"/>
              <a:endCxn id="20"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24" name="Прямоугольник 23">
                <a:extLst>
                  <a:ext uri="{FF2B5EF4-FFF2-40B4-BE49-F238E27FC236}">
                    <a16:creationId xmlns:a16="http://schemas.microsoft.com/office/drawing/2014/main" id="{7F9BB6E3-8B75-48E0-BC9A-A01C53CA063F}"/>
                  </a:ext>
                </a:extLst>
              </p:cNvPr>
              <p:cNvSpPr/>
              <p:nvPr/>
            </p:nvSpPr>
            <p:spPr>
              <a:xfrm>
                <a:off x="263352" y="4077072"/>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1</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2</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3</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4</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4" name="Прямоугольник 23">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263352" y="4077072"/>
                <a:ext cx="5760640" cy="687048"/>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4" name="Прямоугольник 33">
                <a:extLst>
                  <a:ext uri="{FF2B5EF4-FFF2-40B4-BE49-F238E27FC236}">
                    <a16:creationId xmlns:a16="http://schemas.microsoft.com/office/drawing/2014/main" id="{7F9BB6E3-8B75-48E0-BC9A-A01C53CA063F}"/>
                  </a:ext>
                </a:extLst>
              </p:cNvPr>
              <p:cNvSpPr/>
              <p:nvPr/>
            </p:nvSpPr>
            <p:spPr>
              <a:xfrm>
                <a:off x="263352" y="4725144"/>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1</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2</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3</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4</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4" name="Прямоугольник 33">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263352" y="4725144"/>
                <a:ext cx="5760640" cy="687048"/>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5" name="Прямоугольник 34">
                <a:extLst>
                  <a:ext uri="{FF2B5EF4-FFF2-40B4-BE49-F238E27FC236}">
                    <a16:creationId xmlns:a16="http://schemas.microsoft.com/office/drawing/2014/main" id="{7F9BB6E3-8B75-48E0-BC9A-A01C53CA063F}"/>
                  </a:ext>
                </a:extLst>
              </p:cNvPr>
              <p:cNvSpPr/>
              <p:nvPr/>
            </p:nvSpPr>
            <p:spPr>
              <a:xfrm>
                <a:off x="263352" y="5373216"/>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1</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2</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3</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4</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5" name="Прямоугольник 34">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263352" y="5373216"/>
                <a:ext cx="5760640" cy="687048"/>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Прямоугольник 35">
                <a:extLst>
                  <a:ext uri="{FF2B5EF4-FFF2-40B4-BE49-F238E27FC236}">
                    <a16:creationId xmlns:a16="http://schemas.microsoft.com/office/drawing/2014/main" id="{7F9BB6E3-8B75-48E0-BC9A-A01C53CA063F}"/>
                  </a:ext>
                </a:extLst>
              </p:cNvPr>
              <p:cNvSpPr/>
              <p:nvPr/>
            </p:nvSpPr>
            <p:spPr>
              <a:xfrm>
                <a:off x="263352" y="6093296"/>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1</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2</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3</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4</m:t>
                              </m:r>
                            </m:sub>
                          </m:sSub>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6" name="Прямоугольник 35">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263352" y="6093296"/>
                <a:ext cx="5760640" cy="687048"/>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Прямоугольник 37">
                <a:extLst>
                  <a:ext uri="{FF2B5EF4-FFF2-40B4-BE49-F238E27FC236}">
                    <a16:creationId xmlns:a16="http://schemas.microsoft.com/office/drawing/2014/main" id="{7F9BB6E3-8B75-48E0-BC9A-A01C53CA063F}"/>
                  </a:ext>
                </a:extLst>
              </p:cNvPr>
              <p:cNvSpPr/>
              <p:nvPr/>
            </p:nvSpPr>
            <p:spPr>
              <a:xfrm>
                <a:off x="6600056" y="4005064"/>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1</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2</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4</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8" name="Прямоугольник 37">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600056" y="4005064"/>
                <a:ext cx="5760640" cy="687048"/>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Прямоугольник 38">
                <a:extLst>
                  <a:ext uri="{FF2B5EF4-FFF2-40B4-BE49-F238E27FC236}">
                    <a16:creationId xmlns:a16="http://schemas.microsoft.com/office/drawing/2014/main" id="{7F9BB6E3-8B75-48E0-BC9A-A01C53CA063F}"/>
                  </a:ext>
                </a:extLst>
              </p:cNvPr>
              <p:cNvSpPr/>
              <p:nvPr/>
            </p:nvSpPr>
            <p:spPr>
              <a:xfrm>
                <a:off x="6600056" y="4725144"/>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2</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3</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6</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9" name="Прямоугольник 38">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600056" y="4725144"/>
                <a:ext cx="5760640" cy="687048"/>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Прямоугольник 39">
                <a:extLst>
                  <a:ext uri="{FF2B5EF4-FFF2-40B4-BE49-F238E27FC236}">
                    <a16:creationId xmlns:a16="http://schemas.microsoft.com/office/drawing/2014/main" id="{7F9BB6E3-8B75-48E0-BC9A-A01C53CA063F}"/>
                  </a:ext>
                </a:extLst>
              </p:cNvPr>
              <p:cNvSpPr/>
              <p:nvPr/>
            </p:nvSpPr>
            <p:spPr>
              <a:xfrm>
                <a:off x="6600056" y="5373216"/>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4</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7</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8</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40" name="Прямоугольник 39">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600056" y="5373216"/>
                <a:ext cx="5760640" cy="687048"/>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Прямоугольник 40">
                <a:extLst>
                  <a:ext uri="{FF2B5EF4-FFF2-40B4-BE49-F238E27FC236}">
                    <a16:creationId xmlns:a16="http://schemas.microsoft.com/office/drawing/2014/main" id="{7F9BB6E3-8B75-48E0-BC9A-A01C53CA063F}"/>
                  </a:ext>
                </a:extLst>
              </p:cNvPr>
              <p:cNvSpPr/>
              <p:nvPr/>
            </p:nvSpPr>
            <p:spPr>
              <a:xfrm>
                <a:off x="6600056" y="6021288"/>
                <a:ext cx="5760640"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6</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8</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9</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41" name="Прямоугольник 40">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600056" y="6021288"/>
                <a:ext cx="5760640" cy="687048"/>
              </a:xfrm>
              <a:prstGeom prst="rect">
                <a:avLst/>
              </a:prstGeom>
              <a:blipFill>
                <a:blip r:embed="rId17"/>
                <a:stretch>
                  <a:fillRect/>
                </a:stretch>
              </a:blipFill>
            </p:spPr>
            <p:txBody>
              <a:bodyPr/>
              <a:lstStyle/>
              <a:p>
                <a:r>
                  <a:rPr lang="ru-RU">
                    <a:noFill/>
                  </a:rPr>
                  <a:t> </a:t>
                </a:r>
              </a:p>
            </p:txBody>
          </p:sp>
        </mc:Fallback>
      </mc:AlternateContent>
      <p:pic>
        <p:nvPicPr>
          <p:cNvPr id="6" name="Рисунок 5"/>
          <p:cNvPicPr>
            <a:picLocks noChangeAspect="1"/>
          </p:cNvPicPr>
          <p:nvPr/>
        </p:nvPicPr>
        <p:blipFill>
          <a:blip r:embed="rId18"/>
          <a:stretch>
            <a:fillRect/>
          </a:stretch>
        </p:blipFill>
        <p:spPr>
          <a:xfrm>
            <a:off x="119336" y="1556792"/>
            <a:ext cx="1646523" cy="1646523"/>
          </a:xfrm>
          <a:prstGeom prst="rect">
            <a:avLst/>
          </a:prstGeom>
        </p:spPr>
      </p:pic>
      <p:pic>
        <p:nvPicPr>
          <p:cNvPr id="7" name="Рисунок 6"/>
          <p:cNvPicPr>
            <a:picLocks noChangeAspect="1"/>
          </p:cNvPicPr>
          <p:nvPr/>
        </p:nvPicPr>
        <p:blipFill>
          <a:blip r:embed="rId19"/>
          <a:stretch>
            <a:fillRect/>
          </a:stretch>
        </p:blipFill>
        <p:spPr>
          <a:xfrm>
            <a:off x="2639616" y="1700808"/>
            <a:ext cx="1475448" cy="1470808"/>
          </a:xfrm>
          <a:prstGeom prst="rect">
            <a:avLst/>
          </a:prstGeom>
        </p:spPr>
      </p:pic>
      <p:pic>
        <p:nvPicPr>
          <p:cNvPr id="9" name="Рисунок 8"/>
          <p:cNvPicPr>
            <a:picLocks noChangeAspect="1"/>
          </p:cNvPicPr>
          <p:nvPr/>
        </p:nvPicPr>
        <p:blipFill>
          <a:blip r:embed="rId20"/>
          <a:stretch>
            <a:fillRect/>
          </a:stretch>
        </p:blipFill>
        <p:spPr>
          <a:xfrm>
            <a:off x="4727848" y="1772816"/>
            <a:ext cx="1358031" cy="1358031"/>
          </a:xfrm>
          <a:prstGeom prst="rect">
            <a:avLst/>
          </a:prstGeom>
        </p:spPr>
      </p:pic>
      <mc:AlternateContent xmlns:mc="http://schemas.openxmlformats.org/markup-compatibility/2006" xmlns:a14="http://schemas.microsoft.com/office/drawing/2010/main">
        <mc:Choice Requires="a14">
          <p:sp>
            <p:nvSpPr>
              <p:cNvPr id="15" name="Прямоугольник 14"/>
              <p:cNvSpPr/>
              <p:nvPr/>
            </p:nvSpPr>
            <p:spPr>
              <a:xfrm>
                <a:off x="4007768" y="2060848"/>
                <a:ext cx="734496"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1" i="1">
                          <a:solidFill>
                            <a:schemeClr val="bg1"/>
                          </a:solidFill>
                          <a:latin typeface="Cambria Math" panose="02040503050406030204" pitchFamily="18" charset="0"/>
                        </a:rPr>
                        <m:t>=</m:t>
                      </m:r>
                    </m:oMath>
                  </m:oMathPara>
                </a14:m>
                <a:endParaRPr lang="ru-RU" sz="4400" b="1" dirty="0"/>
              </a:p>
            </p:txBody>
          </p:sp>
        </mc:Choice>
        <mc:Fallback xmlns="">
          <p:sp>
            <p:nvSpPr>
              <p:cNvPr id="15" name="Прямоугольник 14"/>
              <p:cNvSpPr>
                <a:spLocks noRot="1" noChangeAspect="1" noMove="1" noResize="1" noEditPoints="1" noAdjustHandles="1" noChangeArrowheads="1" noChangeShapeType="1" noTextEdit="1"/>
              </p:cNvSpPr>
              <p:nvPr/>
            </p:nvSpPr>
            <p:spPr>
              <a:xfrm>
                <a:off x="4007768" y="2060848"/>
                <a:ext cx="734496" cy="769441"/>
              </a:xfrm>
              <a:prstGeom prst="rect">
                <a:avLst/>
              </a:prstGeom>
              <a:blipFill>
                <a:blip r:embed="rId21"/>
                <a:stretch>
                  <a:fillRect/>
                </a:stretch>
              </a:blipFill>
            </p:spPr>
            <p:txBody>
              <a:bodyPr/>
              <a:lstStyle/>
              <a:p>
                <a:r>
                  <a:rPr lang="ru-RU">
                    <a:noFill/>
                  </a:rPr>
                  <a:t> </a:t>
                </a:r>
              </a:p>
            </p:txBody>
          </p:sp>
        </mc:Fallback>
      </mc:AlternateContent>
      <p:sp>
        <p:nvSpPr>
          <p:cNvPr id="33" name="Нижний колонтитул 6">
            <a:extLst>
              <a:ext uri="{FF2B5EF4-FFF2-40B4-BE49-F238E27FC236}">
                <a16:creationId xmlns:a16="http://schemas.microsoft.com/office/drawing/2014/main" id="{7A6731D4-2B45-42E5-AF13-EF7FB3938FE6}"/>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bg1"/>
                </a:solidFill>
                <a:latin typeface="Verdana" panose="020B0604030504040204" pitchFamily="34" charset="0"/>
                <a:ea typeface="Verdana" panose="020B0604030504040204" pitchFamily="34" charset="0"/>
              </a:rPr>
              <a:t>Backpropagation </a:t>
            </a:r>
            <a:r>
              <a:rPr lang="ru-RU" sz="3200" b="1" dirty="0">
                <a:solidFill>
                  <a:schemeClr val="bg1"/>
                </a:solidFill>
                <a:latin typeface="Verdana" panose="020B0604030504040204" pitchFamily="34" charset="0"/>
                <a:ea typeface="Verdana" panose="020B0604030504040204" pitchFamily="34" charset="0"/>
              </a:rPr>
              <a:t>Для Сверток</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2721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P spid="25" grpId="0"/>
      <p:bldP spid="27" grpId="0"/>
      <p:bldP spid="37" grpId="0"/>
      <p:bldP spid="46" grpId="0"/>
      <p:bldP spid="47" grpId="0"/>
      <p:bldP spid="24" grpId="0"/>
      <p:bldP spid="34" grpId="0"/>
      <p:bldP spid="35" grpId="0"/>
      <p:bldP spid="36" grpId="0"/>
      <p:bldP spid="38" grpId="0"/>
      <p:bldP spid="39" grpId="0"/>
      <p:bldP spid="40" grpId="0"/>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46" name="TextBox 45"/>
              <p:cNvSpPr txBox="1"/>
              <p:nvPr/>
            </p:nvSpPr>
            <p:spPr>
              <a:xfrm>
                <a:off x="695400" y="1344281"/>
                <a:ext cx="3024336" cy="10533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600" i="1" smtClean="0">
                              <a:solidFill>
                                <a:schemeClr val="bg1"/>
                              </a:solidFill>
                              <a:latin typeface="Cambria Math" panose="02040503050406030204" pitchFamily="18" charset="0"/>
                            </a:rPr>
                          </m:ctrlPr>
                        </m:fPr>
                        <m:num>
                          <m:r>
                            <a:rPr lang="en-US" sz="3600" i="1" smtClean="0">
                              <a:solidFill>
                                <a:schemeClr val="bg1"/>
                              </a:solidFill>
                              <a:latin typeface="Cambria Math" panose="02040503050406030204" pitchFamily="18" charset="0"/>
                            </a:rPr>
                            <m:t>𝜕</m:t>
                          </m:r>
                          <m:r>
                            <a:rPr lang="en-US" sz="3600" b="0" i="1" smtClean="0">
                              <a:solidFill>
                                <a:schemeClr val="bg1"/>
                              </a:solidFill>
                              <a:latin typeface="Cambria Math" panose="02040503050406030204" pitchFamily="18" charset="0"/>
                            </a:rPr>
                            <m:t>𝐿</m:t>
                          </m:r>
                        </m:num>
                        <m:den>
                          <m:r>
                            <a:rPr lang="en-US" sz="3600" i="1" smtClean="0">
                              <a:solidFill>
                                <a:schemeClr val="bg1"/>
                              </a:solidFill>
                              <a:latin typeface="Cambria Math" panose="02040503050406030204" pitchFamily="18" charset="0"/>
                            </a:rPr>
                            <m:t>𝜕</m:t>
                          </m:r>
                          <m:r>
                            <a:rPr lang="en-US" sz="3600" b="0" i="1" smtClean="0">
                              <a:solidFill>
                                <a:srgbClr val="FF0000"/>
                              </a:solidFill>
                              <a:latin typeface="Cambria Math" panose="02040503050406030204" pitchFamily="18" charset="0"/>
                            </a:rPr>
                            <m:t>𝑊</m:t>
                          </m:r>
                        </m:den>
                      </m:f>
                      <m:r>
                        <a:rPr lang="en-US" sz="3600" b="0" i="1" smtClean="0">
                          <a:solidFill>
                            <a:schemeClr val="bg1"/>
                          </a:solidFill>
                          <a:latin typeface="Cambria Math" panose="02040503050406030204" pitchFamily="18" charset="0"/>
                        </a:rPr>
                        <m:t>=</m:t>
                      </m:r>
                      <m:f>
                        <m:fPr>
                          <m:ctrlPr>
                            <a:rPr lang="en-US" sz="3600" b="1" i="1">
                              <a:solidFill>
                                <a:schemeClr val="bg1"/>
                              </a:solidFill>
                              <a:latin typeface="Cambria Math" panose="02040503050406030204" pitchFamily="18" charset="0"/>
                            </a:rPr>
                          </m:ctrlPr>
                        </m:fPr>
                        <m:num>
                          <m:r>
                            <a:rPr lang="en-US" sz="3600" b="1" i="1">
                              <a:solidFill>
                                <a:schemeClr val="bg1"/>
                              </a:solidFill>
                              <a:latin typeface="Cambria Math" panose="02040503050406030204" pitchFamily="18" charset="0"/>
                            </a:rPr>
                            <m:t>𝝏</m:t>
                          </m:r>
                          <m:r>
                            <a:rPr lang="en-US" sz="3600" b="1" i="1">
                              <a:solidFill>
                                <a:schemeClr val="bg1"/>
                              </a:solidFill>
                              <a:latin typeface="Cambria Math" panose="02040503050406030204" pitchFamily="18" charset="0"/>
                            </a:rPr>
                            <m:t>𝑳</m:t>
                          </m:r>
                        </m:num>
                        <m:den>
                          <m:r>
                            <a:rPr lang="en-US" sz="3600" b="1" i="1">
                              <a:solidFill>
                                <a:schemeClr val="bg1"/>
                              </a:solidFill>
                              <a:latin typeface="Cambria Math" panose="02040503050406030204" pitchFamily="18" charset="0"/>
                            </a:rPr>
                            <m:t>𝝏</m:t>
                          </m:r>
                          <m:r>
                            <a:rPr lang="en-US" sz="3600" b="1" i="1" smtClean="0">
                              <a:solidFill>
                                <a:srgbClr val="00B0F0"/>
                              </a:solidFill>
                              <a:latin typeface="Cambria Math" panose="02040503050406030204" pitchFamily="18" charset="0"/>
                            </a:rPr>
                            <m:t>𝒀</m:t>
                          </m:r>
                        </m:den>
                      </m:f>
                      <m:f>
                        <m:fPr>
                          <m:ctrlPr>
                            <a:rPr lang="en-US" sz="3600" i="1">
                              <a:solidFill>
                                <a:schemeClr val="bg1"/>
                              </a:solidFill>
                              <a:latin typeface="Cambria Math" panose="02040503050406030204" pitchFamily="18" charset="0"/>
                            </a:rPr>
                          </m:ctrlPr>
                        </m:fPr>
                        <m:num>
                          <m:r>
                            <a:rPr lang="en-US" sz="3600" i="1">
                              <a:solidFill>
                                <a:schemeClr val="bg1"/>
                              </a:solidFill>
                              <a:latin typeface="Cambria Math" panose="02040503050406030204" pitchFamily="18" charset="0"/>
                            </a:rPr>
                            <m:t>𝜕</m:t>
                          </m:r>
                          <m:r>
                            <a:rPr lang="en-US" sz="3600" b="0" i="1" smtClean="0">
                              <a:solidFill>
                                <a:srgbClr val="00B0F0"/>
                              </a:solidFill>
                              <a:latin typeface="Cambria Math" panose="02040503050406030204" pitchFamily="18" charset="0"/>
                            </a:rPr>
                            <m:t>𝑌</m:t>
                          </m:r>
                        </m:num>
                        <m:den>
                          <m:r>
                            <a:rPr lang="en-US" sz="3600" i="1">
                              <a:solidFill>
                                <a:schemeClr val="bg1"/>
                              </a:solidFill>
                              <a:latin typeface="Cambria Math" panose="02040503050406030204" pitchFamily="18" charset="0"/>
                            </a:rPr>
                            <m:t>𝜕</m:t>
                          </m:r>
                          <m:r>
                            <a:rPr lang="en-US" sz="3600" b="0" i="1" smtClean="0">
                              <a:solidFill>
                                <a:srgbClr val="FF0000"/>
                              </a:solidFill>
                              <a:latin typeface="Cambria Math" panose="02040503050406030204" pitchFamily="18" charset="0"/>
                            </a:rPr>
                            <m:t>𝑊</m:t>
                          </m:r>
                        </m:den>
                      </m:f>
                    </m:oMath>
                  </m:oMathPara>
                </a14:m>
                <a:endParaRPr lang="ru-RU" sz="3600"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95400" y="1344281"/>
                <a:ext cx="3024336" cy="1053365"/>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Прямоугольник 37">
                <a:extLst>
                  <a:ext uri="{FF2B5EF4-FFF2-40B4-BE49-F238E27FC236}">
                    <a16:creationId xmlns:a16="http://schemas.microsoft.com/office/drawing/2014/main" id="{7F9BB6E3-8B75-48E0-BC9A-A01C53CA063F}"/>
                  </a:ext>
                </a:extLst>
              </p:cNvPr>
              <p:cNvSpPr/>
              <p:nvPr/>
            </p:nvSpPr>
            <p:spPr>
              <a:xfrm>
                <a:off x="119336" y="3356992"/>
                <a:ext cx="4536504"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1</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2</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4</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8" name="Прямоугольник 37">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119336" y="3356992"/>
                <a:ext cx="4536504" cy="687048"/>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Прямоугольник 38">
                <a:extLst>
                  <a:ext uri="{FF2B5EF4-FFF2-40B4-BE49-F238E27FC236}">
                    <a16:creationId xmlns:a16="http://schemas.microsoft.com/office/drawing/2014/main" id="{7F9BB6E3-8B75-48E0-BC9A-A01C53CA063F}"/>
                  </a:ext>
                </a:extLst>
              </p:cNvPr>
              <p:cNvSpPr/>
              <p:nvPr/>
            </p:nvSpPr>
            <p:spPr>
              <a:xfrm>
                <a:off x="119336" y="4077072"/>
                <a:ext cx="4536504"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2</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3</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6</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9" name="Прямоугольник 38">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119336" y="4077072"/>
                <a:ext cx="4536504" cy="687048"/>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Прямоугольник 39">
                <a:extLst>
                  <a:ext uri="{FF2B5EF4-FFF2-40B4-BE49-F238E27FC236}">
                    <a16:creationId xmlns:a16="http://schemas.microsoft.com/office/drawing/2014/main" id="{7F9BB6E3-8B75-48E0-BC9A-A01C53CA063F}"/>
                  </a:ext>
                </a:extLst>
              </p:cNvPr>
              <p:cNvSpPr/>
              <p:nvPr/>
            </p:nvSpPr>
            <p:spPr>
              <a:xfrm>
                <a:off x="119336" y="4725144"/>
                <a:ext cx="4536504"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4</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7</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8</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40" name="Прямоугольник 39">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119336" y="4725144"/>
                <a:ext cx="4536504" cy="687048"/>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Прямоугольник 40">
                <a:extLst>
                  <a:ext uri="{FF2B5EF4-FFF2-40B4-BE49-F238E27FC236}">
                    <a16:creationId xmlns:a16="http://schemas.microsoft.com/office/drawing/2014/main" id="{7F9BB6E3-8B75-48E0-BC9A-A01C53CA063F}"/>
                  </a:ext>
                </a:extLst>
              </p:cNvPr>
              <p:cNvSpPr/>
              <p:nvPr/>
            </p:nvSpPr>
            <p:spPr>
              <a:xfrm>
                <a:off x="119336" y="5373216"/>
                <a:ext cx="4536504"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5</m:t>
                          </m:r>
                        </m:sub>
                      </m:sSub>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6</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8</m:t>
                          </m:r>
                        </m:sub>
                      </m:sSub>
                      <m:r>
                        <a:rPr lang="en-US"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9</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41" name="Прямоугольник 40">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119336" y="5373216"/>
                <a:ext cx="4536504" cy="687048"/>
              </a:xfrm>
              <a:prstGeom prst="rect">
                <a:avLst/>
              </a:prstGeom>
              <a:blipFill>
                <a:blip r:embed="rId8"/>
                <a:stretch>
                  <a:fillRect/>
                </a:stretch>
              </a:blipFill>
            </p:spPr>
            <p:txBody>
              <a:bodyPr/>
              <a:lstStyle/>
              <a:p>
                <a:r>
                  <a:rPr lang="ru-RU">
                    <a:noFill/>
                  </a:rPr>
                  <a:t> </a:t>
                </a:r>
              </a:p>
            </p:txBody>
          </p:sp>
        </mc:Fallback>
      </mc:AlternateContent>
      <p:grpSp>
        <p:nvGrpSpPr>
          <p:cNvPr id="31" name="Группа 30"/>
          <p:cNvGrpSpPr/>
          <p:nvPr/>
        </p:nvGrpSpPr>
        <p:grpSpPr>
          <a:xfrm>
            <a:off x="7464152" y="3501008"/>
            <a:ext cx="720000" cy="720080"/>
            <a:chOff x="2927648" y="2852936"/>
            <a:chExt cx="720000" cy="720080"/>
          </a:xfrm>
        </p:grpSpPr>
        <p:sp>
          <p:nvSpPr>
            <p:cNvPr id="32" name="Овал 31"/>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3" name="Прямая соединительная линия 32"/>
            <p:cNvCxnSpPr>
              <a:stCxn id="32" idx="1"/>
              <a:endCxn id="32"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Прямая соединительная линия 41"/>
            <p:cNvCxnSpPr>
              <a:stCxn id="32" idx="7"/>
              <a:endCxn id="32"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graphicFrame>
            <p:nvGraphicFramePr>
              <p:cNvPr id="2" name="Таблица 1"/>
              <p:cNvGraphicFramePr>
                <a:graphicFrameLocks noGrp="1"/>
              </p:cNvGraphicFramePr>
              <p:nvPr>
                <p:extLst/>
              </p:nvPr>
            </p:nvGraphicFramePr>
            <p:xfrm>
              <a:off x="8616280" y="3140968"/>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2" name="Таблица 1"/>
              <p:cNvGraphicFramePr>
                <a:graphicFrameLocks noGrp="1"/>
              </p:cNvGraphicFramePr>
              <p:nvPr>
                <p:extLst>
                  <p:ext uri="{D42A27DB-BD31-4B8C-83A1-F6EECF244321}">
                    <p14:modId xmlns:p14="http://schemas.microsoft.com/office/powerpoint/2010/main" val="1133781960"/>
                  </p:ext>
                </p:extLst>
              </p:nvPr>
            </p:nvGraphicFramePr>
            <p:xfrm>
              <a:off x="8616280" y="3140968"/>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9"/>
                          <a:stretch>
                            <a:fillRect l="-2655" t="-2655" r="-105310" b="-104425"/>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9"/>
                          <a:stretch>
                            <a:fillRect l="-103571" t="-2655" r="-6250" b="-104425"/>
                          </a:stretch>
                        </a:blipFill>
                      </a:tcPr>
                    </a:tc>
                    <a:extLst>
                      <a:ext uri="{0D108BD9-81ED-4DB2-BD59-A6C34878D82A}">
                        <a16:rowId xmlns:a16="http://schemas.microsoft.com/office/drawing/2014/main" val="343503666"/>
                      </a:ext>
                    </a:extLst>
                  </a:tr>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9"/>
                          <a:stretch>
                            <a:fillRect l="-2655" t="-103571" r="-105310" b="-535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9"/>
                          <a:stretch>
                            <a:fillRect l="-103571" t="-103571" r="-6250" b="-5357"/>
                          </a:stretch>
                        </a:blipFill>
                      </a:tcPr>
                    </a:tc>
                    <a:extLst>
                      <a:ext uri="{0D108BD9-81ED-4DB2-BD59-A6C34878D82A}">
                        <a16:rowId xmlns:a16="http://schemas.microsoft.com/office/drawing/2014/main" val="3565687118"/>
                      </a:ext>
                    </a:extLst>
                  </a:tr>
                </a:tbl>
              </a:graphicData>
            </a:graphic>
          </p:graphicFrame>
        </mc:Fallback>
      </mc:AlternateContent>
      <p:pic>
        <p:nvPicPr>
          <p:cNvPr id="44" name="Рисунок 43"/>
          <p:cNvPicPr>
            <a:picLocks noChangeAspect="1"/>
          </p:cNvPicPr>
          <p:nvPr/>
        </p:nvPicPr>
        <p:blipFill>
          <a:blip r:embed="rId10"/>
          <a:stretch>
            <a:fillRect/>
          </a:stretch>
        </p:blipFill>
        <p:spPr>
          <a:xfrm>
            <a:off x="5447928" y="2996952"/>
            <a:ext cx="1646523" cy="1646523"/>
          </a:xfrm>
          <a:prstGeom prst="rect">
            <a:avLst/>
          </a:prstGeom>
        </p:spPr>
      </p:pic>
      <p:sp>
        <p:nvSpPr>
          <p:cNvPr id="21" name="Нижний колонтитул 6">
            <a:extLst>
              <a:ext uri="{FF2B5EF4-FFF2-40B4-BE49-F238E27FC236}">
                <a16:creationId xmlns:a16="http://schemas.microsoft.com/office/drawing/2014/main" id="{6B5FE3FF-D00A-4970-8F75-F9B94BDBABE0}"/>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bg1"/>
                </a:solidFill>
                <a:latin typeface="Verdana" panose="020B0604030504040204" pitchFamily="34" charset="0"/>
                <a:ea typeface="Verdana" panose="020B0604030504040204" pitchFamily="34" charset="0"/>
              </a:rPr>
              <a:t>Backpropagation </a:t>
            </a:r>
            <a:r>
              <a:rPr lang="ru-RU" sz="3200" b="1">
                <a:solidFill>
                  <a:schemeClr val="bg1"/>
                </a:solidFill>
                <a:latin typeface="Verdana" panose="020B0604030504040204" pitchFamily="34" charset="0"/>
                <a:ea typeface="Verdana" panose="020B0604030504040204" pitchFamily="34" charset="0"/>
              </a:rPr>
              <a:t>Для Сверток</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55255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8" grpId="0"/>
      <p:bldP spid="39" grpId="0"/>
      <p:bldP spid="40" grpId="0"/>
      <p:bldP spid="4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49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9" name="TextBox 18"/>
              <p:cNvSpPr txBox="1"/>
              <p:nvPr/>
            </p:nvSpPr>
            <p:spPr>
              <a:xfrm>
                <a:off x="-168696" y="1988840"/>
                <a:ext cx="3024336" cy="8192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𝐿</m:t>
                          </m:r>
                        </m:num>
                        <m:den>
                          <m:r>
                            <a:rPr lang="en-US" sz="2800" i="1">
                              <a:solidFill>
                                <a:schemeClr val="bg1"/>
                              </a:solidFill>
                              <a:latin typeface="Cambria Math" panose="02040503050406030204" pitchFamily="18" charset="0"/>
                            </a:rPr>
                            <m:t>𝜕</m:t>
                          </m:r>
                          <m:r>
                            <a:rPr lang="en-US" sz="2800" i="1">
                              <a:solidFill>
                                <a:srgbClr val="00B050"/>
                              </a:solidFill>
                              <a:latin typeface="Cambria Math" panose="02040503050406030204" pitchFamily="18" charset="0"/>
                            </a:rPr>
                            <m:t>𝑋</m:t>
                          </m:r>
                        </m:den>
                      </m:f>
                      <m:r>
                        <a:rPr lang="en-US" sz="2800" i="1">
                          <a:solidFill>
                            <a:schemeClr val="bg1"/>
                          </a:solidFill>
                          <a:latin typeface="Cambria Math" panose="02040503050406030204" pitchFamily="18" charset="0"/>
                        </a:rPr>
                        <m:t>=</m:t>
                      </m:r>
                      <m:f>
                        <m:fPr>
                          <m:ctrlPr>
                            <a:rPr lang="en-US" sz="2800" b="1" i="1">
                              <a:solidFill>
                                <a:schemeClr val="bg1"/>
                              </a:solidFill>
                              <a:latin typeface="Cambria Math" panose="02040503050406030204" pitchFamily="18" charset="0"/>
                            </a:rPr>
                          </m:ctrlPr>
                        </m:fPr>
                        <m:num>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𝑳</m:t>
                          </m:r>
                        </m:num>
                        <m:den>
                          <m:r>
                            <a:rPr lang="en-US" sz="2800" b="1" i="1">
                              <a:solidFill>
                                <a:schemeClr val="bg1"/>
                              </a:solidFill>
                              <a:latin typeface="Cambria Math" panose="02040503050406030204" pitchFamily="18" charset="0"/>
                            </a:rPr>
                            <m:t>𝝏</m:t>
                          </m:r>
                          <m:r>
                            <a:rPr lang="en-US" sz="2800" b="1" i="1">
                              <a:solidFill>
                                <a:srgbClr val="00B0F0"/>
                              </a:solidFill>
                              <a:latin typeface="Cambria Math" panose="02040503050406030204" pitchFamily="18" charset="0"/>
                            </a:rPr>
                            <m:t>𝒀</m:t>
                          </m:r>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r>
                            <a:rPr lang="en-US" sz="2800" i="1">
                              <a:solidFill>
                                <a:srgbClr val="00B0F0"/>
                              </a:solidFill>
                              <a:latin typeface="Cambria Math" panose="02040503050406030204" pitchFamily="18" charset="0"/>
                            </a:rPr>
                            <m:t>𝑌</m:t>
                          </m:r>
                        </m:num>
                        <m:den>
                          <m:r>
                            <a:rPr lang="en-US" sz="2800" i="1">
                              <a:solidFill>
                                <a:schemeClr val="bg1"/>
                              </a:solidFill>
                              <a:latin typeface="Cambria Math" panose="02040503050406030204" pitchFamily="18" charset="0"/>
                            </a:rPr>
                            <m:t>𝜕</m:t>
                          </m:r>
                          <m:r>
                            <a:rPr lang="en-US" sz="2800" i="1">
                              <a:solidFill>
                                <a:srgbClr val="00B050"/>
                              </a:solidFill>
                              <a:latin typeface="Cambria Math" panose="02040503050406030204" pitchFamily="18" charset="0"/>
                            </a:rPr>
                            <m:t>𝑋</m:t>
                          </m:r>
                        </m:den>
                      </m:f>
                    </m:oMath>
                  </m:oMathPara>
                </a14:m>
                <a:endParaRPr lang="ru-RU" sz="2800" dirty="0">
                  <a:solidFill>
                    <a:schemeClr val="bg1"/>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68696" y="1988840"/>
                <a:ext cx="3024336" cy="81926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783632" y="1988840"/>
                <a:ext cx="3384376" cy="9408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𝐿</m:t>
                          </m:r>
                        </m:num>
                        <m:den>
                          <m:r>
                            <a:rPr lang="en-US" sz="2800" i="1">
                              <a:solidFill>
                                <a:schemeClr val="bg1"/>
                              </a:solidFill>
                              <a:latin typeface="Cambria Math" panose="02040503050406030204" pitchFamily="18" charset="0"/>
                            </a:rPr>
                            <m:t>𝜕</m:t>
                          </m:r>
                          <m:sSub>
                            <m:sSubPr>
                              <m:ctrlPr>
                                <a:rPr lang="ru-RU" sz="2800" b="0" i="1" smtClean="0">
                                  <a:solidFill>
                                    <a:srgbClr val="00B050"/>
                                  </a:solidFill>
                                  <a:latin typeface="Cambria Math" panose="02040503050406030204" pitchFamily="18" charset="0"/>
                                </a:rPr>
                              </m:ctrlPr>
                            </m:sSubPr>
                            <m:e>
                              <m:r>
                                <a:rPr lang="en-US" sz="2800" i="1">
                                  <a:solidFill>
                                    <a:srgbClr val="00B050"/>
                                  </a:solidFill>
                                  <a:latin typeface="Cambria Math" panose="02040503050406030204" pitchFamily="18" charset="0"/>
                                </a:rPr>
                                <m:t>𝑋</m:t>
                              </m:r>
                            </m:e>
                            <m:sub>
                              <m:r>
                                <a:rPr lang="en-US" sz="2800" b="0" i="1" smtClean="0">
                                  <a:solidFill>
                                    <a:srgbClr val="00B050"/>
                                  </a:solidFill>
                                  <a:latin typeface="Cambria Math" panose="02040503050406030204" pitchFamily="18" charset="0"/>
                                </a:rPr>
                                <m:t>𝑗</m:t>
                              </m:r>
                            </m:sub>
                          </m:sSub>
                        </m:den>
                      </m:f>
                      <m:r>
                        <a:rPr lang="en-US" sz="2800" b="0" i="1" smtClean="0">
                          <a:solidFill>
                            <a:schemeClr val="bg1"/>
                          </a:solidFill>
                          <a:latin typeface="Cambria Math" panose="02040503050406030204" pitchFamily="18" charset="0"/>
                        </a:rPr>
                        <m:t>=</m:t>
                      </m:r>
                      <m:nary>
                        <m:naryPr>
                          <m:chr m:val="∑"/>
                          <m:limLoc m:val="subSup"/>
                          <m:supHide m:val="on"/>
                          <m:ctrlPr>
                            <a:rPr lang="en-US" sz="2800" b="0" i="1" smtClean="0">
                              <a:solidFill>
                                <a:schemeClr val="bg1"/>
                              </a:solidFill>
                              <a:latin typeface="Cambria Math" panose="02040503050406030204" pitchFamily="18" charset="0"/>
                            </a:rPr>
                          </m:ctrlPr>
                        </m:naryPr>
                        <m:sub>
                          <m:r>
                            <m:rPr>
                              <m:brk m:alnAt="9"/>
                            </m:rPr>
                            <a:rPr lang="en-US" sz="2800" b="0" i="1" smtClean="0">
                              <a:solidFill>
                                <a:srgbClr val="00B0F0"/>
                              </a:solidFill>
                              <a:latin typeface="Cambria Math" panose="02040503050406030204" pitchFamily="18" charset="0"/>
                            </a:rPr>
                            <m:t>𝑘</m:t>
                          </m:r>
                        </m:sub>
                        <m:sup/>
                        <m:e>
                          <m:f>
                            <m:fPr>
                              <m:ctrlPr>
                                <a:rPr lang="en-US" sz="2800" b="1" i="1">
                                  <a:solidFill>
                                    <a:schemeClr val="bg1"/>
                                  </a:solidFill>
                                  <a:latin typeface="Cambria Math" panose="02040503050406030204" pitchFamily="18" charset="0"/>
                                </a:rPr>
                              </m:ctrlPr>
                            </m:fPr>
                            <m:num>
                              <m:r>
                                <a:rPr lang="en-US" sz="2800" b="1" i="1">
                                  <a:solidFill>
                                    <a:schemeClr val="bg1"/>
                                  </a:solidFill>
                                  <a:latin typeface="Cambria Math" panose="02040503050406030204" pitchFamily="18" charset="0"/>
                                </a:rPr>
                                <m:t>𝝏</m:t>
                              </m:r>
                              <m:r>
                                <a:rPr lang="en-US" sz="2800" b="1" i="1">
                                  <a:solidFill>
                                    <a:schemeClr val="bg1"/>
                                  </a:solidFill>
                                  <a:latin typeface="Cambria Math" panose="02040503050406030204" pitchFamily="18" charset="0"/>
                                </a:rPr>
                                <m:t>𝑳</m:t>
                              </m:r>
                            </m:num>
                            <m:den>
                              <m:r>
                                <a:rPr lang="en-US" sz="2800" b="1" i="1">
                                  <a:solidFill>
                                    <a:schemeClr val="bg1"/>
                                  </a:solidFill>
                                  <a:latin typeface="Cambria Math" panose="02040503050406030204" pitchFamily="18" charset="0"/>
                                </a:rPr>
                                <m:t>𝝏</m:t>
                              </m:r>
                              <m:sSub>
                                <m:sSubPr>
                                  <m:ctrlPr>
                                    <a:rPr lang="en-US" sz="2800" b="1" i="1">
                                      <a:solidFill>
                                        <a:srgbClr val="00B0F0"/>
                                      </a:solidFill>
                                      <a:latin typeface="Cambria Math" panose="02040503050406030204" pitchFamily="18" charset="0"/>
                                    </a:rPr>
                                  </m:ctrlPr>
                                </m:sSubPr>
                                <m:e>
                                  <m:r>
                                    <a:rPr lang="en-US" sz="2800" b="1" i="1">
                                      <a:solidFill>
                                        <a:srgbClr val="00B0F0"/>
                                      </a:solidFill>
                                      <a:latin typeface="Cambria Math" panose="02040503050406030204" pitchFamily="18" charset="0"/>
                                    </a:rPr>
                                    <m:t>𝒀</m:t>
                                  </m:r>
                                </m:e>
                                <m:sub>
                                  <m:r>
                                    <a:rPr lang="en-US" sz="2800" b="1" i="1">
                                      <a:solidFill>
                                        <a:srgbClr val="00B0F0"/>
                                      </a:solidFill>
                                      <a:latin typeface="Cambria Math" panose="02040503050406030204" pitchFamily="18" charset="0"/>
                                    </a:rPr>
                                    <m:t>𝒌</m:t>
                                  </m:r>
                                </m:sub>
                              </m:sSub>
                            </m:den>
                          </m:f>
                          <m:f>
                            <m:fPr>
                              <m:ctrlPr>
                                <a:rPr lang="en-US" sz="2800" i="1">
                                  <a:solidFill>
                                    <a:schemeClr val="bg1"/>
                                  </a:solidFill>
                                  <a:latin typeface="Cambria Math" panose="02040503050406030204" pitchFamily="18" charset="0"/>
                                </a:rPr>
                              </m:ctrlPr>
                            </m:fPr>
                            <m:num>
                              <m:r>
                                <a:rPr lang="en-US" sz="2800" i="1">
                                  <a:solidFill>
                                    <a:schemeClr val="bg1"/>
                                  </a:solidFill>
                                  <a:latin typeface="Cambria Math" panose="02040503050406030204" pitchFamily="18" charset="0"/>
                                </a:rPr>
                                <m:t>𝜕</m:t>
                              </m:r>
                              <m:sSub>
                                <m:sSubPr>
                                  <m:ctrlPr>
                                    <a:rPr lang="en-US" sz="2800" i="1">
                                      <a:solidFill>
                                        <a:srgbClr val="00B0F0"/>
                                      </a:solidFill>
                                      <a:latin typeface="Cambria Math" panose="02040503050406030204" pitchFamily="18" charset="0"/>
                                    </a:rPr>
                                  </m:ctrlPr>
                                </m:sSubPr>
                                <m:e>
                                  <m:r>
                                    <a:rPr lang="en-US" sz="2800" i="1">
                                      <a:solidFill>
                                        <a:srgbClr val="00B0F0"/>
                                      </a:solidFill>
                                      <a:latin typeface="Cambria Math" panose="02040503050406030204" pitchFamily="18" charset="0"/>
                                    </a:rPr>
                                    <m:t>𝑌</m:t>
                                  </m:r>
                                </m:e>
                                <m:sub>
                                  <m:r>
                                    <a:rPr lang="en-US" sz="2800" i="1">
                                      <a:solidFill>
                                        <a:srgbClr val="00B0F0"/>
                                      </a:solidFill>
                                      <a:latin typeface="Cambria Math" panose="02040503050406030204" pitchFamily="18" charset="0"/>
                                    </a:rPr>
                                    <m:t>𝑘</m:t>
                                  </m:r>
                                </m:sub>
                              </m:sSub>
                            </m:num>
                            <m:den>
                              <m:r>
                                <a:rPr lang="en-US" sz="2800" i="1">
                                  <a:solidFill>
                                    <a:schemeClr val="bg1"/>
                                  </a:solidFill>
                                  <a:latin typeface="Cambria Math" panose="02040503050406030204" pitchFamily="18" charset="0"/>
                                </a:rPr>
                                <m:t>𝜕</m:t>
                              </m:r>
                              <m:sSub>
                                <m:sSubPr>
                                  <m:ctrlPr>
                                    <a:rPr lang="ru-RU" sz="2800" i="1">
                                      <a:solidFill>
                                        <a:srgbClr val="00B050"/>
                                      </a:solidFill>
                                      <a:latin typeface="Cambria Math" panose="02040503050406030204" pitchFamily="18" charset="0"/>
                                    </a:rPr>
                                  </m:ctrlPr>
                                </m:sSubPr>
                                <m:e>
                                  <m:r>
                                    <a:rPr lang="en-US" sz="2800" i="1">
                                      <a:solidFill>
                                        <a:srgbClr val="00B050"/>
                                      </a:solidFill>
                                      <a:latin typeface="Cambria Math" panose="02040503050406030204" pitchFamily="18" charset="0"/>
                                    </a:rPr>
                                    <m:t>𝑋</m:t>
                                  </m:r>
                                </m:e>
                                <m:sub>
                                  <m:r>
                                    <a:rPr lang="en-US" sz="2800" i="1">
                                      <a:solidFill>
                                        <a:srgbClr val="00B050"/>
                                      </a:solidFill>
                                      <a:latin typeface="Cambria Math" panose="02040503050406030204" pitchFamily="18" charset="0"/>
                                    </a:rPr>
                                    <m:t>𝑗</m:t>
                                  </m:r>
                                </m:sub>
                              </m:sSub>
                            </m:den>
                          </m:f>
                        </m:e>
                      </m:nary>
                    </m:oMath>
                  </m:oMathPara>
                </a14:m>
                <a:endParaRPr lang="ru-RU" sz="2800" dirty="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783632" y="1988840"/>
                <a:ext cx="3384376" cy="940835"/>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Прямоугольник 20">
                <a:extLst>
                  <a:ext uri="{FF2B5EF4-FFF2-40B4-BE49-F238E27FC236}">
                    <a16:creationId xmlns:a16="http://schemas.microsoft.com/office/drawing/2014/main" id="{7F9BB6E3-8B75-48E0-BC9A-A01C53CA063F}"/>
                  </a:ext>
                </a:extLst>
              </p:cNvPr>
              <p:cNvSpPr/>
              <p:nvPr/>
            </p:nvSpPr>
            <p:spPr>
              <a:xfrm>
                <a:off x="6456040" y="1772816"/>
                <a:ext cx="5544616"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1</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4</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rgbClr val="FF0000"/>
                  </a:solidFill>
                  <a:latin typeface="Verdana" panose="020B0604030504040204" pitchFamily="34" charset="0"/>
                  <a:ea typeface="Verdana" panose="020B0604030504040204" pitchFamily="34" charset="0"/>
                </a:endParaRPr>
              </a:p>
            </p:txBody>
          </p:sp>
        </mc:Choice>
        <mc:Fallback xmlns="">
          <p:sp>
            <p:nvSpPr>
              <p:cNvPr id="21" name="Прямоугольник 20">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456040" y="1772816"/>
                <a:ext cx="5544616" cy="413511"/>
              </a:xfrm>
              <a:prstGeom prst="rect">
                <a:avLst/>
              </a:prstGeom>
              <a:blipFill>
                <a:blip r:embed="rId6"/>
                <a:stretch>
                  <a:fillRect b="-44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Прямоугольник 21">
                <a:extLst>
                  <a:ext uri="{FF2B5EF4-FFF2-40B4-BE49-F238E27FC236}">
                    <a16:creationId xmlns:a16="http://schemas.microsoft.com/office/drawing/2014/main" id="{7F9BB6E3-8B75-48E0-BC9A-A01C53CA063F}"/>
                  </a:ext>
                </a:extLst>
              </p:cNvPr>
              <p:cNvSpPr/>
              <p:nvPr/>
            </p:nvSpPr>
            <p:spPr>
              <a:xfrm>
                <a:off x="6456040" y="2204864"/>
                <a:ext cx="6552728"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2</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2</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3</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6</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rgbClr val="FF0000"/>
                  </a:solidFill>
                  <a:latin typeface="Verdana" panose="020B0604030504040204" pitchFamily="34" charset="0"/>
                  <a:ea typeface="Verdana" panose="020B0604030504040204" pitchFamily="34" charset="0"/>
                </a:endParaRPr>
              </a:p>
            </p:txBody>
          </p:sp>
        </mc:Choice>
        <mc:Fallback xmlns="">
          <p:sp>
            <p:nvSpPr>
              <p:cNvPr id="22" name="Прямоугольник 21">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456040" y="2204864"/>
                <a:ext cx="6552728" cy="413511"/>
              </a:xfrm>
              <a:prstGeom prst="rect">
                <a:avLst/>
              </a:prstGeom>
              <a:blipFill>
                <a:blip r:embed="rId7"/>
                <a:stretch>
                  <a:fillRect b="-441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a:extLst>
                  <a:ext uri="{FF2B5EF4-FFF2-40B4-BE49-F238E27FC236}">
                    <a16:creationId xmlns:a16="http://schemas.microsoft.com/office/drawing/2014/main" id="{7F9BB6E3-8B75-48E0-BC9A-A01C53CA063F}"/>
                  </a:ext>
                </a:extLst>
              </p:cNvPr>
              <p:cNvSpPr/>
              <p:nvPr/>
            </p:nvSpPr>
            <p:spPr>
              <a:xfrm>
                <a:off x="6456040" y="2636912"/>
                <a:ext cx="5544616"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3</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4</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7</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8</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chemeClr val="bg1"/>
                  </a:solidFill>
                  <a:latin typeface="Verdana" panose="020B0604030504040204" pitchFamily="34" charset="0"/>
                  <a:ea typeface="Verdana" panose="020B0604030504040204" pitchFamily="34" charset="0"/>
                </a:endParaRPr>
              </a:p>
            </p:txBody>
          </p:sp>
        </mc:Choice>
        <mc:Fallback xmlns="">
          <p:sp>
            <p:nvSpPr>
              <p:cNvPr id="23" name="Прямоугольник 22">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456040" y="2636912"/>
                <a:ext cx="5544616" cy="413511"/>
              </a:xfrm>
              <a:prstGeom prst="rect">
                <a:avLst/>
              </a:prstGeom>
              <a:blipFill>
                <a:blip r:embed="rId8"/>
                <a:stretch>
                  <a:fillRect b="-597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Прямоугольник 23">
                <a:extLst>
                  <a:ext uri="{FF2B5EF4-FFF2-40B4-BE49-F238E27FC236}">
                    <a16:creationId xmlns:a16="http://schemas.microsoft.com/office/drawing/2014/main" id="{7F9BB6E3-8B75-48E0-BC9A-A01C53CA063F}"/>
                  </a:ext>
                </a:extLst>
              </p:cNvPr>
              <p:cNvSpPr/>
              <p:nvPr/>
            </p:nvSpPr>
            <p:spPr>
              <a:xfrm>
                <a:off x="6456040" y="3068960"/>
                <a:ext cx="6552728" cy="413511"/>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000" b="0" i="1" smtClean="0">
                              <a:solidFill>
                                <a:srgbClr val="00B0F0"/>
                              </a:solidFill>
                              <a:latin typeface="Cambria Math" panose="02040503050406030204" pitchFamily="18" charset="0"/>
                              <a:ea typeface="Verdana" panose="020B0604030504040204" pitchFamily="34" charset="0"/>
                            </a:rPr>
                          </m:ctrlPr>
                        </m:sSubPr>
                        <m:e>
                          <m:r>
                            <a:rPr lang="en-US" sz="2000" b="0" i="1" smtClean="0">
                              <a:solidFill>
                                <a:srgbClr val="00B0F0"/>
                              </a:solidFill>
                              <a:latin typeface="Cambria Math" panose="02040503050406030204" pitchFamily="18" charset="0"/>
                              <a:ea typeface="Verdana" panose="020B0604030504040204" pitchFamily="34" charset="0"/>
                            </a:rPr>
                            <m:t>𝑦</m:t>
                          </m:r>
                        </m:e>
                        <m:sub>
                          <m:r>
                            <a:rPr lang="en-US" sz="2000" b="0" i="1" smtClean="0">
                              <a:solidFill>
                                <a:srgbClr val="00B0F0"/>
                              </a:solidFill>
                              <a:latin typeface="Cambria Math" panose="02040503050406030204" pitchFamily="18" charset="0"/>
                              <a:ea typeface="Verdana" panose="020B0604030504040204" pitchFamily="34" charset="0"/>
                            </a:rPr>
                            <m:t>4</m:t>
                          </m:r>
                        </m:sub>
                      </m:sSub>
                      <m:r>
                        <a:rPr lang="en-US" sz="2000" b="0" i="1" smtClean="0">
                          <a:solidFill>
                            <a:schemeClr val="bg1"/>
                          </a:solidFill>
                          <a:latin typeface="Cambria Math" panose="02040503050406030204" pitchFamily="18" charset="0"/>
                          <a:ea typeface="Verdana" panose="020B0604030504040204" pitchFamily="34" charset="0"/>
                        </a:rPr>
                        <m:t>= </m:t>
                      </m:r>
                      <m:sSub>
                        <m:sSubPr>
                          <m:ctrlPr>
                            <a:rPr lang="en-US" sz="2000" b="0" i="1" smtClean="0">
                              <a:solidFill>
                                <a:srgbClr val="00B050"/>
                              </a:solidFill>
                              <a:latin typeface="Cambria Math" panose="02040503050406030204" pitchFamily="18" charset="0"/>
                              <a:ea typeface="Verdana" panose="020B0604030504040204" pitchFamily="34" charset="0"/>
                            </a:rPr>
                          </m:ctrlPr>
                        </m:sSubPr>
                        <m:e>
                          <m:r>
                            <a:rPr lang="en-US" sz="2000" b="0" i="1" smtClean="0">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5</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b="0" i="1" smtClean="0">
                              <a:solidFill>
                                <a:srgbClr val="FF0000"/>
                              </a:solidFill>
                              <a:latin typeface="Cambria Math" panose="02040503050406030204" pitchFamily="18" charset="0"/>
                              <a:ea typeface="Verdana" panose="020B0604030504040204" pitchFamily="34" charset="0"/>
                            </a:rPr>
                          </m:ctrlPr>
                        </m:sSubPr>
                        <m:e>
                          <m:r>
                            <a:rPr lang="en-US" sz="2000" b="0" i="1" smtClean="0">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1,1</m:t>
                          </m:r>
                        </m:sub>
                      </m:sSub>
                      <m:r>
                        <a:rPr lang="en-US" sz="2000" b="0" i="1" smtClean="0">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6</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1</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8</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1</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00B050"/>
                              </a:solidFill>
                              <a:latin typeface="Cambria Math" panose="02040503050406030204" pitchFamily="18" charset="0"/>
                              <a:ea typeface="Verdana" panose="020B0604030504040204" pitchFamily="34" charset="0"/>
                            </a:rPr>
                          </m:ctrlPr>
                        </m:sSubPr>
                        <m:e>
                          <m:r>
                            <a:rPr lang="en-US" sz="2000" i="1">
                              <a:solidFill>
                                <a:srgbClr val="00B050"/>
                              </a:solidFill>
                              <a:latin typeface="Cambria Math" panose="02040503050406030204" pitchFamily="18" charset="0"/>
                              <a:ea typeface="Verdana" panose="020B0604030504040204" pitchFamily="34" charset="0"/>
                            </a:rPr>
                            <m:t>𝑥</m:t>
                          </m:r>
                        </m:e>
                        <m:sub>
                          <m:r>
                            <a:rPr lang="en-US" sz="2000" b="0" i="1" smtClean="0">
                              <a:solidFill>
                                <a:srgbClr val="00B050"/>
                              </a:solidFill>
                              <a:latin typeface="Cambria Math" panose="02040503050406030204" pitchFamily="18" charset="0"/>
                              <a:ea typeface="Verdana" panose="020B0604030504040204" pitchFamily="34" charset="0"/>
                            </a:rPr>
                            <m:t>9</m:t>
                          </m:r>
                        </m:sub>
                      </m:sSub>
                      <m:r>
                        <a:rPr lang="en-US" sz="2000" i="1">
                          <a:solidFill>
                            <a:schemeClr val="bg1"/>
                          </a:solidFill>
                          <a:latin typeface="Cambria Math" panose="02040503050406030204" pitchFamily="18" charset="0"/>
                          <a:ea typeface="Verdana" panose="020B0604030504040204" pitchFamily="34" charset="0"/>
                        </a:rPr>
                        <m:t>∗</m:t>
                      </m:r>
                      <m:sSub>
                        <m:sSubPr>
                          <m:ctrlPr>
                            <a:rPr lang="en-US" sz="2000" i="1" smtClean="0">
                              <a:solidFill>
                                <a:srgbClr val="FF0000"/>
                              </a:solidFill>
                              <a:latin typeface="Cambria Math" panose="02040503050406030204" pitchFamily="18" charset="0"/>
                              <a:ea typeface="Verdana" panose="020B0604030504040204" pitchFamily="34" charset="0"/>
                            </a:rPr>
                          </m:ctrlPr>
                        </m:sSubPr>
                        <m:e>
                          <m:r>
                            <a:rPr lang="en-US" sz="2000" i="1">
                              <a:solidFill>
                                <a:srgbClr val="FF0000"/>
                              </a:solidFill>
                              <a:latin typeface="Cambria Math" panose="02040503050406030204" pitchFamily="18" charset="0"/>
                              <a:ea typeface="Verdana" panose="020B0604030504040204" pitchFamily="34" charset="0"/>
                            </a:rPr>
                            <m:t>𝑤</m:t>
                          </m:r>
                        </m:e>
                        <m:sub>
                          <m:r>
                            <a:rPr lang="en-US" sz="2000" b="0" i="1" smtClean="0">
                              <a:solidFill>
                                <a:srgbClr val="FF0000"/>
                              </a:solidFill>
                              <a:latin typeface="Cambria Math" panose="02040503050406030204" pitchFamily="18" charset="0"/>
                              <a:ea typeface="Verdana" panose="020B0604030504040204" pitchFamily="34" charset="0"/>
                            </a:rPr>
                            <m:t>2</m:t>
                          </m:r>
                          <m:r>
                            <a:rPr lang="en-US" sz="2000" i="1">
                              <a:solidFill>
                                <a:srgbClr val="FF0000"/>
                              </a:solidFill>
                              <a:latin typeface="Cambria Math" panose="02040503050406030204" pitchFamily="18" charset="0"/>
                              <a:ea typeface="Verdana" panose="020B0604030504040204" pitchFamily="34" charset="0"/>
                            </a:rPr>
                            <m:t>,</m:t>
                          </m:r>
                          <m:r>
                            <a:rPr lang="en-US" sz="20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000" dirty="0">
                  <a:solidFill>
                    <a:schemeClr val="bg1"/>
                  </a:solidFill>
                  <a:latin typeface="Verdana" panose="020B0604030504040204" pitchFamily="34" charset="0"/>
                  <a:ea typeface="Verdana" panose="020B0604030504040204" pitchFamily="34" charset="0"/>
                </a:endParaRPr>
              </a:p>
            </p:txBody>
          </p:sp>
        </mc:Choice>
        <mc:Fallback xmlns="">
          <p:sp>
            <p:nvSpPr>
              <p:cNvPr id="24" name="Прямоугольник 23">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6456040" y="3068960"/>
                <a:ext cx="6552728" cy="413511"/>
              </a:xfrm>
              <a:prstGeom prst="rect">
                <a:avLst/>
              </a:prstGeom>
              <a:blipFill>
                <a:blip r:embed="rId9"/>
                <a:stretch>
                  <a:fillRect b="-588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Прямоугольник 24">
                <a:extLst>
                  <a:ext uri="{FF2B5EF4-FFF2-40B4-BE49-F238E27FC236}">
                    <a16:creationId xmlns:a16="http://schemas.microsoft.com/office/drawing/2014/main" id="{7F9BB6E3-8B75-48E0-BC9A-A01C53CA063F}"/>
                  </a:ext>
                </a:extLst>
              </p:cNvPr>
              <p:cNvSpPr/>
              <p:nvPr/>
            </p:nvSpPr>
            <p:spPr>
              <a:xfrm>
                <a:off x="479376" y="3068960"/>
                <a:ext cx="1728192"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i="1">
                                  <a:solidFill>
                                    <a:srgbClr val="00B050"/>
                                  </a:solidFill>
                                  <a:latin typeface="Cambria Math" panose="02040503050406030204" pitchFamily="18" charset="0"/>
                                  <a:ea typeface="Verdana" panose="020B0604030504040204" pitchFamily="34" charset="0"/>
                                </a:rPr>
                                <m:t>1</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5" name="Прямоугольник 24">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3068960"/>
                <a:ext cx="1728192" cy="687048"/>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Прямоугольник 25">
                <a:extLst>
                  <a:ext uri="{FF2B5EF4-FFF2-40B4-BE49-F238E27FC236}">
                    <a16:creationId xmlns:a16="http://schemas.microsoft.com/office/drawing/2014/main" id="{7F9BB6E3-8B75-48E0-BC9A-A01C53CA063F}"/>
                  </a:ext>
                </a:extLst>
              </p:cNvPr>
              <p:cNvSpPr/>
              <p:nvPr/>
            </p:nvSpPr>
            <p:spPr>
              <a:xfrm>
                <a:off x="479376" y="3861048"/>
                <a:ext cx="2880320"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2</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6" name="Прямоугольник 25">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3861048"/>
                <a:ext cx="2880320" cy="666464"/>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Прямоугольник 26">
                <a:extLst>
                  <a:ext uri="{FF2B5EF4-FFF2-40B4-BE49-F238E27FC236}">
                    <a16:creationId xmlns:a16="http://schemas.microsoft.com/office/drawing/2014/main" id="{7F9BB6E3-8B75-48E0-BC9A-A01C53CA063F}"/>
                  </a:ext>
                </a:extLst>
              </p:cNvPr>
              <p:cNvSpPr/>
              <p:nvPr/>
            </p:nvSpPr>
            <p:spPr>
              <a:xfrm>
                <a:off x="479376" y="4581128"/>
                <a:ext cx="1728192"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3</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7" name="Прямоугольник 26">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4581128"/>
                <a:ext cx="1728192" cy="687048"/>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Прямоугольник 27">
                <a:extLst>
                  <a:ext uri="{FF2B5EF4-FFF2-40B4-BE49-F238E27FC236}">
                    <a16:creationId xmlns:a16="http://schemas.microsoft.com/office/drawing/2014/main" id="{7F9BB6E3-8B75-48E0-BC9A-A01C53CA063F}"/>
                  </a:ext>
                </a:extLst>
              </p:cNvPr>
              <p:cNvSpPr/>
              <p:nvPr/>
            </p:nvSpPr>
            <p:spPr>
              <a:xfrm>
                <a:off x="479376" y="5301208"/>
                <a:ext cx="2880320"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4</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1</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8" name="Прямоугольник 27">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5301208"/>
                <a:ext cx="2880320" cy="666464"/>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Прямоугольник 28">
                <a:extLst>
                  <a:ext uri="{FF2B5EF4-FFF2-40B4-BE49-F238E27FC236}">
                    <a16:creationId xmlns:a16="http://schemas.microsoft.com/office/drawing/2014/main" id="{7F9BB6E3-8B75-48E0-BC9A-A01C53CA063F}"/>
                  </a:ext>
                </a:extLst>
              </p:cNvPr>
              <p:cNvSpPr/>
              <p:nvPr/>
            </p:nvSpPr>
            <p:spPr>
              <a:xfrm>
                <a:off x="479376" y="6021288"/>
                <a:ext cx="7128792"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5</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r>
                        <a:rPr lang="en-US" b="1" i="1">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ru-RU" b="0" i="1" smtClean="0">
                              <a:solidFill>
                                <a:srgbClr val="FF0000"/>
                              </a:solidFill>
                              <a:latin typeface="Cambria Math" panose="02040503050406030204" pitchFamily="18" charset="0"/>
                              <a:ea typeface="Verdana" panose="020B0604030504040204" pitchFamily="34" charset="0"/>
                            </a:rPr>
                            <m:t>1</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r>
                        <a:rPr lang="en-US" b="1" i="1">
                          <a:solidFill>
                            <a:srgbClr val="FF0000"/>
                          </a:solidFill>
                          <a:latin typeface="Cambria Math" panose="02040503050406030204" pitchFamily="18" charset="0"/>
                          <a:ea typeface="Verdana" panose="020B0604030504040204" pitchFamily="34" charset="0"/>
                        </a:rPr>
                        <m:t> </m:t>
                      </m:r>
                      <m:r>
                        <a:rPr lang="en-US" b="1" i="1">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29" name="Прямоугольник 28">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479376" y="6021288"/>
                <a:ext cx="7128792" cy="666464"/>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Прямоугольник 29">
                <a:extLst>
                  <a:ext uri="{FF2B5EF4-FFF2-40B4-BE49-F238E27FC236}">
                    <a16:creationId xmlns:a16="http://schemas.microsoft.com/office/drawing/2014/main" id="{7F9BB6E3-8B75-48E0-BC9A-A01C53CA063F}"/>
                  </a:ext>
                </a:extLst>
              </p:cNvPr>
              <p:cNvSpPr/>
              <p:nvPr/>
            </p:nvSpPr>
            <p:spPr>
              <a:xfrm>
                <a:off x="3287688" y="2996952"/>
                <a:ext cx="2880320"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6</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i="1">
                              <a:solidFill>
                                <a:srgbClr val="FF0000"/>
                              </a:solidFill>
                              <a:latin typeface="Cambria Math" panose="02040503050406030204" pitchFamily="18" charset="0"/>
                              <a:ea typeface="Verdana" panose="020B0604030504040204" pitchFamily="34" charset="0"/>
                            </a:rPr>
                            <m:t>1,</m:t>
                          </m:r>
                          <m:r>
                            <a:rPr lang="en-US" b="0" i="1" smtClean="0">
                              <a:solidFill>
                                <a:srgbClr val="FF0000"/>
                              </a:solidFill>
                              <a:latin typeface="Cambria Math" panose="02040503050406030204" pitchFamily="18" charset="0"/>
                              <a:ea typeface="Verdana" panose="020B0604030504040204" pitchFamily="34" charset="0"/>
                            </a:rPr>
                            <m:t>2</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0" name="Прямоугольник 29">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3287688" y="2996952"/>
                <a:ext cx="2880320" cy="666464"/>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4" name="Прямоугольник 33">
                <a:extLst>
                  <a:ext uri="{FF2B5EF4-FFF2-40B4-BE49-F238E27FC236}">
                    <a16:creationId xmlns:a16="http://schemas.microsoft.com/office/drawing/2014/main" id="{7F9BB6E3-8B75-48E0-BC9A-A01C53CA063F}"/>
                  </a:ext>
                </a:extLst>
              </p:cNvPr>
              <p:cNvSpPr/>
              <p:nvPr/>
            </p:nvSpPr>
            <p:spPr>
              <a:xfrm>
                <a:off x="3287688" y="3789040"/>
                <a:ext cx="1728192"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7</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4" name="Прямоугольник 33">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3287688" y="3789040"/>
                <a:ext cx="1728192" cy="687048"/>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5" name="Прямоугольник 34">
                <a:extLst>
                  <a:ext uri="{FF2B5EF4-FFF2-40B4-BE49-F238E27FC236}">
                    <a16:creationId xmlns:a16="http://schemas.microsoft.com/office/drawing/2014/main" id="{7F9BB6E3-8B75-48E0-BC9A-A01C53CA063F}"/>
                  </a:ext>
                </a:extLst>
              </p:cNvPr>
              <p:cNvSpPr/>
              <p:nvPr/>
            </p:nvSpPr>
            <p:spPr>
              <a:xfrm>
                <a:off x="3287688" y="4509120"/>
                <a:ext cx="2880320" cy="666464"/>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8</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r>
                        <a:rPr lang="en-US" b="1" i="1" smtClean="0">
                          <a:solidFill>
                            <a:srgbClr val="FF0000"/>
                          </a:solidFill>
                          <a:latin typeface="Cambria Math" panose="02040503050406030204" pitchFamily="18" charset="0"/>
                          <a:ea typeface="Verdana" panose="020B0604030504040204" pitchFamily="34" charset="0"/>
                        </a:rPr>
                        <m:t> </m:t>
                      </m:r>
                      <m:r>
                        <a:rPr lang="en-US" b="1" i="1" smtClean="0">
                          <a:solidFill>
                            <a:schemeClr val="bg1"/>
                          </a:solidFill>
                          <a:latin typeface="Cambria Math" panose="02040503050406030204" pitchFamily="18" charset="0"/>
                          <a:ea typeface="Verdana" panose="020B0604030504040204" pitchFamily="34" charset="0"/>
                        </a:rPr>
                        <m:t>+ </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,1</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5" name="Прямоугольник 34">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3287688" y="4509120"/>
                <a:ext cx="2880320" cy="666464"/>
              </a:xfrm>
              <a:prstGeom prst="rect">
                <a:avLst/>
              </a:prstGeom>
              <a:blipFill>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Прямоугольник 35">
                <a:extLst>
                  <a:ext uri="{FF2B5EF4-FFF2-40B4-BE49-F238E27FC236}">
                    <a16:creationId xmlns:a16="http://schemas.microsoft.com/office/drawing/2014/main" id="{7F9BB6E3-8B75-48E0-BC9A-A01C53CA063F}"/>
                  </a:ext>
                </a:extLst>
              </p:cNvPr>
              <p:cNvSpPr/>
              <p:nvPr/>
            </p:nvSpPr>
            <p:spPr>
              <a:xfrm>
                <a:off x="3287688" y="5229200"/>
                <a:ext cx="1728192" cy="6870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𝐿</m:t>
                          </m:r>
                        </m:num>
                        <m:den>
                          <m:r>
                            <a:rPr lang="en-US" i="1">
                              <a:solidFill>
                                <a:schemeClr val="bg1"/>
                              </a:solidFill>
                              <a:latin typeface="Cambria Math" panose="02040503050406030204" pitchFamily="18" charset="0"/>
                            </a:rPr>
                            <m:t>𝜕</m:t>
                          </m:r>
                          <m:sSub>
                            <m:sSubPr>
                              <m:ctrlPr>
                                <a:rPr lang="en-US" i="1">
                                  <a:solidFill>
                                    <a:srgbClr val="00B050"/>
                                  </a:solidFill>
                                  <a:latin typeface="Cambria Math" panose="02040503050406030204" pitchFamily="18" charset="0"/>
                                  <a:ea typeface="Verdana" panose="020B0604030504040204" pitchFamily="34" charset="0"/>
                                </a:rPr>
                              </m:ctrlPr>
                            </m:sSubPr>
                            <m:e>
                              <m:r>
                                <a:rPr lang="en-US" i="1">
                                  <a:solidFill>
                                    <a:srgbClr val="00B050"/>
                                  </a:solidFill>
                                  <a:latin typeface="Cambria Math" panose="02040503050406030204" pitchFamily="18" charset="0"/>
                                  <a:ea typeface="Verdana" panose="020B0604030504040204" pitchFamily="34" charset="0"/>
                                </a:rPr>
                                <m:t>𝑥</m:t>
                              </m:r>
                            </m:e>
                            <m:sub>
                              <m:r>
                                <a:rPr lang="en-US" b="0" i="1" smtClean="0">
                                  <a:solidFill>
                                    <a:srgbClr val="00B050"/>
                                  </a:solidFill>
                                  <a:latin typeface="Cambria Math" panose="02040503050406030204" pitchFamily="18" charset="0"/>
                                  <a:ea typeface="Verdana" panose="020B0604030504040204" pitchFamily="34" charset="0"/>
                                </a:rPr>
                                <m:t>9</m:t>
                              </m:r>
                            </m:sub>
                          </m:sSub>
                        </m:den>
                      </m:f>
                      <m:r>
                        <a:rPr lang="en-US" b="0" i="1" smtClean="0">
                          <a:solidFill>
                            <a:schemeClr val="bg1"/>
                          </a:solidFill>
                          <a:latin typeface="Cambria Math" panose="02040503050406030204" pitchFamily="18" charset="0"/>
                          <a:ea typeface="Verdana" panose="020B0604030504040204" pitchFamily="34" charset="0"/>
                        </a:rPr>
                        <m:t>=</m:t>
                      </m:r>
                      <m:f>
                        <m:fPr>
                          <m:ctrlPr>
                            <a:rPr lang="en-US" b="1" i="1">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sSub>
                        <m:sSubPr>
                          <m:ctrlPr>
                            <a:rPr lang="en-US" i="1">
                              <a:solidFill>
                                <a:srgbClr val="FF0000"/>
                              </a:solidFill>
                              <a:latin typeface="Cambria Math" panose="02040503050406030204" pitchFamily="18" charset="0"/>
                              <a:ea typeface="Verdana" panose="020B0604030504040204" pitchFamily="34" charset="0"/>
                            </a:rPr>
                          </m:ctrlPr>
                        </m:sSubPr>
                        <m:e>
                          <m:r>
                            <a:rPr lang="en-US" i="1">
                              <a:solidFill>
                                <a:srgbClr val="FF0000"/>
                              </a:solidFill>
                              <a:latin typeface="Cambria Math" panose="02040503050406030204" pitchFamily="18" charset="0"/>
                              <a:ea typeface="Verdana" panose="020B0604030504040204" pitchFamily="34" charset="0"/>
                            </a:rPr>
                            <m:t>𝑤</m:t>
                          </m:r>
                        </m:e>
                        <m:sub>
                          <m:r>
                            <a:rPr lang="en-US" b="0" i="1" smtClean="0">
                              <a:solidFill>
                                <a:srgbClr val="FF0000"/>
                              </a:solidFill>
                              <a:latin typeface="Cambria Math" panose="02040503050406030204" pitchFamily="18" charset="0"/>
                              <a:ea typeface="Verdana" panose="020B0604030504040204" pitchFamily="34" charset="0"/>
                            </a:rPr>
                            <m:t>2</m:t>
                          </m:r>
                          <m:r>
                            <a:rPr lang="en-US" i="1">
                              <a:solidFill>
                                <a:srgbClr val="FF0000"/>
                              </a:solidFill>
                              <a:latin typeface="Cambria Math" panose="02040503050406030204" pitchFamily="18" charset="0"/>
                              <a:ea typeface="Verdana" panose="020B0604030504040204" pitchFamily="34" charset="0"/>
                            </a:rPr>
                            <m:t>,</m:t>
                          </m:r>
                          <m:r>
                            <a:rPr lang="en-US" b="0" i="1" smtClean="0">
                              <a:solidFill>
                                <a:srgbClr val="FF0000"/>
                              </a:solidFill>
                              <a:latin typeface="Cambria Math" panose="02040503050406030204" pitchFamily="18" charset="0"/>
                              <a:ea typeface="Verdana" panose="020B0604030504040204" pitchFamily="34" charset="0"/>
                            </a:rPr>
                            <m:t>2</m:t>
                          </m:r>
                        </m:sub>
                      </m:sSub>
                    </m:oMath>
                  </m:oMathPara>
                </a14:m>
                <a:endParaRPr lang="en-US" dirty="0">
                  <a:solidFill>
                    <a:srgbClr val="FF0000"/>
                  </a:solidFill>
                  <a:latin typeface="Verdana" panose="020B0604030504040204" pitchFamily="34" charset="0"/>
                  <a:ea typeface="Verdana" panose="020B0604030504040204" pitchFamily="34" charset="0"/>
                </a:endParaRPr>
              </a:p>
            </p:txBody>
          </p:sp>
        </mc:Choice>
        <mc:Fallback xmlns="">
          <p:sp>
            <p:nvSpPr>
              <p:cNvPr id="36" name="Прямоугольник 35">
                <a:extLst>
                  <a:ext uri="{FF2B5EF4-FFF2-40B4-BE49-F238E27FC236}">
                    <a16:creationId xmlns:a16="http://schemas.microsoft.com/office/drawing/2014/main" id="{7F9BB6E3-8B75-48E0-BC9A-A01C53CA063F}"/>
                  </a:ext>
                </a:extLst>
              </p:cNvPr>
              <p:cNvSpPr>
                <a:spLocks noRot="1" noChangeAspect="1" noMove="1" noResize="1" noEditPoints="1" noAdjustHandles="1" noChangeArrowheads="1" noChangeShapeType="1" noTextEdit="1"/>
              </p:cNvSpPr>
              <p:nvPr/>
            </p:nvSpPr>
            <p:spPr>
              <a:xfrm>
                <a:off x="3287688" y="5229200"/>
                <a:ext cx="1728192" cy="687048"/>
              </a:xfrm>
              <a:prstGeom prst="rect">
                <a:avLst/>
              </a:prstGeom>
              <a:blipFill>
                <a:blip r:embed="rId1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graphicFrame>
            <p:nvGraphicFramePr>
              <p:cNvPr id="37" name="Таблица 36"/>
              <p:cNvGraphicFramePr>
                <a:graphicFrameLocks noGrp="1"/>
              </p:cNvGraphicFramePr>
              <p:nvPr>
                <p:extLst/>
              </p:nvPr>
            </p:nvGraphicFramePr>
            <p:xfrm>
              <a:off x="9840416" y="4653136"/>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37" name="Таблица 36"/>
              <p:cNvGraphicFramePr>
                <a:graphicFrameLocks noGrp="1"/>
              </p:cNvGraphicFramePr>
              <p:nvPr>
                <p:extLst>
                  <p:ext uri="{D42A27DB-BD31-4B8C-83A1-F6EECF244321}">
                    <p14:modId xmlns:p14="http://schemas.microsoft.com/office/powerpoint/2010/main" val="60728426"/>
                  </p:ext>
                </p:extLst>
              </p:nvPr>
            </p:nvGraphicFramePr>
            <p:xfrm>
              <a:off x="9840416" y="4653136"/>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9"/>
                          <a:stretch>
                            <a:fillRect l="-2655" t="-2655" r="-104425" b="-104425"/>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9"/>
                          <a:stretch>
                            <a:fillRect l="-103571" t="-2655" r="-5357" b="-104425"/>
                          </a:stretch>
                        </a:blipFill>
                      </a:tcPr>
                    </a:tc>
                    <a:extLst>
                      <a:ext uri="{0D108BD9-81ED-4DB2-BD59-A6C34878D82A}">
                        <a16:rowId xmlns:a16="http://schemas.microsoft.com/office/drawing/2014/main" val="343503666"/>
                      </a:ext>
                    </a:extLst>
                  </a:tr>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9"/>
                          <a:stretch>
                            <a:fillRect l="-2655" t="-103571" r="-104425" b="-535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19"/>
                          <a:stretch>
                            <a:fillRect l="-103571" t="-103571" r="-5357" b="-5357"/>
                          </a:stretch>
                        </a:blipFill>
                      </a:tcPr>
                    </a:tc>
                    <a:extLst>
                      <a:ext uri="{0D108BD9-81ED-4DB2-BD59-A6C34878D82A}">
                        <a16:rowId xmlns:a16="http://schemas.microsoft.com/office/drawing/2014/main" val="35656871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3" name="Таблица 42"/>
              <p:cNvGraphicFramePr>
                <a:graphicFrameLocks noGrp="1"/>
              </p:cNvGraphicFramePr>
              <p:nvPr>
                <p:extLst/>
              </p:nvPr>
            </p:nvGraphicFramePr>
            <p:xfrm>
              <a:off x="6744072" y="3717032"/>
              <a:ext cx="1296000" cy="1296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632690210"/>
                        </a:ext>
                      </a:extLst>
                    </a:gridCol>
                    <a:gridCol w="648000">
                      <a:extLst>
                        <a:ext uri="{9D8B030D-6E8A-4147-A177-3AD203B41FA5}">
                          <a16:colId xmlns:a16="http://schemas.microsoft.com/office/drawing/2014/main" val="857732108"/>
                        </a:ext>
                      </a:extLst>
                    </a:gridCol>
                  </a:tblGrid>
                  <a:tr h="64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ru-RU"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ru-RU" sz="2400" b="0" i="1" smtClean="0">
                                        <a:solidFill>
                                          <a:srgbClr val="FF0000"/>
                                        </a:solidFill>
                                        <a:latin typeface="Cambria Math" panose="02040503050406030204" pitchFamily="18" charset="0"/>
                                        <a:ea typeface="Verdana" panose="020B0604030504040204" pitchFamily="34" charset="0"/>
                                      </a:rPr>
                                      <m:t>1</m:t>
                                    </m:r>
                                  </m:sub>
                                </m:sSub>
                              </m:oMath>
                            </m:oMathPara>
                          </a14:m>
                          <a:endParaRPr lang="en-US" sz="2400" dirty="0">
                            <a:solidFill>
                              <a:srgbClr val="FF0000"/>
                            </a:solidFill>
                            <a:latin typeface="Verdana" panose="020B0604030504040204" pitchFamily="34" charset="0"/>
                            <a:ea typeface="Verdana" panose="020B060403050404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ru-RU"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ru-RU" sz="2400" b="0" i="1" smtClean="0">
                                        <a:solidFill>
                                          <a:srgbClr val="FF0000"/>
                                        </a:solidFill>
                                        <a:latin typeface="Cambria Math" panose="02040503050406030204" pitchFamily="18" charset="0"/>
                                        <a:ea typeface="Verdana" panose="020B0604030504040204" pitchFamily="34" charset="0"/>
                                      </a:rPr>
                                      <m:t>2</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4800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ru-RU"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ru-RU" sz="2400" b="0" i="1" smtClean="0">
                                        <a:solidFill>
                                          <a:srgbClr val="FF0000"/>
                                        </a:solidFill>
                                        <a:latin typeface="Cambria Math" panose="02040503050406030204" pitchFamily="18" charset="0"/>
                                        <a:ea typeface="Verdana" panose="020B0604030504040204" pitchFamily="34" charset="0"/>
                                      </a:rPr>
                                      <m:t>1</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ru-RU" sz="2400" b="0" i="1" smtClean="0">
                                        <a:solidFill>
                                          <a:srgbClr val="FF0000"/>
                                        </a:solidFill>
                                        <a:latin typeface="Cambria Math" panose="02040503050406030204" pitchFamily="18" charset="0"/>
                                        <a:ea typeface="Verdana" panose="020B0604030504040204" pitchFamily="34" charset="0"/>
                                      </a:rPr>
                                      <m:t>2</m:t>
                                    </m:r>
                                    <m:r>
                                      <a:rPr lang="en-US" sz="2400" b="0" i="1" smtClean="0">
                                        <a:solidFill>
                                          <a:srgbClr val="FF0000"/>
                                        </a:solidFill>
                                        <a:latin typeface="Cambria Math" panose="02040503050406030204" pitchFamily="18" charset="0"/>
                                        <a:ea typeface="Verdana" panose="020B0604030504040204" pitchFamily="34" charset="0"/>
                                      </a:rPr>
                                      <m:t>,</m:t>
                                    </m:r>
                                    <m:r>
                                      <a:rPr lang="ru-RU" sz="2400" b="0" i="1" smtClean="0">
                                        <a:solidFill>
                                          <a:srgbClr val="FF0000"/>
                                        </a:solidFill>
                                        <a:latin typeface="Cambria Math" panose="02040503050406030204" pitchFamily="18" charset="0"/>
                                        <a:ea typeface="Verdana" panose="020B0604030504040204" pitchFamily="34" charset="0"/>
                                      </a:rPr>
                                      <m:t>2</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43" name="Таблица 42"/>
              <p:cNvGraphicFramePr>
                <a:graphicFrameLocks noGrp="1"/>
              </p:cNvGraphicFramePr>
              <p:nvPr>
                <p:extLst>
                  <p:ext uri="{D42A27DB-BD31-4B8C-83A1-F6EECF244321}">
                    <p14:modId xmlns:p14="http://schemas.microsoft.com/office/powerpoint/2010/main" val="261490620"/>
                  </p:ext>
                </p:extLst>
              </p:nvPr>
            </p:nvGraphicFramePr>
            <p:xfrm>
              <a:off x="6744072" y="3717032"/>
              <a:ext cx="1296000" cy="1296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632690210"/>
                        </a:ext>
                      </a:extLst>
                    </a:gridCol>
                    <a:gridCol w="648000">
                      <a:extLst>
                        <a:ext uri="{9D8B030D-6E8A-4147-A177-3AD203B41FA5}">
                          <a16:colId xmlns:a16="http://schemas.microsoft.com/office/drawing/2014/main" val="857732108"/>
                        </a:ext>
                      </a:extLst>
                    </a:gridCol>
                  </a:tblGrid>
                  <a:tr h="648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0"/>
                          <a:stretch>
                            <a:fillRect l="-2804" t="-2804" r="-105607" b="-10560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0"/>
                          <a:stretch>
                            <a:fillRect l="-103774" t="-2804" r="-6604" b="-105607"/>
                          </a:stretch>
                        </a:blipFill>
                      </a:tcPr>
                    </a:tc>
                    <a:extLst>
                      <a:ext uri="{0D108BD9-81ED-4DB2-BD59-A6C34878D82A}">
                        <a16:rowId xmlns:a16="http://schemas.microsoft.com/office/drawing/2014/main" val="343503666"/>
                      </a:ext>
                    </a:extLst>
                  </a:tr>
                  <a:tr h="648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0"/>
                          <a:stretch>
                            <a:fillRect l="-2804" t="-102804" r="-105607" b="-560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0"/>
                          <a:stretch>
                            <a:fillRect l="-103774" t="-102804" r="-6604" b="-5607"/>
                          </a:stretch>
                        </a:blipFill>
                      </a:tcPr>
                    </a:tc>
                    <a:extLst>
                      <a:ext uri="{0D108BD9-81ED-4DB2-BD59-A6C34878D82A}">
                        <a16:rowId xmlns:a16="http://schemas.microsoft.com/office/drawing/2014/main" val="3565687118"/>
                      </a:ext>
                    </a:extLst>
                  </a:tr>
                </a:tbl>
              </a:graphicData>
            </a:graphic>
          </p:graphicFrame>
        </mc:Fallback>
      </mc:AlternateContent>
      <p:sp>
        <p:nvSpPr>
          <p:cNvPr id="45" name="Прямоугольник 44"/>
          <p:cNvSpPr/>
          <p:nvPr/>
        </p:nvSpPr>
        <p:spPr>
          <a:xfrm>
            <a:off x="9264352" y="4077072"/>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a:blip r:embed="rId21"/>
          <a:stretch>
            <a:fillRect/>
          </a:stretch>
        </p:blipFill>
        <p:spPr>
          <a:xfrm rot="10800000">
            <a:off x="6744072" y="5229200"/>
            <a:ext cx="1359526" cy="1359526"/>
          </a:xfrm>
          <a:prstGeom prst="rect">
            <a:avLst/>
          </a:prstGeom>
        </p:spPr>
      </p:pic>
      <p:sp>
        <p:nvSpPr>
          <p:cNvPr id="47" name="Прямоугольник 46"/>
          <p:cNvSpPr/>
          <p:nvPr/>
        </p:nvSpPr>
        <p:spPr>
          <a:xfrm>
            <a:off x="9840416" y="4077072"/>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p:nvSpPr>
        <p:spPr>
          <a:xfrm>
            <a:off x="10560496" y="4077072"/>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b="1" dirty="0"/>
          </a:p>
        </p:txBody>
      </p:sp>
      <p:sp>
        <p:nvSpPr>
          <p:cNvPr id="49" name="Прямоугольник 48"/>
          <p:cNvSpPr/>
          <p:nvPr/>
        </p:nvSpPr>
        <p:spPr>
          <a:xfrm>
            <a:off x="9264352" y="4725144"/>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Прямоугольник 49"/>
          <p:cNvSpPr/>
          <p:nvPr/>
        </p:nvSpPr>
        <p:spPr>
          <a:xfrm>
            <a:off x="9840416" y="4725144"/>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Прямоугольник 50"/>
          <p:cNvSpPr/>
          <p:nvPr/>
        </p:nvSpPr>
        <p:spPr>
          <a:xfrm>
            <a:off x="10560496" y="4725144"/>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Прямоугольник 51"/>
          <p:cNvSpPr/>
          <p:nvPr/>
        </p:nvSpPr>
        <p:spPr>
          <a:xfrm>
            <a:off x="9264352" y="5373216"/>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Прямоугольник 52"/>
          <p:cNvSpPr/>
          <p:nvPr/>
        </p:nvSpPr>
        <p:spPr>
          <a:xfrm>
            <a:off x="9840416" y="5373216"/>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Прямоугольник 53"/>
          <p:cNvSpPr/>
          <p:nvPr/>
        </p:nvSpPr>
        <p:spPr>
          <a:xfrm>
            <a:off x="10560496" y="5373216"/>
            <a:ext cx="1296144" cy="129614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Заголовок 1"/>
          <p:cNvSpPr txBox="1">
            <a:spLocks/>
          </p:cNvSpPr>
          <p:nvPr/>
        </p:nvSpPr>
        <p:spPr>
          <a:xfrm>
            <a:off x="8616280" y="3356992"/>
            <a:ext cx="331236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dirty="0">
                <a:solidFill>
                  <a:schemeClr val="bg1"/>
                </a:solidFill>
                <a:latin typeface="-apple-system"/>
              </a:rPr>
              <a:t>Полная Свертка </a:t>
            </a:r>
          </a:p>
        </p:txBody>
      </p:sp>
      <p:sp>
        <p:nvSpPr>
          <p:cNvPr id="38" name="Нижний колонтитул 6">
            <a:extLst>
              <a:ext uri="{FF2B5EF4-FFF2-40B4-BE49-F238E27FC236}">
                <a16:creationId xmlns:a16="http://schemas.microsoft.com/office/drawing/2014/main" id="{DF299F3E-67E2-48A9-8B4D-775AFE0FCF54}"/>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bg1"/>
                </a:solidFill>
                <a:latin typeface="Verdana" panose="020B0604030504040204" pitchFamily="34" charset="0"/>
                <a:ea typeface="Verdana" panose="020B0604030504040204" pitchFamily="34" charset="0"/>
              </a:rPr>
              <a:t>Backpropagation </a:t>
            </a:r>
            <a:r>
              <a:rPr lang="ru-RU" sz="3200" b="1">
                <a:solidFill>
                  <a:schemeClr val="bg1"/>
                </a:solidFill>
                <a:latin typeface="Verdana" panose="020B0604030504040204" pitchFamily="34" charset="0"/>
                <a:ea typeface="Verdana" panose="020B0604030504040204" pitchFamily="34" charset="0"/>
              </a:rPr>
              <a:t>Для Сверток</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6006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4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1"/>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52"/>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54"/>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5" grpId="0"/>
      <p:bldP spid="26" grpId="0"/>
      <p:bldP spid="27" grpId="0"/>
      <p:bldP spid="28" grpId="0"/>
      <p:bldP spid="29" grpId="0"/>
      <p:bldP spid="30" grpId="0"/>
      <p:bldP spid="34" grpId="0"/>
      <p:bldP spid="35" grpId="0"/>
      <p:bldP spid="36" grpId="0"/>
      <p:bldP spid="45" grpId="0" animBg="1"/>
      <p:bldP spid="45"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866D1E38-FFE2-477E-B949-5754B541EE4A}"/>
              </a:ext>
            </a:extLst>
          </p:cNvPr>
          <p:cNvSpPr txBox="1"/>
          <p:nvPr/>
        </p:nvSpPr>
        <p:spPr>
          <a:xfrm>
            <a:off x="9192344" y="5589240"/>
            <a:ext cx="2583912" cy="461665"/>
          </a:xfrm>
          <a:prstGeom prst="rect">
            <a:avLst/>
          </a:prstGeom>
          <a:noFill/>
        </p:spPr>
        <p:txBody>
          <a:bodyPr wrap="none" rtlCol="0">
            <a:spAutoFit/>
          </a:bodyPr>
          <a:lstStyle/>
          <a:p>
            <a:r>
              <a:rPr lang="ru-RU" sz="2400" dirty="0">
                <a:solidFill>
                  <a:schemeClr val="bg1"/>
                </a:solidFill>
              </a:rPr>
              <a:t>Ожидаемый ответ</a:t>
            </a:r>
          </a:p>
        </p:txBody>
      </p:sp>
      <p:sp>
        <p:nvSpPr>
          <p:cNvPr id="11" name="TextBox 10">
            <a:extLst>
              <a:ext uri="{FF2B5EF4-FFF2-40B4-BE49-F238E27FC236}">
                <a16:creationId xmlns:a16="http://schemas.microsoft.com/office/drawing/2014/main" id="{3A8E64A8-10BB-4F54-A1E1-E3F34A550026}"/>
              </a:ext>
            </a:extLst>
          </p:cNvPr>
          <p:cNvSpPr txBox="1"/>
          <p:nvPr/>
        </p:nvSpPr>
        <p:spPr>
          <a:xfrm>
            <a:off x="0" y="5733256"/>
            <a:ext cx="2405851" cy="461665"/>
          </a:xfrm>
          <a:prstGeom prst="rect">
            <a:avLst/>
          </a:prstGeom>
          <a:noFill/>
        </p:spPr>
        <p:txBody>
          <a:bodyPr wrap="none" rtlCol="0">
            <a:spAutoFit/>
          </a:bodyPr>
          <a:lstStyle/>
          <a:p>
            <a:r>
              <a:rPr lang="ru-RU" sz="2400" dirty="0">
                <a:solidFill>
                  <a:schemeClr val="bg1"/>
                </a:solidFill>
              </a:rPr>
              <a:t>Входные данные</a:t>
            </a:r>
          </a:p>
        </p:txBody>
      </p:sp>
      <p:sp>
        <p:nvSpPr>
          <p:cNvPr id="15" name="TextBox 14">
            <a:extLst>
              <a:ext uri="{FF2B5EF4-FFF2-40B4-BE49-F238E27FC236}">
                <a16:creationId xmlns:a16="http://schemas.microsoft.com/office/drawing/2014/main" id="{583B713D-202A-4835-AA05-6609FAE12DBF}"/>
              </a:ext>
            </a:extLst>
          </p:cNvPr>
          <p:cNvSpPr txBox="1"/>
          <p:nvPr/>
        </p:nvSpPr>
        <p:spPr>
          <a:xfrm>
            <a:off x="5519936" y="5589240"/>
            <a:ext cx="2947730" cy="461665"/>
          </a:xfrm>
          <a:prstGeom prst="rect">
            <a:avLst/>
          </a:prstGeom>
          <a:noFill/>
        </p:spPr>
        <p:txBody>
          <a:bodyPr wrap="none" rtlCol="0">
            <a:spAutoFit/>
          </a:bodyPr>
          <a:lstStyle/>
          <a:p>
            <a:r>
              <a:rPr lang="ru-RU" sz="2400" dirty="0">
                <a:solidFill>
                  <a:schemeClr val="bg1"/>
                </a:solidFill>
              </a:rPr>
              <a:t>Машинное обучение</a:t>
            </a:r>
          </a:p>
        </p:txBody>
      </p:sp>
      <p:pic>
        <p:nvPicPr>
          <p:cNvPr id="16" name="Picture 2">
            <a:extLst>
              <a:ext uri="{FF2B5EF4-FFF2-40B4-BE49-F238E27FC236}">
                <a16:creationId xmlns:a16="http://schemas.microsoft.com/office/drawing/2014/main" id="{BE966C01-F263-4AAC-A1B4-3710CDE932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3" t="4475" r="53519" b="1659"/>
          <a:stretch/>
        </p:blipFill>
        <p:spPr bwMode="auto">
          <a:xfrm>
            <a:off x="191344" y="2060848"/>
            <a:ext cx="1870685" cy="18577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3">
            <a:extLst>
              <a:ext uri="{FF2B5EF4-FFF2-40B4-BE49-F238E27FC236}">
                <a16:creationId xmlns:a16="http://schemas.microsoft.com/office/drawing/2014/main" id="{7E236AB2-2A72-46C8-A3F9-F07A84B5A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600" y="2204864"/>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8">
            <a:extLst>
              <a:ext uri="{FF2B5EF4-FFF2-40B4-BE49-F238E27FC236}">
                <a16:creationId xmlns:a16="http://schemas.microsoft.com/office/drawing/2014/main" id="{86F061EE-2C0F-48E9-8759-369F3BA21D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9616" y="1556792"/>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9">
            <a:extLst>
              <a:ext uri="{FF2B5EF4-FFF2-40B4-BE49-F238E27FC236}">
                <a16:creationId xmlns:a16="http://schemas.microsoft.com/office/drawing/2014/main" id="{09452E32-5E2D-4753-8D51-A57B4196B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5680" y="2276872"/>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0">
            <a:extLst>
              <a:ext uri="{FF2B5EF4-FFF2-40B4-BE49-F238E27FC236}">
                <a16:creationId xmlns:a16="http://schemas.microsoft.com/office/drawing/2014/main" id="{4244B354-A93A-4F45-B15E-5BA00AB8E5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9696" y="1556792"/>
            <a:ext cx="668499" cy="6684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12">
            <a:extLst>
              <a:ext uri="{FF2B5EF4-FFF2-40B4-BE49-F238E27FC236}">
                <a16:creationId xmlns:a16="http://schemas.microsoft.com/office/drawing/2014/main" id="{22CDD443-A292-42C3-BD17-A81F08A2FE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1744" y="2276872"/>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radient-descriptor.png">
            <a:extLst>
              <a:ext uri="{FF2B5EF4-FFF2-40B4-BE49-F238E27FC236}">
                <a16:creationId xmlns:a16="http://schemas.microsoft.com/office/drawing/2014/main" id="{C86515DF-7448-4CE4-9878-6B9968C9006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24" t="4179" r="2513" b="15625"/>
          <a:stretch/>
        </p:blipFill>
        <p:spPr bwMode="auto">
          <a:xfrm>
            <a:off x="2423592" y="2852936"/>
            <a:ext cx="1789346" cy="792088"/>
          </a:xfrm>
          <a:prstGeom prst="rect">
            <a:avLst/>
          </a:prstGeom>
          <a:noFill/>
          <a:extLst>
            <a:ext uri="{909E8E84-426E-40DD-AFC4-6F175D3DCCD1}">
              <a14:hiddenFill xmlns:a14="http://schemas.microsoft.com/office/drawing/2010/main">
                <a:solidFill>
                  <a:srgbClr val="FFFFFF"/>
                </a:solidFill>
              </a14:hiddenFill>
            </a:ext>
          </a:extLst>
        </p:spPr>
      </p:pic>
      <p:pic>
        <p:nvPicPr>
          <p:cNvPr id="24" name="Рисунок 23">
            <a:extLst>
              <a:ext uri="{FF2B5EF4-FFF2-40B4-BE49-F238E27FC236}">
                <a16:creationId xmlns:a16="http://schemas.microsoft.com/office/drawing/2014/main" id="{166EDFEE-0E2C-48F8-82F5-8CEF2A2B9109}"/>
              </a:ext>
            </a:extLst>
          </p:cNvPr>
          <p:cNvPicPr>
            <a:picLocks noChangeAspect="1"/>
          </p:cNvPicPr>
          <p:nvPr/>
        </p:nvPicPr>
        <p:blipFill rotWithShape="1">
          <a:blip r:embed="rId11"/>
          <a:srcRect l="21853" t="69799" r="64960"/>
          <a:stretch/>
        </p:blipFill>
        <p:spPr>
          <a:xfrm>
            <a:off x="263352" y="4221088"/>
            <a:ext cx="1431828" cy="1440160"/>
          </a:xfrm>
          <a:prstGeom prst="rect">
            <a:avLst/>
          </a:prstGeom>
        </p:spPr>
      </p:pic>
      <p:sp>
        <p:nvSpPr>
          <p:cNvPr id="26" name="TextBox 25">
            <a:extLst>
              <a:ext uri="{FF2B5EF4-FFF2-40B4-BE49-F238E27FC236}">
                <a16:creationId xmlns:a16="http://schemas.microsoft.com/office/drawing/2014/main" id="{3A8E64A8-10BB-4F54-A1E1-E3F34A550026}"/>
              </a:ext>
            </a:extLst>
          </p:cNvPr>
          <p:cNvSpPr txBox="1"/>
          <p:nvPr/>
        </p:nvSpPr>
        <p:spPr>
          <a:xfrm>
            <a:off x="2783632" y="5733256"/>
            <a:ext cx="1455848" cy="461665"/>
          </a:xfrm>
          <a:prstGeom prst="rect">
            <a:avLst/>
          </a:prstGeom>
          <a:noFill/>
        </p:spPr>
        <p:txBody>
          <a:bodyPr wrap="none" rtlCol="0">
            <a:spAutoFit/>
          </a:bodyPr>
          <a:lstStyle/>
          <a:p>
            <a:r>
              <a:rPr lang="ru-RU" sz="2400" dirty="0">
                <a:solidFill>
                  <a:schemeClr val="bg1"/>
                </a:solidFill>
              </a:rPr>
              <a:t>Признаки</a:t>
            </a:r>
          </a:p>
        </p:txBody>
      </p:sp>
      <p:pic>
        <p:nvPicPr>
          <p:cNvPr id="27" name="Picture 2" descr="ÐÐ¾ÑÐ¾Ð¶ÐµÐµ Ð¸Ð·Ð¾Ð±ÑÐ°Ð¶ÐµÐ½Ð¸Ðµ"/>
          <p:cNvPicPr>
            <a:picLocks noChangeAspect="1" noChangeArrowheads="1" noCrop="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59896" y="2492896"/>
            <a:ext cx="4074583" cy="23762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66D1E38-FFE2-477E-B949-5754B541EE4A}"/>
              </a:ext>
            </a:extLst>
          </p:cNvPr>
          <p:cNvSpPr txBox="1"/>
          <p:nvPr/>
        </p:nvSpPr>
        <p:spPr>
          <a:xfrm>
            <a:off x="9840416" y="2276872"/>
            <a:ext cx="1330557" cy="1200329"/>
          </a:xfrm>
          <a:prstGeom prst="rect">
            <a:avLst/>
          </a:prstGeom>
          <a:noFill/>
        </p:spPr>
        <p:txBody>
          <a:bodyPr wrap="none" rtlCol="0">
            <a:spAutoFit/>
          </a:bodyPr>
          <a:lstStyle/>
          <a:p>
            <a:r>
              <a:rPr lang="ru-RU" sz="2400" dirty="0">
                <a:solidFill>
                  <a:schemeClr val="bg1"/>
                </a:solidFill>
              </a:rPr>
              <a:t>Девушка</a:t>
            </a:r>
          </a:p>
          <a:p>
            <a:r>
              <a:rPr lang="ru-RU" sz="2400" dirty="0">
                <a:solidFill>
                  <a:schemeClr val="bg1"/>
                </a:solidFill>
              </a:rPr>
              <a:t>Лена</a:t>
            </a:r>
          </a:p>
          <a:p>
            <a:r>
              <a:rPr lang="ru-RU" sz="2400" dirty="0">
                <a:solidFill>
                  <a:schemeClr val="bg1"/>
                </a:solidFill>
              </a:rPr>
              <a:t>В шляпе</a:t>
            </a:r>
          </a:p>
        </p:txBody>
      </p:sp>
      <p:sp>
        <p:nvSpPr>
          <p:cNvPr id="29" name="TextBox 28">
            <a:extLst>
              <a:ext uri="{FF2B5EF4-FFF2-40B4-BE49-F238E27FC236}">
                <a16:creationId xmlns:a16="http://schemas.microsoft.com/office/drawing/2014/main" id="{866D1E38-FFE2-477E-B949-5754B541EE4A}"/>
              </a:ext>
            </a:extLst>
          </p:cNvPr>
          <p:cNvSpPr txBox="1"/>
          <p:nvPr/>
        </p:nvSpPr>
        <p:spPr>
          <a:xfrm>
            <a:off x="9840416" y="4293096"/>
            <a:ext cx="1369029" cy="461665"/>
          </a:xfrm>
          <a:prstGeom prst="rect">
            <a:avLst/>
          </a:prstGeom>
          <a:noFill/>
        </p:spPr>
        <p:txBody>
          <a:bodyPr wrap="none" rtlCol="0">
            <a:spAutoFit/>
          </a:bodyPr>
          <a:lstStyle/>
          <a:p>
            <a:r>
              <a:rPr lang="ru-RU" sz="2400" dirty="0">
                <a:solidFill>
                  <a:schemeClr val="bg1"/>
                </a:solidFill>
              </a:rPr>
              <a:t>Это пять!</a:t>
            </a:r>
          </a:p>
        </p:txBody>
      </p:sp>
      <p:sp>
        <p:nvSpPr>
          <p:cNvPr id="30"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a:solidFill>
                  <a:schemeClr val="bg1"/>
                </a:solidFill>
                <a:latin typeface="Verdana" panose="020B0604030504040204" pitchFamily="34" charset="0"/>
                <a:ea typeface="Verdana" panose="020B0604030504040204" pitchFamily="34" charset="0"/>
              </a:rPr>
              <a:t>Машинное Обучение</a:t>
            </a:r>
            <a:endParaRPr lang="ru-RU" sz="3200" spc="-1" dirty="0">
              <a:solidFill>
                <a:schemeClr val="bg1"/>
              </a:solidFill>
              <a:latin typeface="Verdana" panose="020B0604030504040204" pitchFamily="34" charset="0"/>
              <a:ea typeface="Verdana" panose="020B0604030504040204" pitchFamily="34" charset="0"/>
            </a:endParaRPr>
          </a:p>
        </p:txBody>
      </p:sp>
      <p:pic>
        <p:nvPicPr>
          <p:cNvPr id="31" name="Рисунок 30">
            <a:extLst>
              <a:ext uri="{FF2B5EF4-FFF2-40B4-BE49-F238E27FC236}">
                <a16:creationId xmlns:a16="http://schemas.microsoft.com/office/drawing/2014/main" id="{5E193CAF-FF43-4AF7-AA35-857373386E75}"/>
              </a:ext>
            </a:extLst>
          </p:cNvPr>
          <p:cNvPicPr>
            <a:picLocks noChangeAspect="1"/>
          </p:cNvPicPr>
          <p:nvPr/>
        </p:nvPicPr>
        <p:blipFill rotWithShape="1">
          <a:blip r:embed="rId13">
            <a:clrChange>
              <a:clrFrom>
                <a:srgbClr val="000000"/>
              </a:clrFrom>
              <a:clrTo>
                <a:srgbClr val="000000">
                  <a:alpha val="0"/>
                </a:srgbClr>
              </a:clrTo>
            </a:clrChange>
          </a:blip>
          <a:srcRect r="49362" b="74579"/>
          <a:stretch/>
        </p:blipFill>
        <p:spPr>
          <a:xfrm>
            <a:off x="2495600" y="4365104"/>
            <a:ext cx="2966844" cy="1348808"/>
          </a:xfrm>
          <a:prstGeom prst="rect">
            <a:avLst/>
          </a:prstGeom>
        </p:spPr>
      </p:pic>
      <p:pic>
        <p:nvPicPr>
          <p:cNvPr id="4" name="Рисунок 3"/>
          <p:cNvPicPr>
            <a:picLocks noChangeAspect="1"/>
          </p:cNvPicPr>
          <p:nvPr/>
        </p:nvPicPr>
        <p:blipFill>
          <a:blip r:embed="rId14"/>
          <a:stretch>
            <a:fillRect/>
          </a:stretch>
        </p:blipFill>
        <p:spPr>
          <a:xfrm>
            <a:off x="2207568" y="3717032"/>
            <a:ext cx="767415" cy="767415"/>
          </a:xfrm>
          <a:prstGeom prst="rect">
            <a:avLst/>
          </a:prstGeom>
        </p:spPr>
      </p:pic>
      <p:pic>
        <p:nvPicPr>
          <p:cNvPr id="5" name="Рисунок 4"/>
          <p:cNvPicPr>
            <a:picLocks noChangeAspect="1"/>
          </p:cNvPicPr>
          <p:nvPr/>
        </p:nvPicPr>
        <p:blipFill>
          <a:blip r:embed="rId15"/>
          <a:stretch>
            <a:fillRect/>
          </a:stretch>
        </p:blipFill>
        <p:spPr>
          <a:xfrm>
            <a:off x="3287688" y="3717032"/>
            <a:ext cx="1717036" cy="583869"/>
          </a:xfrm>
          <a:prstGeom prst="rect">
            <a:avLst/>
          </a:prstGeom>
        </p:spPr>
      </p:pic>
    </p:spTree>
    <p:extLst>
      <p:ext uri="{BB962C8B-B14F-4D97-AF65-F5344CB8AC3E}">
        <p14:creationId xmlns:p14="http://schemas.microsoft.com/office/powerpoint/2010/main" val="34354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p:bldP spid="11" grpId="0"/>
      <p:bldP spid="15" grpId="0"/>
      <p:bldP spid="26" grpId="0"/>
      <p:bldP spid="28"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3"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Backpropagation </a:t>
            </a:r>
            <a:r>
              <a:rPr lang="ru-RU" sz="3200" b="1" dirty="0">
                <a:solidFill>
                  <a:schemeClr val="bg1"/>
                </a:solidFill>
                <a:latin typeface="Verdana" panose="020B0604030504040204" pitchFamily="34" charset="0"/>
                <a:ea typeface="Verdana" panose="020B0604030504040204" pitchFamily="34" charset="0"/>
              </a:rPr>
              <a:t>Для Сверток</a:t>
            </a:r>
            <a:endParaRPr lang="ru-RU" sz="3200" spc="-1" dirty="0">
              <a:solidFill>
                <a:schemeClr val="bg1"/>
              </a:solidFill>
              <a:latin typeface="Verdana" panose="020B0604030504040204" pitchFamily="34" charset="0"/>
              <a:ea typeface="Verdana" panose="020B0604030504040204" pitchFamily="34" charset="0"/>
            </a:endParaRPr>
          </a:p>
        </p:txBody>
      </p:sp>
      <p:grpSp>
        <p:nvGrpSpPr>
          <p:cNvPr id="31" name="Группа 30"/>
          <p:cNvGrpSpPr/>
          <p:nvPr/>
        </p:nvGrpSpPr>
        <p:grpSpPr>
          <a:xfrm>
            <a:off x="2346848" y="5081597"/>
            <a:ext cx="720000" cy="720080"/>
            <a:chOff x="2927648" y="2852936"/>
            <a:chExt cx="720000" cy="720080"/>
          </a:xfrm>
        </p:grpSpPr>
        <p:sp>
          <p:nvSpPr>
            <p:cNvPr id="32" name="Овал 31"/>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3" name="Прямая соединительная линия 32"/>
            <p:cNvCxnSpPr>
              <a:stCxn id="32" idx="1"/>
              <a:endCxn id="32"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Прямая соединительная линия 36"/>
            <p:cNvCxnSpPr>
              <a:stCxn id="32" idx="7"/>
              <a:endCxn id="32"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graphicFrame>
            <p:nvGraphicFramePr>
              <p:cNvPr id="38" name="Таблица 37"/>
              <p:cNvGraphicFramePr>
                <a:graphicFrameLocks noGrp="1"/>
              </p:cNvGraphicFramePr>
              <p:nvPr>
                <p:extLst>
                  <p:ext uri="{D42A27DB-BD31-4B8C-83A1-F6EECF244321}">
                    <p14:modId xmlns:p14="http://schemas.microsoft.com/office/powerpoint/2010/main" val="339554362"/>
                  </p:ext>
                </p:extLst>
              </p:nvPr>
            </p:nvGraphicFramePr>
            <p:xfrm>
              <a:off x="402632" y="4721557"/>
              <a:ext cx="1296000" cy="1296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632690210"/>
                        </a:ext>
                      </a:extLst>
                    </a:gridCol>
                    <a:gridCol w="648000">
                      <a:extLst>
                        <a:ext uri="{9D8B030D-6E8A-4147-A177-3AD203B41FA5}">
                          <a16:colId xmlns:a16="http://schemas.microsoft.com/office/drawing/2014/main" val="857732108"/>
                        </a:ext>
                      </a:extLst>
                    </a:gridCol>
                  </a:tblGrid>
                  <a:tr h="64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en-US" sz="2400" dirty="0">
                            <a:solidFill>
                              <a:srgbClr val="FF0000"/>
                            </a:solidFill>
                            <a:latin typeface="Verdana" panose="020B0604030504040204" pitchFamily="34" charset="0"/>
                            <a:ea typeface="Verdana" panose="020B060403050404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2</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1</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4800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ea typeface="Verdana" panose="020B0604030504040204" pitchFamily="34" charset="0"/>
                                      </a:rPr>
                                    </m:ctrlPr>
                                  </m:sSubPr>
                                  <m:e>
                                    <m:r>
                                      <a:rPr lang="en-US" sz="2400" i="1">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m:t>
                                    </m:r>
                                    <m:r>
                                      <a:rPr lang="en-US" sz="2400" i="1">
                                        <a:solidFill>
                                          <a:srgbClr val="FF0000"/>
                                        </a:solidFill>
                                        <a:latin typeface="Cambria Math" panose="02040503050406030204" pitchFamily="18" charset="0"/>
                                        <a:ea typeface="Verdana" panose="020B0604030504040204" pitchFamily="34" charset="0"/>
                                      </a:rPr>
                                      <m:t>,</m:t>
                                    </m:r>
                                    <m:r>
                                      <a:rPr lang="en-US" sz="2400" b="0" i="1" smtClean="0">
                                        <a:solidFill>
                                          <a:srgbClr val="FF0000"/>
                                        </a:solidFill>
                                        <a:latin typeface="Cambria Math" panose="02040503050406030204" pitchFamily="18" charset="0"/>
                                        <a:ea typeface="Verdana" panose="020B0604030504040204" pitchFamily="34" charset="0"/>
                                      </a:rPr>
                                      <m:t>2</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ea typeface="Verdana" panose="020B0604030504040204" pitchFamily="34" charset="0"/>
                                      </a:rPr>
                                    </m:ctrlPr>
                                  </m:sSubPr>
                                  <m:e>
                                    <m:r>
                                      <a:rPr lang="en-US" sz="2400" b="0" i="1" smtClean="0">
                                        <a:solidFill>
                                          <a:srgbClr val="FF0000"/>
                                        </a:solidFill>
                                        <a:latin typeface="Cambria Math" panose="02040503050406030204" pitchFamily="18" charset="0"/>
                                        <a:ea typeface="Verdana" panose="020B0604030504040204" pitchFamily="34" charset="0"/>
                                      </a:rPr>
                                      <m:t>𝑤</m:t>
                                    </m:r>
                                  </m:e>
                                  <m:sub>
                                    <m:r>
                                      <a:rPr lang="en-US" sz="2400" b="0" i="1" smtClean="0">
                                        <a:solidFill>
                                          <a:srgbClr val="FF0000"/>
                                        </a:solidFill>
                                        <a:latin typeface="Cambria Math" panose="02040503050406030204" pitchFamily="18" charset="0"/>
                                        <a:ea typeface="Verdana" panose="020B0604030504040204" pitchFamily="34" charset="0"/>
                                      </a:rPr>
                                      <m:t>1,1</m:t>
                                    </m:r>
                                  </m:sub>
                                </m:sSub>
                              </m:oMath>
                            </m:oMathPara>
                          </a14:m>
                          <a:endParaRPr lang="ru-RU" sz="2400"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38" name="Таблица 37"/>
              <p:cNvGraphicFramePr>
                <a:graphicFrameLocks noGrp="1"/>
              </p:cNvGraphicFramePr>
              <p:nvPr>
                <p:extLst>
                  <p:ext uri="{D42A27DB-BD31-4B8C-83A1-F6EECF244321}">
                    <p14:modId xmlns:p14="http://schemas.microsoft.com/office/powerpoint/2010/main" val="339554362"/>
                  </p:ext>
                </p:extLst>
              </p:nvPr>
            </p:nvGraphicFramePr>
            <p:xfrm>
              <a:off x="402632" y="4721557"/>
              <a:ext cx="1296000" cy="1296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1632690210"/>
                        </a:ext>
                      </a:extLst>
                    </a:gridCol>
                    <a:gridCol w="648000">
                      <a:extLst>
                        <a:ext uri="{9D8B030D-6E8A-4147-A177-3AD203B41FA5}">
                          <a16:colId xmlns:a16="http://schemas.microsoft.com/office/drawing/2014/main" val="857732108"/>
                        </a:ext>
                      </a:extLst>
                    </a:gridCol>
                  </a:tblGrid>
                  <a:tr h="648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4"/>
                          <a:stretch>
                            <a:fillRect l="-3738" t="-2804" r="-104673" b="-10560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4"/>
                          <a:stretch>
                            <a:fillRect l="-104717" t="-2804" r="-5660" b="-105607"/>
                          </a:stretch>
                        </a:blipFill>
                      </a:tcPr>
                    </a:tc>
                    <a:extLst>
                      <a:ext uri="{0D108BD9-81ED-4DB2-BD59-A6C34878D82A}">
                        <a16:rowId xmlns:a16="http://schemas.microsoft.com/office/drawing/2014/main" val="343503666"/>
                      </a:ext>
                    </a:extLst>
                  </a:tr>
                  <a:tr h="648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4"/>
                          <a:stretch>
                            <a:fillRect l="-3738" t="-102804" r="-104673" b="-560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4"/>
                          <a:stretch>
                            <a:fillRect l="-104717" t="-102804" r="-5660" b="-5607"/>
                          </a:stretch>
                        </a:blipFill>
                      </a:tcPr>
                    </a:tc>
                    <a:extLst>
                      <a:ext uri="{0D108BD9-81ED-4DB2-BD59-A6C34878D82A}">
                        <a16:rowId xmlns:a16="http://schemas.microsoft.com/office/drawing/2014/main" val="35656871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9" name="Таблица 38"/>
              <p:cNvGraphicFramePr>
                <a:graphicFrameLocks noGrp="1"/>
              </p:cNvGraphicFramePr>
              <p:nvPr>
                <p:extLst>
                  <p:ext uri="{D42A27DB-BD31-4B8C-83A1-F6EECF244321}">
                    <p14:modId xmlns:p14="http://schemas.microsoft.com/office/powerpoint/2010/main" val="3550726925"/>
                  </p:ext>
                </p:extLst>
              </p:nvPr>
            </p:nvGraphicFramePr>
            <p:xfrm>
              <a:off x="3498976" y="4649549"/>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39" name="Таблица 38"/>
              <p:cNvGraphicFramePr>
                <a:graphicFrameLocks noGrp="1"/>
              </p:cNvGraphicFramePr>
              <p:nvPr>
                <p:extLst>
                  <p:ext uri="{D42A27DB-BD31-4B8C-83A1-F6EECF244321}">
                    <p14:modId xmlns:p14="http://schemas.microsoft.com/office/powerpoint/2010/main" val="3550726925"/>
                  </p:ext>
                </p:extLst>
              </p:nvPr>
            </p:nvGraphicFramePr>
            <p:xfrm>
              <a:off x="3498976" y="4649549"/>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5"/>
                          <a:stretch>
                            <a:fillRect l="-2655" t="-2655" r="-105310" b="-105310"/>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5"/>
                          <a:stretch>
                            <a:fillRect l="-102655" t="-2655" r="-5310" b="-105310"/>
                          </a:stretch>
                        </a:blipFill>
                      </a:tcPr>
                    </a:tc>
                    <a:extLst>
                      <a:ext uri="{0D108BD9-81ED-4DB2-BD59-A6C34878D82A}">
                        <a16:rowId xmlns:a16="http://schemas.microsoft.com/office/drawing/2014/main" val="343503666"/>
                      </a:ext>
                    </a:extLst>
                  </a:tr>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5"/>
                          <a:stretch>
                            <a:fillRect l="-2655" t="-102655" r="-105310" b="-5310"/>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5"/>
                          <a:stretch>
                            <a:fillRect l="-102655" t="-102655" r="-5310" b="-5310"/>
                          </a:stretch>
                        </a:blipFill>
                      </a:tcPr>
                    </a:tc>
                    <a:extLst>
                      <a:ext uri="{0D108BD9-81ED-4DB2-BD59-A6C34878D82A}">
                        <a16:rowId xmlns:a16="http://schemas.microsoft.com/office/drawing/2014/main" val="3565687118"/>
                      </a:ext>
                    </a:extLst>
                  </a:tr>
                </a:tbl>
              </a:graphicData>
            </a:graphic>
          </p:graphicFrame>
        </mc:Fallback>
      </mc:AlternateContent>
      <p:sp>
        <p:nvSpPr>
          <p:cNvPr id="40" name="Заголовок 1"/>
          <p:cNvSpPr txBox="1">
            <a:spLocks/>
          </p:cNvSpPr>
          <p:nvPr/>
        </p:nvSpPr>
        <p:spPr>
          <a:xfrm>
            <a:off x="1266728" y="5801677"/>
            <a:ext cx="331236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2800" dirty="0">
                <a:solidFill>
                  <a:schemeClr val="bg1"/>
                </a:solidFill>
                <a:latin typeface="-apple-system"/>
              </a:rPr>
              <a:t>Полная Свертка </a:t>
            </a:r>
          </a:p>
        </p:txBody>
      </p:sp>
      <p:grpSp>
        <p:nvGrpSpPr>
          <p:cNvPr id="59" name="Группа 58"/>
          <p:cNvGrpSpPr/>
          <p:nvPr/>
        </p:nvGrpSpPr>
        <p:grpSpPr>
          <a:xfrm>
            <a:off x="2346848" y="1884491"/>
            <a:ext cx="720000" cy="720080"/>
            <a:chOff x="2927648" y="2852936"/>
            <a:chExt cx="720000" cy="720080"/>
          </a:xfrm>
        </p:grpSpPr>
        <p:sp>
          <p:nvSpPr>
            <p:cNvPr id="60" name="Овал 59"/>
            <p:cNvSpPr/>
            <p:nvPr/>
          </p:nvSpPr>
          <p:spPr>
            <a:xfrm>
              <a:off x="2927648" y="2852936"/>
              <a:ext cx="720000" cy="7200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1" name="Прямая соединительная линия 60"/>
            <p:cNvCxnSpPr>
              <a:stCxn id="60" idx="1"/>
              <a:endCxn id="60" idx="5"/>
            </p:cNvCxnSpPr>
            <p:nvPr/>
          </p:nvCxnSpPr>
          <p:spPr>
            <a:xfrm>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Прямая соединительная линия 61"/>
            <p:cNvCxnSpPr>
              <a:stCxn id="60" idx="7"/>
              <a:endCxn id="60" idx="3"/>
            </p:cNvCxnSpPr>
            <p:nvPr/>
          </p:nvCxnSpPr>
          <p:spPr>
            <a:xfrm flipH="1">
              <a:off x="3033090" y="2958389"/>
              <a:ext cx="509116" cy="509174"/>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graphicFrame>
            <p:nvGraphicFramePr>
              <p:cNvPr id="63" name="Таблица 62"/>
              <p:cNvGraphicFramePr>
                <a:graphicFrameLocks noGrp="1"/>
              </p:cNvGraphicFramePr>
              <p:nvPr>
                <p:extLst>
                  <p:ext uri="{D42A27DB-BD31-4B8C-83A1-F6EECF244321}">
                    <p14:modId xmlns:p14="http://schemas.microsoft.com/office/powerpoint/2010/main" val="1398819137"/>
                  </p:ext>
                </p:extLst>
              </p:nvPr>
            </p:nvGraphicFramePr>
            <p:xfrm>
              <a:off x="3498976" y="1524451"/>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smtClean="0">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𝟏</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𝟐</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3503666"/>
                      </a:ext>
                    </a:extLst>
                  </a:tr>
                  <a:tr h="684000">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𝟑</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f>
                                  <m:fPr>
                                    <m:ctrlPr>
                                      <a:rPr lang="en-US" b="1" i="1" smtClean="0">
                                        <a:solidFill>
                                          <a:schemeClr val="bg1"/>
                                        </a:solidFill>
                                        <a:latin typeface="Cambria Math" panose="02040503050406030204" pitchFamily="18" charset="0"/>
                                      </a:rPr>
                                    </m:ctrlPr>
                                  </m:fPr>
                                  <m:num>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𝑳</m:t>
                                    </m:r>
                                  </m:num>
                                  <m:den>
                                    <m:r>
                                      <a:rPr lang="en-US" b="1" i="1">
                                        <a:solidFill>
                                          <a:schemeClr val="bg1"/>
                                        </a:solidFill>
                                        <a:latin typeface="Cambria Math" panose="02040503050406030204" pitchFamily="18" charset="0"/>
                                      </a:rPr>
                                      <m:t>𝝏</m:t>
                                    </m:r>
                                    <m:sSub>
                                      <m:sSubPr>
                                        <m:ctrlPr>
                                          <a:rPr lang="en-US" b="1" i="1">
                                            <a:solidFill>
                                              <a:srgbClr val="00B0F0"/>
                                            </a:solidFill>
                                            <a:latin typeface="Cambria Math" panose="02040503050406030204" pitchFamily="18" charset="0"/>
                                          </a:rPr>
                                        </m:ctrlPr>
                                      </m:sSubPr>
                                      <m:e>
                                        <m:r>
                                          <a:rPr lang="en-US" b="1" i="1">
                                            <a:solidFill>
                                              <a:srgbClr val="00B0F0"/>
                                            </a:solidFill>
                                            <a:latin typeface="Cambria Math" panose="02040503050406030204" pitchFamily="18" charset="0"/>
                                          </a:rPr>
                                          <m:t>𝒚</m:t>
                                        </m:r>
                                      </m:e>
                                      <m:sub>
                                        <m:r>
                                          <a:rPr lang="en-US" b="1" i="1" smtClean="0">
                                            <a:solidFill>
                                              <a:srgbClr val="00B0F0"/>
                                            </a:solidFill>
                                            <a:latin typeface="Cambria Math" panose="02040503050406030204" pitchFamily="18" charset="0"/>
                                          </a:rPr>
                                          <m:t>𝟒</m:t>
                                        </m:r>
                                      </m:sub>
                                    </m:sSub>
                                  </m:den>
                                </m:f>
                              </m:oMath>
                            </m:oMathPara>
                          </a14:m>
                          <a:endParaRPr lang="ru-RU" dirty="0">
                            <a:ln>
                              <a:solidFill>
                                <a:schemeClr val="bg1"/>
                              </a:solidFill>
                            </a:ln>
                            <a:solidFill>
                              <a:schemeClr val="bg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65687118"/>
                      </a:ext>
                    </a:extLst>
                  </a:tr>
                </a:tbl>
              </a:graphicData>
            </a:graphic>
          </p:graphicFrame>
        </mc:Choice>
        <mc:Fallback xmlns="">
          <p:graphicFrame>
            <p:nvGraphicFramePr>
              <p:cNvPr id="63" name="Таблица 62"/>
              <p:cNvGraphicFramePr>
                <a:graphicFrameLocks noGrp="1"/>
              </p:cNvGraphicFramePr>
              <p:nvPr>
                <p:extLst>
                  <p:ext uri="{D42A27DB-BD31-4B8C-83A1-F6EECF244321}">
                    <p14:modId xmlns:p14="http://schemas.microsoft.com/office/powerpoint/2010/main" val="1398819137"/>
                  </p:ext>
                </p:extLst>
              </p:nvPr>
            </p:nvGraphicFramePr>
            <p:xfrm>
              <a:off x="3498976" y="1524451"/>
              <a:ext cx="1368000" cy="1368000"/>
            </p:xfrm>
            <a:graphic>
              <a:graphicData uri="http://schemas.openxmlformats.org/drawingml/2006/table">
                <a:tbl>
                  <a:tblPr firstRow="1" bandRow="1">
                    <a:tableStyleId>{5C22544A-7EE6-4342-B048-85BDC9FD1C3A}</a:tableStyleId>
                  </a:tblPr>
                  <a:tblGrid>
                    <a:gridCol w="684000">
                      <a:extLst>
                        <a:ext uri="{9D8B030D-6E8A-4147-A177-3AD203B41FA5}">
                          <a16:colId xmlns:a16="http://schemas.microsoft.com/office/drawing/2014/main" val="1632690210"/>
                        </a:ext>
                      </a:extLst>
                    </a:gridCol>
                    <a:gridCol w="684000">
                      <a:extLst>
                        <a:ext uri="{9D8B030D-6E8A-4147-A177-3AD203B41FA5}">
                          <a16:colId xmlns:a16="http://schemas.microsoft.com/office/drawing/2014/main" val="857732108"/>
                        </a:ext>
                      </a:extLst>
                    </a:gridCol>
                  </a:tblGrid>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6"/>
                          <a:stretch>
                            <a:fillRect l="-2655" t="-3540" r="-105310" b="-104425"/>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6"/>
                          <a:stretch>
                            <a:fillRect l="-102655" t="-3540" r="-5310" b="-104425"/>
                          </a:stretch>
                        </a:blipFill>
                      </a:tcPr>
                    </a:tc>
                    <a:extLst>
                      <a:ext uri="{0D108BD9-81ED-4DB2-BD59-A6C34878D82A}">
                        <a16:rowId xmlns:a16="http://schemas.microsoft.com/office/drawing/2014/main" val="343503666"/>
                      </a:ext>
                    </a:extLst>
                  </a:tr>
                  <a:tr h="684000">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6"/>
                          <a:stretch>
                            <a:fillRect l="-2655" t="-104464" r="-105310" b="-5357"/>
                          </a:stretch>
                        </a:blipFill>
                      </a:tcPr>
                    </a:tc>
                    <a:tc>
                      <a:txBody>
                        <a:bodyPr/>
                        <a:lstStyle/>
                        <a:p>
                          <a:endParaRPr lang="ru-RU"/>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6"/>
                          <a:stretch>
                            <a:fillRect l="-102655" t="-104464" r="-5310" b="-5357"/>
                          </a:stretch>
                        </a:blipFill>
                      </a:tcPr>
                    </a:tc>
                    <a:extLst>
                      <a:ext uri="{0D108BD9-81ED-4DB2-BD59-A6C34878D82A}">
                        <a16:rowId xmlns:a16="http://schemas.microsoft.com/office/drawing/2014/main" val="3565687118"/>
                      </a:ext>
                    </a:extLst>
                  </a:tr>
                </a:tbl>
              </a:graphicData>
            </a:graphic>
          </p:graphicFrame>
        </mc:Fallback>
      </mc:AlternateContent>
      <p:pic>
        <p:nvPicPr>
          <p:cNvPr id="64" name="Рисунок 63"/>
          <p:cNvPicPr>
            <a:picLocks noChangeAspect="1"/>
          </p:cNvPicPr>
          <p:nvPr/>
        </p:nvPicPr>
        <p:blipFill>
          <a:blip r:embed="rId7"/>
          <a:stretch>
            <a:fillRect/>
          </a:stretch>
        </p:blipFill>
        <p:spPr>
          <a:xfrm>
            <a:off x="330624" y="1380435"/>
            <a:ext cx="1646523" cy="1646523"/>
          </a:xfrm>
          <a:prstGeom prst="rect">
            <a:avLst/>
          </a:prstGeom>
        </p:spPr>
      </p:pic>
      <p:grpSp>
        <p:nvGrpSpPr>
          <p:cNvPr id="65" name="Группа 64"/>
          <p:cNvGrpSpPr/>
          <p:nvPr/>
        </p:nvGrpSpPr>
        <p:grpSpPr>
          <a:xfrm>
            <a:off x="7824192" y="2564904"/>
            <a:ext cx="3096344" cy="2232247"/>
            <a:chOff x="3935761" y="2492897"/>
            <a:chExt cx="4464495" cy="2880319"/>
          </a:xfrm>
        </p:grpSpPr>
        <p:sp>
          <p:nvSpPr>
            <p:cNvPr id="66" name="Овал 65"/>
            <p:cNvSpPr/>
            <p:nvPr/>
          </p:nvSpPr>
          <p:spPr>
            <a:xfrm>
              <a:off x="4727848" y="2780928"/>
              <a:ext cx="2160000" cy="216000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7" name="Прямая соединительная линия 66"/>
            <p:cNvCxnSpPr>
              <a:stCxn id="66" idx="6"/>
            </p:cNvCxnSpPr>
            <p:nvPr/>
          </p:nvCxnSpPr>
          <p:spPr>
            <a:xfrm>
              <a:off x="6887848" y="3860928"/>
              <a:ext cx="1512408" cy="120"/>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Прямая соединительная линия 67"/>
            <p:cNvCxnSpPr>
              <a:stCxn id="66" idx="1"/>
            </p:cNvCxnSpPr>
            <p:nvPr/>
          </p:nvCxnSpPr>
          <p:spPr>
            <a:xfrm flipH="1" flipV="1">
              <a:off x="3935761" y="2492897"/>
              <a:ext cx="1108412" cy="604356"/>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Прямая соединительная линия 69"/>
            <p:cNvCxnSpPr>
              <a:stCxn id="66" idx="3"/>
            </p:cNvCxnSpPr>
            <p:nvPr/>
          </p:nvCxnSpPr>
          <p:spPr>
            <a:xfrm flipH="1">
              <a:off x="4007768" y="4624603"/>
              <a:ext cx="1036405" cy="748613"/>
            </a:xfrm>
            <a:prstGeom prst="lin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71" name="TextBox 70"/>
              <p:cNvSpPr txBox="1"/>
              <p:nvPr/>
            </p:nvSpPr>
            <p:spPr>
              <a:xfrm>
                <a:off x="9696400" y="3717032"/>
                <a:ext cx="1728192" cy="11705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i="1" smtClean="0">
                              <a:solidFill>
                                <a:schemeClr val="bg1"/>
                              </a:solidFill>
                              <a:latin typeface="Cambria Math" panose="02040503050406030204" pitchFamily="18" charset="0"/>
                            </a:rPr>
                          </m:ctrlPr>
                        </m:fPr>
                        <m:num>
                          <m:r>
                            <a:rPr lang="en-US" sz="400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𝐿</m:t>
                          </m:r>
                        </m:num>
                        <m:den>
                          <m:r>
                            <a:rPr lang="en-US" sz="4000" i="1" smtClean="0">
                              <a:solidFill>
                                <a:schemeClr val="bg1"/>
                              </a:solidFill>
                              <a:latin typeface="Cambria Math" panose="02040503050406030204" pitchFamily="18" charset="0"/>
                            </a:rPr>
                            <m:t>𝜕</m:t>
                          </m:r>
                          <m:r>
                            <a:rPr lang="en-US" sz="4000" b="0" i="1" smtClean="0">
                              <a:solidFill>
                                <a:srgbClr val="00B0F0"/>
                              </a:solidFill>
                              <a:latin typeface="Cambria Math" panose="02040503050406030204" pitchFamily="18" charset="0"/>
                            </a:rPr>
                            <m:t>𝑌</m:t>
                          </m:r>
                        </m:den>
                      </m:f>
                    </m:oMath>
                  </m:oMathPara>
                </a14:m>
                <a:endParaRPr lang="ru-RU" sz="4000" dirty="0">
                  <a:solidFill>
                    <a:schemeClr val="bg1"/>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9696400" y="3717032"/>
                <a:ext cx="1728192" cy="1170513"/>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5231904" y="2060848"/>
                <a:ext cx="2592288" cy="9364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FF0000"/>
                              </a:solidFill>
                              <a:latin typeface="Cambria Math" panose="02040503050406030204" pitchFamily="18" charset="0"/>
                            </a:rPr>
                            <m:t>𝑊</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FF0000"/>
                              </a:solidFill>
                              <a:latin typeface="Cambria Math" panose="02040503050406030204" pitchFamily="18" charset="0"/>
                            </a:rPr>
                            <m:t>𝑊</m:t>
                          </m:r>
                        </m:den>
                      </m:f>
                    </m:oMath>
                  </m:oMathPara>
                </a14:m>
                <a:endParaRPr lang="ru-RU" sz="3200" dirty="0">
                  <a:solidFill>
                    <a:schemeClr val="bg1"/>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5231904" y="2060848"/>
                <a:ext cx="2592288" cy="936410"/>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5231904" y="4221088"/>
                <a:ext cx="2664296" cy="9364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bg1"/>
                              </a:solidFill>
                              <a:latin typeface="Cambria Math" panose="02040503050406030204" pitchFamily="18" charset="0"/>
                            </a:rPr>
                          </m:ctrlPr>
                        </m:fPr>
                        <m:num>
                          <m:r>
                            <a:rPr lang="en-US" sz="320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𝐿</m:t>
                          </m:r>
                        </m:num>
                        <m:den>
                          <m:r>
                            <a:rPr lang="en-US" sz="3200" i="1" smtClean="0">
                              <a:solidFill>
                                <a:schemeClr val="bg1"/>
                              </a:solidFill>
                              <a:latin typeface="Cambria Math" panose="02040503050406030204" pitchFamily="18" charset="0"/>
                            </a:rPr>
                            <m:t>𝜕</m:t>
                          </m:r>
                          <m:r>
                            <a:rPr lang="en-US" sz="3200" b="0" i="1" smtClean="0">
                              <a:solidFill>
                                <a:srgbClr val="00B050"/>
                              </a:solidFill>
                              <a:latin typeface="Cambria Math" panose="02040503050406030204" pitchFamily="18" charset="0"/>
                            </a:rPr>
                            <m:t>𝑋</m:t>
                          </m:r>
                        </m:den>
                      </m:f>
                      <m:r>
                        <a:rPr lang="en-US" sz="3200" b="0" i="1" smtClean="0">
                          <a:solidFill>
                            <a:schemeClr val="bg1"/>
                          </a:solidFill>
                          <a:latin typeface="Cambria Math" panose="02040503050406030204" pitchFamily="18" charset="0"/>
                        </a:rPr>
                        <m:t>=</m:t>
                      </m:r>
                      <m:f>
                        <m:fPr>
                          <m:ctrlPr>
                            <a:rPr lang="en-US" sz="3200" b="1" i="1">
                              <a:solidFill>
                                <a:schemeClr val="bg1"/>
                              </a:solidFill>
                              <a:latin typeface="Cambria Math" panose="02040503050406030204" pitchFamily="18" charset="0"/>
                            </a:rPr>
                          </m:ctrlPr>
                        </m:fPr>
                        <m:num>
                          <m:r>
                            <a:rPr lang="en-US" sz="3200" b="1" i="1">
                              <a:solidFill>
                                <a:schemeClr val="bg1"/>
                              </a:solidFill>
                              <a:latin typeface="Cambria Math" panose="02040503050406030204" pitchFamily="18" charset="0"/>
                            </a:rPr>
                            <m:t>𝝏</m:t>
                          </m:r>
                          <m:r>
                            <a:rPr lang="en-US" sz="3200" b="1" i="1">
                              <a:solidFill>
                                <a:schemeClr val="bg1"/>
                              </a:solidFill>
                              <a:latin typeface="Cambria Math" panose="02040503050406030204" pitchFamily="18" charset="0"/>
                            </a:rPr>
                            <m:t>𝑳</m:t>
                          </m:r>
                        </m:num>
                        <m:den>
                          <m:r>
                            <a:rPr lang="en-US" sz="3200" b="1" i="1">
                              <a:solidFill>
                                <a:schemeClr val="bg1"/>
                              </a:solidFill>
                              <a:latin typeface="Cambria Math" panose="02040503050406030204" pitchFamily="18" charset="0"/>
                            </a:rPr>
                            <m:t>𝝏</m:t>
                          </m:r>
                          <m:r>
                            <a:rPr lang="en-US" sz="3200" b="1" i="1" smtClean="0">
                              <a:solidFill>
                                <a:srgbClr val="00B0F0"/>
                              </a:solidFill>
                              <a:latin typeface="Cambria Math" panose="02040503050406030204" pitchFamily="18" charset="0"/>
                            </a:rPr>
                            <m:t>𝒀</m:t>
                          </m:r>
                        </m:den>
                      </m:f>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m:t>
                          </m:r>
                          <m:r>
                            <a:rPr lang="en-US" sz="3200" b="0" i="1" smtClean="0">
                              <a:solidFill>
                                <a:srgbClr val="00B0F0"/>
                              </a:solidFill>
                              <a:latin typeface="Cambria Math" panose="02040503050406030204" pitchFamily="18" charset="0"/>
                            </a:rPr>
                            <m:t>𝑌</m:t>
                          </m:r>
                        </m:num>
                        <m:den>
                          <m:r>
                            <a:rPr lang="en-US" sz="3200" i="1">
                              <a:solidFill>
                                <a:schemeClr val="bg1"/>
                              </a:solidFill>
                              <a:latin typeface="Cambria Math" panose="02040503050406030204" pitchFamily="18" charset="0"/>
                            </a:rPr>
                            <m:t>𝜕</m:t>
                          </m:r>
                          <m:r>
                            <a:rPr lang="en-US" sz="3200" b="0" i="1" smtClean="0">
                              <a:solidFill>
                                <a:srgbClr val="00B050"/>
                              </a:solidFill>
                              <a:latin typeface="Cambria Math" panose="02040503050406030204" pitchFamily="18" charset="0"/>
                            </a:rPr>
                            <m:t>𝑋</m:t>
                          </m:r>
                        </m:den>
                      </m:f>
                    </m:oMath>
                  </m:oMathPara>
                </a14:m>
                <a:endParaRPr lang="ru-RU" sz="3200" dirty="0">
                  <a:solidFill>
                    <a:schemeClr val="bg1"/>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5231904" y="4221088"/>
                <a:ext cx="2664296" cy="936410"/>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8400256" y="2132856"/>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solidFill>
                            <a:srgbClr val="FF0000"/>
                          </a:solidFill>
                          <a:latin typeface="Cambria Math" panose="02040503050406030204" pitchFamily="18" charset="0"/>
                        </a:rPr>
                        <m:t>𝑊</m:t>
                      </m:r>
                    </m:oMath>
                  </m:oMathPara>
                </a14:m>
                <a:endParaRPr lang="ru-RU" sz="4000" dirty="0">
                  <a:solidFill>
                    <a:srgbClr val="FF0000"/>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8400256" y="2132856"/>
                <a:ext cx="1080120" cy="615553"/>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7968208" y="4509120"/>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B050"/>
                          </a:solidFill>
                          <a:latin typeface="Cambria Math" panose="02040503050406030204" pitchFamily="18" charset="0"/>
                        </a:rPr>
                        <m:t>𝑋</m:t>
                      </m:r>
                    </m:oMath>
                  </m:oMathPara>
                </a14:m>
                <a:endParaRPr lang="ru-RU" sz="4000" dirty="0">
                  <a:solidFill>
                    <a:srgbClr val="00B050"/>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7968208" y="4509120"/>
                <a:ext cx="1080120" cy="615553"/>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9912424" y="2924944"/>
                <a:ext cx="108012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00B0F0"/>
                          </a:solidFill>
                          <a:latin typeface="Cambria Math" panose="02040503050406030204" pitchFamily="18" charset="0"/>
                        </a:rPr>
                        <m:t>𝑌</m:t>
                      </m:r>
                    </m:oMath>
                  </m:oMathPara>
                </a14:m>
                <a:endParaRPr lang="ru-RU" sz="4000" dirty="0">
                  <a:solidFill>
                    <a:srgbClr val="00B0F0"/>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9912424" y="2924944"/>
                <a:ext cx="1080120" cy="615553"/>
              </a:xfrm>
              <a:prstGeom prst="rect">
                <a:avLst/>
              </a:prstGeom>
              <a:blipFill>
                <a:blip r:embed="rId1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59292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51</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Заголовок 1"/>
          <p:cNvSpPr txBox="1">
            <a:spLocks/>
          </p:cNvSpPr>
          <p:nvPr/>
        </p:nvSpPr>
        <p:spPr>
          <a:xfrm>
            <a:off x="3431704" y="44445"/>
            <a:ext cx="468052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Verdana" panose="020B0604030504040204" pitchFamily="34" charset="0"/>
                <a:ea typeface="Verdana" panose="020B0604030504040204" pitchFamily="34" charset="0"/>
              </a:rPr>
              <a:t>Padding</a:t>
            </a:r>
            <a:r>
              <a:rPr lang="ru-RU" sz="3200" b="1" dirty="0">
                <a:solidFill>
                  <a:schemeClr val="bg1"/>
                </a:solidFill>
                <a:latin typeface="-apple-system"/>
              </a:rPr>
              <a:t> и </a:t>
            </a:r>
            <a:r>
              <a:rPr lang="en-US" sz="3200" b="1" dirty="0">
                <a:solidFill>
                  <a:schemeClr val="bg1"/>
                </a:solidFill>
                <a:latin typeface="-apple-system"/>
              </a:rPr>
              <a:t>Stride</a:t>
            </a:r>
            <a:endParaRPr lang="ru-RU" sz="3200" b="1" dirty="0">
              <a:solidFill>
                <a:schemeClr val="bg1"/>
              </a:solidFill>
              <a:latin typeface="-apple-system"/>
            </a:endParaRPr>
          </a:p>
        </p:txBody>
      </p:sp>
      <p:pic>
        <p:nvPicPr>
          <p:cNvPr id="15" name="Рисунок 14"/>
          <p:cNvPicPr>
            <a:picLocks noChangeAspect="1"/>
          </p:cNvPicPr>
          <p:nvPr/>
        </p:nvPicPr>
        <p:blipFill>
          <a:blip r:embed="rId4">
            <a:extLst>
              <a:ext uri="{BEBA8EAE-BF5A-486C-A8C5-ECC9F3942E4B}">
                <a14:imgProps xmlns:a14="http://schemas.microsoft.com/office/drawing/2010/main">
                  <a14:imgLayer r:embed="rId5">
                    <a14:imgEffect>
                      <a14:backgroundRemoval t="10000" b="100000" l="0" r="100000">
                        <a14:foregroundMark x1="47569" y1="55500" x2="53700" y2="65500"/>
                        <a14:foregroundMark x1="77590" y1="36500" x2="96617" y2="83500"/>
                      </a14:backgroundRemoval>
                    </a14:imgEffect>
                  </a14:imgLayer>
                </a14:imgProps>
              </a:ext>
            </a:extLst>
          </a:blip>
          <a:stretch>
            <a:fillRect/>
          </a:stretch>
        </p:blipFill>
        <p:spPr>
          <a:xfrm>
            <a:off x="695400" y="3933056"/>
            <a:ext cx="4505325" cy="1905000"/>
          </a:xfrm>
          <a:prstGeom prst="rect">
            <a:avLst/>
          </a:prstGeom>
        </p:spPr>
      </p:pic>
      <p:sp>
        <p:nvSpPr>
          <p:cNvPr id="19" name="Прямоугольник 18"/>
          <p:cNvSpPr/>
          <p:nvPr/>
        </p:nvSpPr>
        <p:spPr>
          <a:xfrm>
            <a:off x="1919536" y="6021288"/>
            <a:ext cx="2371483" cy="369332"/>
          </a:xfrm>
          <a:prstGeom prst="rect">
            <a:avLst/>
          </a:prstGeom>
        </p:spPr>
        <p:txBody>
          <a:bodyPr wrap="none">
            <a:spAutoFit/>
          </a:bodyPr>
          <a:lstStyle/>
          <a:p>
            <a:r>
              <a:rPr lang="en-US" dirty="0">
                <a:solidFill>
                  <a:schemeClr val="bg1"/>
                </a:solidFill>
                <a:latin typeface="Verdana" panose="020B0604030504040204" pitchFamily="34" charset="0"/>
                <a:ea typeface="Verdana" panose="020B0604030504040204" pitchFamily="34" charset="0"/>
              </a:rPr>
              <a:t>"valid" </a:t>
            </a:r>
            <a:r>
              <a:rPr lang="ru-RU" dirty="0">
                <a:solidFill>
                  <a:schemeClr val="bg1"/>
                </a:solidFill>
                <a:latin typeface="Verdana" panose="020B0604030504040204" pitchFamily="34" charset="0"/>
                <a:ea typeface="Verdana" panose="020B0604030504040204" pitchFamily="34" charset="0"/>
              </a:rPr>
              <a:t>или</a:t>
            </a:r>
            <a:r>
              <a:rPr lang="en-US" dirty="0">
                <a:solidFill>
                  <a:schemeClr val="bg1"/>
                </a:solidFill>
                <a:latin typeface="Verdana" panose="020B0604030504040204" pitchFamily="34" charset="0"/>
                <a:ea typeface="Verdana" panose="020B0604030504040204" pitchFamily="34" charset="0"/>
              </a:rPr>
              <a:t> "same"</a:t>
            </a:r>
            <a:endParaRPr lang="ru-RU" dirty="0">
              <a:solidFill>
                <a:schemeClr val="bg1"/>
              </a:solidFill>
              <a:latin typeface="Verdana" panose="020B0604030504040204" pitchFamily="34" charset="0"/>
              <a:ea typeface="Verdana" panose="020B0604030504040204" pitchFamily="34" charset="0"/>
            </a:endParaRPr>
          </a:p>
        </p:txBody>
      </p:sp>
      <p:pic>
        <p:nvPicPr>
          <p:cNvPr id="20" name="Рисунок 19"/>
          <p:cNvPicPr>
            <a:picLocks noChangeAspect="1"/>
          </p:cNvPicPr>
          <p:nvPr/>
        </p:nvPicPr>
        <p:blipFill>
          <a:blip r:embed="rId6">
            <a:extLst>
              <a:ext uri="{BEBA8EAE-BF5A-486C-A8C5-ECC9F3942E4B}">
                <a14:imgProps xmlns:a14="http://schemas.microsoft.com/office/drawing/2010/main">
                  <a14:imgLayer r:embed="rId7">
                    <a14:imgEffect>
                      <a14:backgroundRemoval t="9548" b="100000" l="0" r="100000">
                        <a14:foregroundMark x1="55932" y1="57789" x2="59080" y2="60302"/>
                        <a14:foregroundMark x1="54964" y1="69849" x2="61501" y2="70352"/>
                        <a14:foregroundMark x1="90557" y1="56281" x2="97579" y2="66332"/>
                      </a14:backgroundRemoval>
                    </a14:imgEffect>
                  </a14:imgLayer>
                </a14:imgProps>
              </a:ext>
            </a:extLst>
          </a:blip>
          <a:stretch>
            <a:fillRect/>
          </a:stretch>
        </p:blipFill>
        <p:spPr>
          <a:xfrm>
            <a:off x="7176120" y="4005064"/>
            <a:ext cx="3933825" cy="1895475"/>
          </a:xfrm>
          <a:prstGeom prst="rect">
            <a:avLst/>
          </a:prstGeom>
        </p:spPr>
      </p:pic>
      <p:sp>
        <p:nvSpPr>
          <p:cNvPr id="21" name="Прямоугольник 20"/>
          <p:cNvSpPr/>
          <p:nvPr/>
        </p:nvSpPr>
        <p:spPr>
          <a:xfrm>
            <a:off x="983432" y="4653136"/>
            <a:ext cx="864096" cy="86409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Прямоугольник 21"/>
          <p:cNvSpPr/>
          <p:nvPr/>
        </p:nvSpPr>
        <p:spPr>
          <a:xfrm>
            <a:off x="7176120" y="4452813"/>
            <a:ext cx="576064" cy="576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Прямоугольник 22"/>
          <p:cNvSpPr/>
          <p:nvPr/>
        </p:nvSpPr>
        <p:spPr>
          <a:xfrm>
            <a:off x="7752184" y="5301208"/>
            <a:ext cx="576064" cy="5760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Прямоугольник 23"/>
          <p:cNvSpPr/>
          <p:nvPr/>
        </p:nvSpPr>
        <p:spPr>
          <a:xfrm>
            <a:off x="6312024" y="6093296"/>
            <a:ext cx="4993675" cy="369332"/>
          </a:xfrm>
          <a:prstGeom prst="rect">
            <a:avLst/>
          </a:prstGeom>
        </p:spPr>
        <p:txBody>
          <a:bodyPr wrap="none">
            <a:spAutoFit/>
          </a:bodyPr>
          <a:lstStyle/>
          <a:p>
            <a:r>
              <a:rPr lang="ru-RU" dirty="0">
                <a:solidFill>
                  <a:schemeClr val="bg1"/>
                </a:solidFill>
                <a:latin typeface="Verdana" panose="020B0604030504040204" pitchFamily="34" charset="0"/>
                <a:ea typeface="Verdana" panose="020B0604030504040204" pitchFamily="34" charset="0"/>
              </a:rPr>
              <a:t>Шаг</a:t>
            </a:r>
            <a:r>
              <a:rPr lang="en-US" dirty="0">
                <a:solidFill>
                  <a:schemeClr val="bg1"/>
                </a:solidFill>
                <a:latin typeface="Verdana" panose="020B0604030504040204" pitchFamily="34" charset="0"/>
                <a:ea typeface="Verdana" panose="020B0604030504040204" pitchFamily="34" charset="0"/>
              </a:rPr>
              <a:t> 3 </a:t>
            </a:r>
            <a:r>
              <a:rPr lang="ru-RU" dirty="0">
                <a:solidFill>
                  <a:schemeClr val="bg1"/>
                </a:solidFill>
                <a:latin typeface="Verdana" panose="020B0604030504040204" pitchFamily="34" charset="0"/>
                <a:ea typeface="Verdana" panose="020B0604030504040204" pitchFamily="34" charset="0"/>
              </a:rPr>
              <a:t>по вертикали и</a:t>
            </a:r>
            <a:r>
              <a:rPr lang="en-US" dirty="0">
                <a:solidFill>
                  <a:schemeClr val="bg1"/>
                </a:solidFill>
                <a:latin typeface="Verdana" panose="020B0604030504040204" pitchFamily="34" charset="0"/>
                <a:ea typeface="Verdana" panose="020B0604030504040204" pitchFamily="34" charset="0"/>
              </a:rPr>
              <a:t> 2 </a:t>
            </a:r>
            <a:r>
              <a:rPr lang="ru-RU" dirty="0">
                <a:solidFill>
                  <a:schemeClr val="bg1"/>
                </a:solidFill>
                <a:latin typeface="Verdana" panose="020B0604030504040204" pitchFamily="34" charset="0"/>
                <a:ea typeface="Verdana" panose="020B0604030504040204" pitchFamily="34" charset="0"/>
              </a:rPr>
              <a:t>по горизонтали</a:t>
            </a:r>
          </a:p>
        </p:txBody>
      </p:sp>
      <p:sp>
        <p:nvSpPr>
          <p:cNvPr id="25" name="Прямоугольник 24"/>
          <p:cNvSpPr/>
          <p:nvPr/>
        </p:nvSpPr>
        <p:spPr>
          <a:xfrm>
            <a:off x="659396" y="1311445"/>
            <a:ext cx="11305256" cy="2031325"/>
          </a:xfrm>
          <a:prstGeom prst="rect">
            <a:avLst/>
          </a:prstGeom>
        </p:spPr>
        <p:txBody>
          <a:bodyPr wrap="square">
            <a:spAutoFit/>
          </a:bodyPr>
          <a:lstStyle/>
          <a:p>
            <a:r>
              <a:rPr lang="en-US" dirty="0">
                <a:solidFill>
                  <a:srgbClr val="D4D4D4"/>
                </a:solidFill>
                <a:latin typeface="Courier New" panose="02070309020205020404" pitchFamily="49" charset="0"/>
              </a:rPr>
              <a:t>tf.keras.layers.</a:t>
            </a:r>
            <a:r>
              <a:rPr lang="en-US" dirty="0">
                <a:solidFill>
                  <a:schemeClr val="accent4">
                    <a:lumMod val="60000"/>
                    <a:lumOff val="40000"/>
                  </a:schemeClr>
                </a:solidFill>
                <a:latin typeface="Courier New" panose="02070309020205020404" pitchFamily="49" charset="0"/>
                <a:cs typeface="Courier New" panose="02070309020205020404" pitchFamily="49" charset="0"/>
              </a:rPr>
              <a:t>Conv2D</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filters</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kernel_size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strides=</a:t>
            </a:r>
            <a:r>
              <a:rPr lang="en-US" dirty="0">
                <a:solidFill>
                  <a:srgbClr val="DCDCDC"/>
                </a:solidFill>
                <a:latin typeface="Courier New" panose="02070309020205020404" pitchFamily="49" charset="0"/>
              </a:rPr>
              <a:t>(</a:t>
            </a:r>
            <a:r>
              <a:rPr lang="en-US" dirty="0">
                <a:solidFill>
                  <a:srgbClr val="FFC000"/>
                </a:solidFill>
                <a:latin typeface="Courier New" panose="02070309020205020404" pitchFamily="49" charset="0"/>
                <a:cs typeface="Courier New" panose="02070309020205020404" pitchFamily="49" charset="0"/>
              </a:rPr>
              <a:t>1</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FFC000"/>
                </a:solidFill>
                <a:latin typeface="Courier New" panose="02070309020205020404" pitchFamily="49" charset="0"/>
                <a:cs typeface="Courier New" panose="02070309020205020404" pitchFamily="49" charset="0"/>
              </a:rPr>
              <a:t>1</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padding=</a:t>
            </a:r>
            <a:r>
              <a:rPr lang="en-US" dirty="0">
                <a:solidFill>
                  <a:srgbClr val="92D050"/>
                </a:solidFill>
                <a:latin typeface="Courier New" panose="02070309020205020404" pitchFamily="49" charset="0"/>
                <a:cs typeface="Courier New" panose="02070309020205020404" pitchFamily="49" charset="0"/>
              </a:rPr>
              <a:t>'valid'</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dilation_rate</a:t>
            </a:r>
            <a:r>
              <a:rPr lang="en-US" dirty="0">
                <a:solidFill>
                  <a:srgbClr val="D4D4D4"/>
                </a:solidFill>
                <a:latin typeface="Courier New" panose="02070309020205020404" pitchFamily="49" charset="0"/>
              </a:rPr>
              <a:t>=</a:t>
            </a:r>
            <a:r>
              <a:rPr lang="en-US" dirty="0">
                <a:solidFill>
                  <a:srgbClr val="DCDCDC"/>
                </a:solidFill>
                <a:latin typeface="Courier New" panose="02070309020205020404" pitchFamily="49" charset="0"/>
              </a:rPr>
              <a:t>(</a:t>
            </a:r>
            <a:r>
              <a:rPr lang="en-US" dirty="0">
                <a:solidFill>
                  <a:srgbClr val="FFC000"/>
                </a:solidFill>
                <a:latin typeface="Courier New" panose="02070309020205020404" pitchFamily="49" charset="0"/>
                <a:cs typeface="Courier New" panose="02070309020205020404" pitchFamily="49" charset="0"/>
              </a:rPr>
              <a:t>1</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a:solidFill>
                  <a:srgbClr val="FFC000"/>
                </a:solidFill>
                <a:latin typeface="Courier New" panose="02070309020205020404" pitchFamily="49" charset="0"/>
                <a:cs typeface="Courier New" panose="02070309020205020404" pitchFamily="49" charset="0"/>
              </a:rPr>
              <a:t>1</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groups=</a:t>
            </a:r>
            <a:r>
              <a:rPr lang="en-US" dirty="0">
                <a:solidFill>
                  <a:srgbClr val="FFC000"/>
                </a:solidFill>
                <a:latin typeface="Courier New" panose="02070309020205020404" pitchFamily="49" charset="0"/>
                <a:cs typeface="Courier New" panose="02070309020205020404" pitchFamily="49" charset="0"/>
              </a:rPr>
              <a:t>1</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activation=</a:t>
            </a:r>
            <a:r>
              <a:rPr lang="en-US" dirty="0">
                <a:solidFill>
                  <a:schemeClr val="accent5">
                    <a:lumMod val="60000"/>
                    <a:lumOff val="40000"/>
                  </a:schemeClr>
                </a:solidFill>
                <a:latin typeface="Courier New" panose="02070309020205020404" pitchFamily="49" charset="0"/>
                <a:cs typeface="Courier New" panose="02070309020205020404" pitchFamily="49" charset="0"/>
              </a:rPr>
              <a:t>None</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use_bias</a:t>
            </a:r>
            <a:r>
              <a:rPr lang="en-US" dirty="0">
                <a:solidFill>
                  <a:srgbClr val="D4D4D4"/>
                </a:solidFill>
                <a:latin typeface="Courier New" panose="02070309020205020404" pitchFamily="49" charset="0"/>
              </a:rPr>
              <a:t>=</a:t>
            </a:r>
            <a:r>
              <a:rPr lang="en-US" dirty="0">
                <a:solidFill>
                  <a:schemeClr val="accent5">
                    <a:lumMod val="60000"/>
                    <a:lumOff val="40000"/>
                  </a:schemeClr>
                </a:solidFill>
                <a:latin typeface="Courier New" panose="02070309020205020404" pitchFamily="49" charset="0"/>
                <a:cs typeface="Courier New" panose="02070309020205020404" pitchFamily="49" charset="0"/>
              </a:rPr>
              <a:t>True</a:t>
            </a:r>
            <a:r>
              <a:rPr lang="en-US" dirty="0">
                <a:solidFill>
                  <a:srgbClr val="DCDCDC"/>
                </a:solidFill>
                <a:latin typeface="Courier New" panose="02070309020205020404" pitchFamily="49" charset="0"/>
              </a:rPr>
              <a:t>,</a:t>
            </a:r>
            <a:r>
              <a:rPr lang="ru-RU" dirty="0">
                <a:solidFill>
                  <a:srgbClr val="569CD6"/>
                </a:solidFill>
                <a:latin typeface="Courier New" panose="02070309020205020404" pitchFamily="49" charset="0"/>
              </a:rPr>
              <a:t> </a:t>
            </a:r>
            <a:r>
              <a:rPr lang="en-US" dirty="0" err="1">
                <a:solidFill>
                  <a:srgbClr val="D4D4D4"/>
                </a:solidFill>
                <a:latin typeface="Courier New" panose="02070309020205020404" pitchFamily="49" charset="0"/>
              </a:rPr>
              <a:t>data_format</a:t>
            </a:r>
            <a:r>
              <a:rPr lang="en-US" dirty="0">
                <a:solidFill>
                  <a:srgbClr val="D4D4D4"/>
                </a:solidFill>
                <a:latin typeface="Courier New" panose="02070309020205020404" pitchFamily="49" charset="0"/>
              </a:rPr>
              <a:t>=</a:t>
            </a:r>
            <a:r>
              <a:rPr lang="en-US" dirty="0">
                <a:solidFill>
                  <a:schemeClr val="accent5">
                    <a:lumMod val="60000"/>
                    <a:lumOff val="40000"/>
                  </a:schemeClr>
                </a:solidFill>
                <a:latin typeface="Courier New" panose="02070309020205020404" pitchFamily="49" charset="0"/>
                <a:cs typeface="Courier New" panose="02070309020205020404" pitchFamily="49" charset="0"/>
              </a:rPr>
              <a:t>None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kernel_initializer</a:t>
            </a:r>
            <a:r>
              <a:rPr lang="en-US" dirty="0">
                <a:solidFill>
                  <a:srgbClr val="D4D4D4"/>
                </a:solidFill>
                <a:latin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a:t>
            </a:r>
            <a:r>
              <a:rPr lang="en-US" dirty="0" err="1">
                <a:solidFill>
                  <a:srgbClr val="92D050"/>
                </a:solidFill>
                <a:latin typeface="Courier New" panose="02070309020205020404" pitchFamily="49" charset="0"/>
                <a:cs typeface="Courier New" panose="02070309020205020404" pitchFamily="49" charset="0"/>
              </a:rPr>
              <a:t>glorot_uniform</a:t>
            </a:r>
            <a:r>
              <a:rPr lang="en-US" dirty="0">
                <a:solidFill>
                  <a:srgbClr val="92D050"/>
                </a:solidFill>
                <a:latin typeface="Courier New" panose="02070309020205020404" pitchFamily="49" charset="0"/>
                <a:cs typeface="Courier New" panose="02070309020205020404" pitchFamily="49" charset="0"/>
              </a:rPr>
              <a:t>'</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bias_initializer</a:t>
            </a:r>
            <a:r>
              <a:rPr lang="en-US" dirty="0">
                <a:solidFill>
                  <a:srgbClr val="D4D4D4"/>
                </a:solidFill>
                <a:latin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'zeros'</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kernel_regularizer</a:t>
            </a:r>
            <a:r>
              <a:rPr lang="en-US" dirty="0">
                <a:solidFill>
                  <a:srgbClr val="D4D4D4"/>
                </a:solidFill>
                <a:latin typeface="Courier New" panose="02070309020205020404" pitchFamily="49" charset="0"/>
              </a:rPr>
              <a:t>=</a:t>
            </a:r>
            <a:r>
              <a:rPr lang="en-US" dirty="0">
                <a:solidFill>
                  <a:schemeClr val="accent5">
                    <a:lumMod val="60000"/>
                    <a:lumOff val="40000"/>
                  </a:schemeClr>
                </a:solidFill>
                <a:latin typeface="Courier New" panose="02070309020205020404" pitchFamily="49" charset="0"/>
                <a:cs typeface="Courier New" panose="02070309020205020404" pitchFamily="49" charset="0"/>
              </a:rPr>
              <a:t>None</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bias_regularizer</a:t>
            </a:r>
            <a:r>
              <a:rPr lang="en-US" dirty="0">
                <a:solidFill>
                  <a:srgbClr val="D4D4D4"/>
                </a:solidFill>
                <a:latin typeface="Courier New" panose="02070309020205020404" pitchFamily="49" charset="0"/>
              </a:rPr>
              <a:t>=</a:t>
            </a:r>
            <a:r>
              <a:rPr lang="en-US" dirty="0">
                <a:solidFill>
                  <a:schemeClr val="accent5">
                    <a:lumMod val="60000"/>
                    <a:lumOff val="40000"/>
                  </a:schemeClr>
                </a:solidFill>
                <a:latin typeface="Courier New" panose="02070309020205020404" pitchFamily="49" charset="0"/>
                <a:cs typeface="Courier New" panose="02070309020205020404" pitchFamily="49" charset="0"/>
              </a:rPr>
              <a:t>None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activity_regularizer</a:t>
            </a:r>
            <a:r>
              <a:rPr lang="en-US" dirty="0">
                <a:solidFill>
                  <a:srgbClr val="D4D4D4"/>
                </a:solidFill>
                <a:latin typeface="Courier New" panose="02070309020205020404" pitchFamily="49" charset="0"/>
              </a:rPr>
              <a:t>=</a:t>
            </a:r>
            <a:r>
              <a:rPr lang="en-US" dirty="0">
                <a:solidFill>
                  <a:schemeClr val="accent5">
                    <a:lumMod val="60000"/>
                    <a:lumOff val="40000"/>
                  </a:schemeClr>
                </a:solidFill>
                <a:latin typeface="Courier New" panose="02070309020205020404" pitchFamily="49" charset="0"/>
                <a:cs typeface="Courier New" panose="02070309020205020404" pitchFamily="49" charset="0"/>
              </a:rPr>
              <a:t>None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kernel_constraint</a:t>
            </a:r>
            <a:r>
              <a:rPr lang="en-US" dirty="0">
                <a:solidFill>
                  <a:srgbClr val="D4D4D4"/>
                </a:solidFill>
                <a:latin typeface="Courier New" panose="02070309020205020404" pitchFamily="49" charset="0"/>
              </a:rPr>
              <a:t>=</a:t>
            </a:r>
            <a:r>
              <a:rPr lang="en-US" dirty="0">
                <a:solidFill>
                  <a:schemeClr val="accent5">
                    <a:lumMod val="60000"/>
                    <a:lumOff val="40000"/>
                  </a:schemeClr>
                </a:solidFill>
                <a:latin typeface="Courier New" panose="02070309020205020404" pitchFamily="49" charset="0"/>
                <a:cs typeface="Courier New" panose="02070309020205020404" pitchFamily="49" charset="0"/>
              </a:rPr>
              <a:t>None</a:t>
            </a:r>
            <a:r>
              <a:rPr lang="en-US" dirty="0">
                <a:solidFill>
                  <a:srgbClr val="DCDCDC"/>
                </a:solidFill>
                <a:latin typeface="Courier New" panose="02070309020205020404" pitchFamily="49" charset="0"/>
              </a:rPr>
              <a:t>,</a:t>
            </a:r>
            <a:endParaRPr lang="en-US" dirty="0">
              <a:solidFill>
                <a:srgbClr val="D4D4D4"/>
              </a:solidFill>
              <a:latin typeface="Courier New" panose="02070309020205020404" pitchFamily="49" charset="0"/>
            </a:endParaRPr>
          </a:p>
          <a:p>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bias_constraint</a:t>
            </a:r>
            <a:r>
              <a:rPr lang="en-US" dirty="0">
                <a:solidFill>
                  <a:srgbClr val="D4D4D4"/>
                </a:solidFill>
                <a:latin typeface="Courier New" panose="02070309020205020404" pitchFamily="49" charset="0"/>
              </a:rPr>
              <a:t>=</a:t>
            </a:r>
            <a:r>
              <a:rPr lang="en-US" dirty="0">
                <a:solidFill>
                  <a:schemeClr val="accent5">
                    <a:lumMod val="60000"/>
                    <a:lumOff val="40000"/>
                  </a:schemeClr>
                </a:solidFill>
                <a:latin typeface="Courier New" panose="02070309020205020404" pitchFamily="49" charset="0"/>
                <a:cs typeface="Courier New" panose="02070309020205020404" pitchFamily="49" charset="0"/>
              </a:rPr>
              <a:t>None</a:t>
            </a:r>
            <a:r>
              <a:rPr lang="en-US" dirty="0">
                <a:solidFill>
                  <a:srgbClr val="DCDCDC"/>
                </a:solidFill>
                <a:latin typeface="Courier New" panose="02070309020205020404" pitchFamily="49" charset="0"/>
              </a:rPr>
              <a:t>,</a:t>
            </a:r>
            <a:r>
              <a:rPr lang="en-US" dirty="0">
                <a:solidFill>
                  <a:srgbClr val="D4D4D4"/>
                </a:solidFill>
                <a:latin typeface="Courier New" panose="02070309020205020404" pitchFamily="49" charset="0"/>
              </a:rPr>
              <a:t> **</a:t>
            </a:r>
            <a:r>
              <a:rPr lang="en-US" dirty="0" err="1">
                <a:solidFill>
                  <a:srgbClr val="D4D4D4"/>
                </a:solidFill>
                <a:latin typeface="Courier New" panose="02070309020205020404" pitchFamily="49" charset="0"/>
              </a:rPr>
              <a:t>kwargs</a:t>
            </a:r>
            <a:r>
              <a:rPr lang="en-US" dirty="0">
                <a:solidFill>
                  <a:srgbClr val="DCDCDC"/>
                </a:solidFill>
                <a:latin typeface="Courier New" panose="02070309020205020404" pitchFamily="49" charset="0"/>
              </a:rPr>
              <a:t>)</a:t>
            </a:r>
            <a:endParaRPr lang="en-US" b="0" dirty="0">
              <a:solidFill>
                <a:srgbClr val="D4D4D4"/>
              </a:solidFill>
              <a:effectLst/>
              <a:latin typeface="Courier New" panose="02070309020205020404" pitchFamily="49" charset="0"/>
            </a:endParaRPr>
          </a:p>
        </p:txBody>
      </p:sp>
      <p:sp>
        <p:nvSpPr>
          <p:cNvPr id="26" name="Заголовок 1">
            <a:extLst>
              <a:ext uri="{FF2B5EF4-FFF2-40B4-BE49-F238E27FC236}">
                <a16:creationId xmlns:a16="http://schemas.microsoft.com/office/drawing/2014/main" id="{BF7AEEF1-51B4-451D-B8A6-E4CF2B496B5C}"/>
              </a:ext>
            </a:extLst>
          </p:cNvPr>
          <p:cNvSpPr txBox="1">
            <a:spLocks/>
          </p:cNvSpPr>
          <p:nvPr/>
        </p:nvSpPr>
        <p:spPr>
          <a:xfrm>
            <a:off x="767408" y="3607681"/>
            <a:ext cx="4536504"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apple-system"/>
              </a:rPr>
              <a:t>Padding</a:t>
            </a:r>
            <a:r>
              <a:rPr lang="ru-RU" sz="3200" b="1" dirty="0">
                <a:solidFill>
                  <a:schemeClr val="bg1"/>
                </a:solidFill>
                <a:latin typeface="-apple-system"/>
              </a:rPr>
              <a:t> Заполнение</a:t>
            </a:r>
          </a:p>
        </p:txBody>
      </p:sp>
      <p:sp>
        <p:nvSpPr>
          <p:cNvPr id="27" name="Заголовок 1">
            <a:extLst>
              <a:ext uri="{FF2B5EF4-FFF2-40B4-BE49-F238E27FC236}">
                <a16:creationId xmlns:a16="http://schemas.microsoft.com/office/drawing/2014/main" id="{2DA84020-3FC5-40F6-A4F1-71D9AC0838EB}"/>
              </a:ext>
            </a:extLst>
          </p:cNvPr>
          <p:cNvSpPr txBox="1">
            <a:spLocks/>
          </p:cNvSpPr>
          <p:nvPr/>
        </p:nvSpPr>
        <p:spPr>
          <a:xfrm>
            <a:off x="7750020" y="3625074"/>
            <a:ext cx="3188932"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chemeClr val="bg1"/>
                </a:solidFill>
                <a:latin typeface="-apple-system"/>
              </a:rPr>
              <a:t>Stride</a:t>
            </a:r>
            <a:r>
              <a:rPr lang="ru-RU" sz="3200" b="1" dirty="0">
                <a:solidFill>
                  <a:schemeClr val="bg1"/>
                </a:solidFill>
                <a:latin typeface="-apple-system"/>
              </a:rPr>
              <a:t> Шаг</a:t>
            </a:r>
          </a:p>
        </p:txBody>
      </p:sp>
      <p:sp>
        <p:nvSpPr>
          <p:cNvPr id="2" name="Прямоугольник 1"/>
          <p:cNvSpPr/>
          <p:nvPr/>
        </p:nvSpPr>
        <p:spPr>
          <a:xfrm>
            <a:off x="4259796" y="1527469"/>
            <a:ext cx="4392488" cy="432048"/>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51830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animBg="1"/>
      <p:bldP spid="22" grpId="0" animBg="1"/>
      <p:bldP spid="23" grpId="0" animBg="1"/>
      <p:bldP spid="24" grpId="0"/>
      <p:bldP spid="26" grpId="0"/>
      <p:bldP spid="27" grpId="0"/>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52</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Заголовок 1"/>
          <p:cNvSpPr txBox="1">
            <a:spLocks/>
          </p:cNvSpPr>
          <p:nvPr/>
        </p:nvSpPr>
        <p:spPr>
          <a:xfrm>
            <a:off x="3490087" y="-54489"/>
            <a:ext cx="468052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Размер Выхода</a:t>
            </a:r>
          </a:p>
        </p:txBody>
      </p:sp>
      <mc:AlternateContent xmlns:mc="http://schemas.openxmlformats.org/markup-compatibility/2006" xmlns:a14="http://schemas.microsoft.com/office/drawing/2010/main">
        <mc:Choice Requires="a14">
          <p:sp>
            <p:nvSpPr>
              <p:cNvPr id="3" name="TextBox 2"/>
              <p:cNvSpPr txBox="1"/>
              <p:nvPr/>
            </p:nvSpPr>
            <p:spPr>
              <a:xfrm>
                <a:off x="551384" y="1193667"/>
                <a:ext cx="10232160" cy="821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𝐻</m:t>
                          </m:r>
                        </m:e>
                        <m:sub>
                          <m:r>
                            <a:rPr lang="en-US" sz="2400" b="0" i="1" smtClean="0">
                              <a:solidFill>
                                <a:schemeClr val="bg1"/>
                              </a:solidFill>
                              <a:latin typeface="Cambria Math" panose="02040503050406030204" pitchFamily="18" charset="0"/>
                            </a:rPr>
                            <m:t>𝑜𝑢𝑡</m:t>
                          </m:r>
                        </m:sub>
                      </m:sSub>
                      <m:r>
                        <a:rPr lang="en-US" sz="2400" b="0" i="1" smtClean="0">
                          <a:solidFill>
                            <a:schemeClr val="bg1"/>
                          </a:solidFill>
                          <a:latin typeface="Cambria Math" panose="02040503050406030204" pitchFamily="18" charset="0"/>
                        </a:rPr>
                        <m:t>=</m:t>
                      </m:r>
                      <m:d>
                        <m:dPr>
                          <m:begChr m:val="⌊"/>
                          <m:endChr m:val="⌋"/>
                          <m:ctrlPr>
                            <a:rPr lang="en-US" sz="2400" b="0" i="1" smtClean="0">
                              <a:solidFill>
                                <a:schemeClr val="bg1"/>
                              </a:solidFill>
                              <a:latin typeface="Cambria Math" panose="02040503050406030204" pitchFamily="18" charset="0"/>
                            </a:rPr>
                          </m:ctrlPr>
                        </m:dPr>
                        <m:e>
                          <m:f>
                            <m:fPr>
                              <m:ctrlPr>
                                <a:rPr lang="en-US" sz="2400" b="0" i="1" smtClean="0">
                                  <a:solidFill>
                                    <a:schemeClr val="bg1"/>
                                  </a:solidFill>
                                  <a:latin typeface="Cambria Math" panose="02040503050406030204" pitchFamily="18" charset="0"/>
                                  <a:ea typeface="Cambria Math" panose="02040503050406030204" pitchFamily="18" charset="0"/>
                                </a:rPr>
                              </m:ctrlPr>
                            </m:fPr>
                            <m:num>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𝐻</m:t>
                                  </m:r>
                                </m:e>
                                <m:sub>
                                  <m:r>
                                    <a:rPr lang="en-US" sz="2400" i="1">
                                      <a:solidFill>
                                        <a:schemeClr val="bg1"/>
                                      </a:solidFill>
                                      <a:latin typeface="Cambria Math" panose="02040503050406030204" pitchFamily="18" charset="0"/>
                                    </a:rPr>
                                    <m:t>𝑖𝑛</m:t>
                                  </m:r>
                                </m:sub>
                              </m:sSub>
                              <m:r>
                                <a:rPr lang="en-US" sz="2400" i="1">
                                  <a:solidFill>
                                    <a:schemeClr val="bg1"/>
                                  </a:solidFill>
                                  <a:latin typeface="Cambria Math" panose="02040503050406030204" pitchFamily="18" charset="0"/>
                                </a:rPr>
                                <m:t>+2</m:t>
                              </m:r>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𝑝𝑎𝑑𝑑𝑖𝑛𝑔</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0</m:t>
                                  </m:r>
                                </m:e>
                              </m:d>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𝑑𝑖𝑙𝑎𝑡𝑖𝑜𝑛</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0</m:t>
                                  </m:r>
                                </m:e>
                              </m:d>
                              <m:r>
                                <a:rPr lang="en-US" sz="2400" i="1">
                                  <a:solidFill>
                                    <a:schemeClr val="bg1"/>
                                  </a:solidFill>
                                  <a:latin typeface="Cambria Math" panose="02040503050406030204" pitchFamily="18" charset="0"/>
                                  <a:ea typeface="Cambria Math" panose="02040503050406030204" pitchFamily="18" charset="0"/>
                                </a:rPr>
                                <m:t>×</m:t>
                              </m:r>
                              <m:d>
                                <m:dPr>
                                  <m:ctrlPr>
                                    <a:rPr lang="en-US" sz="2400" i="1">
                                      <a:solidFill>
                                        <a:schemeClr val="bg1"/>
                                      </a:solidFill>
                                      <a:latin typeface="Cambria Math" panose="02040503050406030204" pitchFamily="18" charset="0"/>
                                      <a:ea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𝑘𝑒𝑟𝑛𝑒</m:t>
                                  </m:r>
                                  <m:r>
                                    <a:rPr lang="en-US" sz="2400" b="0" i="1" smtClean="0">
                                      <a:solidFill>
                                        <a:schemeClr val="bg1"/>
                                      </a:solidFill>
                                      <a:latin typeface="Cambria Math" panose="02040503050406030204" pitchFamily="18" charset="0"/>
                                      <a:ea typeface="Cambria Math" panose="02040503050406030204" pitchFamily="18" charset="0"/>
                                    </a:rPr>
                                    <m:t>𝑙</m:t>
                                  </m:r>
                                  <m:r>
                                    <a:rPr lang="en-US" sz="2400" b="0" i="1" smtClean="0">
                                      <a:solidFill>
                                        <a:schemeClr val="bg1"/>
                                      </a:solidFill>
                                      <a:latin typeface="Cambria Math" panose="02040503050406030204" pitchFamily="18" charset="0"/>
                                      <a:ea typeface="Cambria Math" panose="02040503050406030204" pitchFamily="18" charset="0"/>
                                    </a:rPr>
                                    <m:t>_</m:t>
                                  </m:r>
                                  <m:r>
                                    <a:rPr lang="en-US" sz="2400" b="0" i="1" smtClean="0">
                                      <a:solidFill>
                                        <a:schemeClr val="bg1"/>
                                      </a:solidFill>
                                      <a:latin typeface="Cambria Math" panose="02040503050406030204" pitchFamily="18" charset="0"/>
                                      <a:ea typeface="Cambria Math" panose="02040503050406030204" pitchFamily="18" charset="0"/>
                                    </a:rPr>
                                    <m:t>𝑠𝑖𝑧𝑒</m:t>
                                  </m:r>
                                  <m:r>
                                    <a:rPr lang="en-US" sz="2400" b="0" i="1" smtClean="0">
                                      <a:solidFill>
                                        <a:schemeClr val="bg1"/>
                                      </a:solidFill>
                                      <a:latin typeface="Cambria Math" panose="02040503050406030204" pitchFamily="18" charset="0"/>
                                      <a:ea typeface="Cambria Math" panose="02040503050406030204" pitchFamily="18" charset="0"/>
                                    </a:rPr>
                                    <m:t>[0]−1</m:t>
                                  </m:r>
                                </m:e>
                              </m:d>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𝑠𝑡𝑟𝑖𝑑𝑒</m:t>
                              </m:r>
                              <m:r>
                                <a:rPr lang="en-US" sz="2400" b="0" i="1" smtClean="0">
                                  <a:solidFill>
                                    <a:schemeClr val="bg1"/>
                                  </a:solidFill>
                                  <a:latin typeface="Cambria Math" panose="02040503050406030204" pitchFamily="18" charset="0"/>
                                  <a:ea typeface="Cambria Math" panose="02040503050406030204" pitchFamily="18" charset="0"/>
                                </a:rPr>
                                <m:t>[0]</m:t>
                              </m:r>
                            </m:den>
                          </m:f>
                          <m:r>
                            <a:rPr lang="en-US" sz="2400" b="0" i="1" smtClean="0">
                              <a:solidFill>
                                <a:schemeClr val="bg1"/>
                              </a:solidFill>
                              <a:latin typeface="Cambria Math" panose="02040503050406030204" pitchFamily="18" charset="0"/>
                              <a:ea typeface="Cambria Math" panose="02040503050406030204" pitchFamily="18" charset="0"/>
                            </a:rPr>
                            <m:t>+1</m:t>
                          </m:r>
                        </m:e>
                      </m:d>
                    </m:oMath>
                  </m:oMathPara>
                </a14:m>
                <a:endParaRPr lang="ru-RU" sz="2400"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51384" y="1193667"/>
                <a:ext cx="10232160" cy="821763"/>
              </a:xfrm>
              <a:prstGeom prst="rect">
                <a:avLst/>
              </a:prstGeom>
              <a:blipFill>
                <a:blip r:embed="rId4"/>
                <a:stretch>
                  <a:fillRect/>
                </a:stretch>
              </a:blipFill>
            </p:spPr>
            <p:txBody>
              <a:bodyPr/>
              <a:lstStyle/>
              <a:p>
                <a:r>
                  <a:rPr lang="ru-RU">
                    <a:noFill/>
                  </a:rPr>
                  <a:t> </a:t>
                </a:r>
              </a:p>
            </p:txBody>
          </p:sp>
        </mc:Fallback>
      </mc:AlternateContent>
      <p:sp>
        <p:nvSpPr>
          <p:cNvPr id="4" name="Прямоугольник 3"/>
          <p:cNvSpPr/>
          <p:nvPr/>
        </p:nvSpPr>
        <p:spPr>
          <a:xfrm>
            <a:off x="407368" y="6237312"/>
            <a:ext cx="11521280" cy="523220"/>
          </a:xfrm>
          <a:prstGeom prst="rect">
            <a:avLst/>
          </a:prstGeom>
        </p:spPr>
        <p:txBody>
          <a:bodyPr wrap="square">
            <a:spAutoFit/>
          </a:bodyPr>
          <a:lstStyle/>
          <a:p>
            <a:r>
              <a:rPr lang="ru-RU" sz="2800" dirty="0">
                <a:solidFill>
                  <a:schemeClr val="bg1"/>
                </a:solidFill>
              </a:rPr>
              <a:t>https://github.com/vdumoulin/conv_arithmetic/blob/master/README.md</a:t>
            </a:r>
          </a:p>
        </p:txBody>
      </p:sp>
      <mc:AlternateContent xmlns:mc="http://schemas.openxmlformats.org/markup-compatibility/2006" xmlns:a14="http://schemas.microsoft.com/office/drawing/2010/main">
        <mc:Choice Requires="a14">
          <p:sp>
            <p:nvSpPr>
              <p:cNvPr id="28" name="TextBox 27"/>
              <p:cNvSpPr txBox="1"/>
              <p:nvPr/>
            </p:nvSpPr>
            <p:spPr>
              <a:xfrm>
                <a:off x="551384" y="2442054"/>
                <a:ext cx="10321159" cy="8217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𝑊</m:t>
                          </m:r>
                        </m:e>
                        <m:sub>
                          <m:r>
                            <a:rPr lang="en-US" sz="2400" b="0" i="1" smtClean="0">
                              <a:solidFill>
                                <a:schemeClr val="bg1"/>
                              </a:solidFill>
                              <a:latin typeface="Cambria Math" panose="02040503050406030204" pitchFamily="18" charset="0"/>
                            </a:rPr>
                            <m:t>𝑜𝑢𝑡</m:t>
                          </m:r>
                        </m:sub>
                      </m:sSub>
                      <m:r>
                        <a:rPr lang="en-US" sz="2400" b="0" i="1" smtClean="0">
                          <a:solidFill>
                            <a:schemeClr val="bg1"/>
                          </a:solidFill>
                          <a:latin typeface="Cambria Math" panose="02040503050406030204" pitchFamily="18" charset="0"/>
                        </a:rPr>
                        <m:t>=</m:t>
                      </m:r>
                      <m:d>
                        <m:dPr>
                          <m:begChr m:val="⌊"/>
                          <m:endChr m:val="⌋"/>
                          <m:ctrlPr>
                            <a:rPr lang="en-US" sz="2400" b="0" i="1" smtClean="0">
                              <a:solidFill>
                                <a:schemeClr val="bg1"/>
                              </a:solidFill>
                              <a:latin typeface="Cambria Math" panose="02040503050406030204" pitchFamily="18" charset="0"/>
                            </a:rPr>
                          </m:ctrlPr>
                        </m:dPr>
                        <m:e>
                          <m:f>
                            <m:fPr>
                              <m:ctrlPr>
                                <a:rPr lang="en-US" sz="2400" b="0" i="1" smtClean="0">
                                  <a:solidFill>
                                    <a:schemeClr val="bg1"/>
                                  </a:solidFill>
                                  <a:latin typeface="Cambria Math" panose="02040503050406030204" pitchFamily="18" charset="0"/>
                                  <a:ea typeface="Cambria Math" panose="02040503050406030204" pitchFamily="18" charset="0"/>
                                </a:rPr>
                              </m:ctrlPr>
                            </m:fPr>
                            <m:num>
                              <m:sSub>
                                <m:sSubPr>
                                  <m:ctrlPr>
                                    <a:rPr lang="en-US" sz="2400" i="1">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𝑊</m:t>
                                  </m:r>
                                </m:e>
                                <m:sub>
                                  <m:r>
                                    <a:rPr lang="en-US" sz="2400" i="1">
                                      <a:solidFill>
                                        <a:schemeClr val="bg1"/>
                                      </a:solidFill>
                                      <a:latin typeface="Cambria Math" panose="02040503050406030204" pitchFamily="18" charset="0"/>
                                    </a:rPr>
                                    <m:t>𝑖𝑛</m:t>
                                  </m:r>
                                </m:sub>
                              </m:sSub>
                              <m:r>
                                <a:rPr lang="en-US" sz="2400" i="1">
                                  <a:solidFill>
                                    <a:schemeClr val="bg1"/>
                                  </a:solidFill>
                                  <a:latin typeface="Cambria Math" panose="02040503050406030204" pitchFamily="18" charset="0"/>
                                </a:rPr>
                                <m:t>+2</m:t>
                              </m:r>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𝑝𝑎𝑑𝑑𝑖𝑛𝑔</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r>
                                    <a:rPr lang="en-US" sz="2400" b="0" i="1" smtClean="0">
                                      <a:solidFill>
                                        <a:schemeClr val="bg1"/>
                                      </a:solidFill>
                                      <a:latin typeface="Cambria Math" panose="02040503050406030204" pitchFamily="18" charset="0"/>
                                      <a:ea typeface="Cambria Math" panose="02040503050406030204" pitchFamily="18" charset="0"/>
                                    </a:rPr>
                                    <m:t>1</m:t>
                                  </m:r>
                                </m:e>
                              </m:d>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𝑑𝑖𝑙𝑎𝑡𝑖𝑜𝑛</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r>
                                    <a:rPr lang="en-US" sz="2400" b="0" i="1" smtClean="0">
                                      <a:solidFill>
                                        <a:schemeClr val="bg1"/>
                                      </a:solidFill>
                                      <a:latin typeface="Cambria Math" panose="02040503050406030204" pitchFamily="18" charset="0"/>
                                      <a:ea typeface="Cambria Math" panose="02040503050406030204" pitchFamily="18" charset="0"/>
                                    </a:rPr>
                                    <m:t>1</m:t>
                                  </m:r>
                                </m:e>
                              </m:d>
                              <m:r>
                                <a:rPr lang="en-US" sz="2400" i="1">
                                  <a:solidFill>
                                    <a:schemeClr val="bg1"/>
                                  </a:solidFill>
                                  <a:latin typeface="Cambria Math" panose="02040503050406030204" pitchFamily="18" charset="0"/>
                                  <a:ea typeface="Cambria Math" panose="02040503050406030204" pitchFamily="18" charset="0"/>
                                </a:rPr>
                                <m:t>×</m:t>
                              </m:r>
                              <m:d>
                                <m:dPr>
                                  <m:ctrlPr>
                                    <a:rPr lang="en-US" sz="2400" i="1">
                                      <a:solidFill>
                                        <a:schemeClr val="bg1"/>
                                      </a:solidFill>
                                      <a:latin typeface="Cambria Math" panose="02040503050406030204" pitchFamily="18" charset="0"/>
                                      <a:ea typeface="Cambria Math" panose="02040503050406030204" pitchFamily="18" charset="0"/>
                                    </a:rPr>
                                  </m:ctrlPr>
                                </m:dPr>
                                <m:e>
                                  <m:r>
                                    <a:rPr lang="en-US" sz="2400" i="1">
                                      <a:solidFill>
                                        <a:schemeClr val="bg1"/>
                                      </a:solidFill>
                                      <a:latin typeface="Cambria Math" panose="02040503050406030204" pitchFamily="18" charset="0"/>
                                      <a:ea typeface="Cambria Math" panose="02040503050406030204" pitchFamily="18" charset="0"/>
                                    </a:rPr>
                                    <m:t>𝑘𝑒𝑟𝑛𝑒</m:t>
                                  </m:r>
                                  <m:r>
                                    <a:rPr lang="en-US" sz="2400" b="0" i="1" smtClean="0">
                                      <a:solidFill>
                                        <a:schemeClr val="bg1"/>
                                      </a:solidFill>
                                      <a:latin typeface="Cambria Math" panose="02040503050406030204" pitchFamily="18" charset="0"/>
                                      <a:ea typeface="Cambria Math" panose="02040503050406030204" pitchFamily="18" charset="0"/>
                                    </a:rPr>
                                    <m:t>𝑙</m:t>
                                  </m:r>
                                  <m:r>
                                    <a:rPr lang="en-US" sz="2400" b="0" i="1" smtClean="0">
                                      <a:solidFill>
                                        <a:schemeClr val="bg1"/>
                                      </a:solidFill>
                                      <a:latin typeface="Cambria Math" panose="02040503050406030204" pitchFamily="18" charset="0"/>
                                      <a:ea typeface="Cambria Math" panose="02040503050406030204" pitchFamily="18" charset="0"/>
                                    </a:rPr>
                                    <m:t>_</m:t>
                                  </m:r>
                                  <m:r>
                                    <a:rPr lang="en-US" sz="2400" b="0" i="1" smtClean="0">
                                      <a:solidFill>
                                        <a:schemeClr val="bg1"/>
                                      </a:solidFill>
                                      <a:latin typeface="Cambria Math" panose="02040503050406030204" pitchFamily="18" charset="0"/>
                                      <a:ea typeface="Cambria Math" panose="02040503050406030204" pitchFamily="18" charset="0"/>
                                    </a:rPr>
                                    <m:t>𝑠𝑖𝑧𝑒</m:t>
                                  </m:r>
                                  <m:r>
                                    <a:rPr lang="en-US" sz="2400" b="0" i="1" smtClean="0">
                                      <a:solidFill>
                                        <a:schemeClr val="bg1"/>
                                      </a:solidFill>
                                      <a:latin typeface="Cambria Math" panose="02040503050406030204" pitchFamily="18" charset="0"/>
                                      <a:ea typeface="Cambria Math" panose="02040503050406030204" pitchFamily="18" charset="0"/>
                                    </a:rPr>
                                    <m:t>[1]−1</m:t>
                                  </m:r>
                                </m:e>
                              </m:d>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1</m:t>
                              </m:r>
                            </m:num>
                            <m:den>
                              <m:r>
                                <a:rPr lang="en-US" sz="2400" b="0" i="1" smtClean="0">
                                  <a:solidFill>
                                    <a:schemeClr val="bg1"/>
                                  </a:solidFill>
                                  <a:latin typeface="Cambria Math" panose="02040503050406030204" pitchFamily="18" charset="0"/>
                                  <a:ea typeface="Cambria Math" panose="02040503050406030204" pitchFamily="18" charset="0"/>
                                </a:rPr>
                                <m:t>𝑠𝑡𝑟𝑖𝑑𝑒</m:t>
                              </m:r>
                              <m:r>
                                <a:rPr lang="en-US" sz="2400" b="0" i="1" smtClean="0">
                                  <a:solidFill>
                                    <a:schemeClr val="bg1"/>
                                  </a:solidFill>
                                  <a:latin typeface="Cambria Math" panose="02040503050406030204" pitchFamily="18" charset="0"/>
                                  <a:ea typeface="Cambria Math" panose="02040503050406030204" pitchFamily="18" charset="0"/>
                                </a:rPr>
                                <m:t>[1]</m:t>
                              </m:r>
                            </m:den>
                          </m:f>
                          <m:r>
                            <a:rPr lang="en-US" sz="2400" b="0" i="1" smtClean="0">
                              <a:solidFill>
                                <a:schemeClr val="bg1"/>
                              </a:solidFill>
                              <a:latin typeface="Cambria Math" panose="02040503050406030204" pitchFamily="18" charset="0"/>
                              <a:ea typeface="Cambria Math" panose="02040503050406030204" pitchFamily="18" charset="0"/>
                            </a:rPr>
                            <m:t>+1</m:t>
                          </m:r>
                        </m:e>
                      </m:d>
                    </m:oMath>
                  </m:oMathPara>
                </a14:m>
                <a:endParaRPr lang="ru-RU" sz="2400" dirty="0">
                  <a:solidFill>
                    <a:schemeClr val="bg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51384" y="2442054"/>
                <a:ext cx="10321159" cy="821763"/>
              </a:xfrm>
              <a:prstGeom prst="rect">
                <a:avLst/>
              </a:prstGeom>
              <a:blipFill>
                <a:blip r:embed="rId5"/>
                <a:stretch>
                  <a:fillRect/>
                </a:stretch>
              </a:blipFill>
            </p:spPr>
            <p:txBody>
              <a:bodyPr/>
              <a:lstStyle/>
              <a:p>
                <a:r>
                  <a:rPr lang="ru-RU">
                    <a:noFill/>
                  </a:rPr>
                  <a:t> </a:t>
                </a:r>
              </a:p>
            </p:txBody>
          </p:sp>
        </mc:Fallback>
      </mc:AlternateContent>
      <p:pic>
        <p:nvPicPr>
          <p:cNvPr id="3074" name="Picture 2" descr="https://github.com/vdumoulin/conv_arithmetic/raw/master/gif/no_padding_no_strides.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7368" y="3717032"/>
            <a:ext cx="203490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hub.com/vdumoulin/conv_arithmetic/raw/master/gif/arbitrary_padding_no_strides.gif"/>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39616" y="3717032"/>
            <a:ext cx="1972694"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vdumoulin/conv_arithmetic/raw/master/gif/no_padding_strides.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727848" y="3717032"/>
            <a:ext cx="220499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github.com/vdumoulin/conv_arithmetic/raw/master/gif/dilation.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9624392" y="3717032"/>
            <a:ext cx="223937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github.com/vdumoulin/conv_arithmetic/raw/master/gif/padding_strides.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176120" y="3717032"/>
            <a:ext cx="2239371"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16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53</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3" name="Picture 4" descr="ÐÐ°ÑÑÐ¸Ð½ÐºÐ¸ Ð¿Ð¾ Ð·Ð°Ð¿ÑÐ¾ÑÑ gaussian pyramid">
            <a:extLst>
              <a:ext uri="{FF2B5EF4-FFF2-40B4-BE49-F238E27FC236}">
                <a16:creationId xmlns:a16="http://schemas.microsoft.com/office/drawing/2014/main" id="{06186FFF-852E-4F6C-A386-B3E4C1662D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8248" y="1628800"/>
            <a:ext cx="3600400" cy="3227421"/>
          </a:xfrm>
          <a:prstGeom prst="rect">
            <a:avLst/>
          </a:prstGeom>
          <a:noFill/>
          <a:extLst>
            <a:ext uri="{909E8E84-426E-40DD-AFC4-6F175D3DCCD1}">
              <a14:hiddenFill xmlns:a14="http://schemas.microsoft.com/office/drawing/2010/main">
                <a:solidFill>
                  <a:srgbClr val="FFFFFF"/>
                </a:solidFill>
              </a14:hiddenFill>
            </a:ext>
          </a:extLst>
        </p:spPr>
      </p:pic>
      <p:sp>
        <p:nvSpPr>
          <p:cNvPr id="17"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en-US" sz="3200" b="1" dirty="0">
                <a:solidFill>
                  <a:schemeClr val="bg1"/>
                </a:solidFill>
                <a:latin typeface="Verdana" panose="020B0604030504040204" pitchFamily="34" charset="0"/>
                <a:ea typeface="Verdana" panose="020B0604030504040204" pitchFamily="34" charset="0"/>
              </a:rPr>
              <a:t>Pooling</a:t>
            </a:r>
            <a:endParaRPr lang="ru-RU" sz="3200" b="1" spc="-1" dirty="0">
              <a:solidFill>
                <a:schemeClr val="bg1"/>
              </a:solidFill>
              <a:latin typeface="Verdana" panose="020B0604030504040204" pitchFamily="34" charset="0"/>
              <a:ea typeface="Verdana" panose="020B0604030504040204" pitchFamily="34" charset="0"/>
            </a:endParaRPr>
          </a:p>
        </p:txBody>
      </p:sp>
      <p:pic>
        <p:nvPicPr>
          <p:cNvPr id="10" name="Рисунок 9"/>
          <p:cNvPicPr>
            <a:picLocks noChangeAspect="1"/>
          </p:cNvPicPr>
          <p:nvPr/>
        </p:nvPicPr>
        <p:blipFill>
          <a:blip r:embed="rId5"/>
          <a:stretch>
            <a:fillRect/>
          </a:stretch>
        </p:blipFill>
        <p:spPr>
          <a:xfrm>
            <a:off x="308066" y="2637626"/>
            <a:ext cx="2159059" cy="2160000"/>
          </a:xfrm>
          <a:prstGeom prst="rect">
            <a:avLst/>
          </a:prstGeom>
        </p:spPr>
      </p:pic>
      <p:pic>
        <p:nvPicPr>
          <p:cNvPr id="18" name="Рисунок 17"/>
          <p:cNvPicPr>
            <a:picLocks noChangeAspect="1"/>
          </p:cNvPicPr>
          <p:nvPr/>
        </p:nvPicPr>
        <p:blipFill>
          <a:blip r:embed="rId6"/>
          <a:stretch>
            <a:fillRect/>
          </a:stretch>
        </p:blipFill>
        <p:spPr>
          <a:xfrm>
            <a:off x="4029688" y="1052856"/>
            <a:ext cx="2159059" cy="2160000"/>
          </a:xfrm>
          <a:prstGeom prst="rect">
            <a:avLst/>
          </a:prstGeom>
        </p:spPr>
      </p:pic>
      <p:pic>
        <p:nvPicPr>
          <p:cNvPr id="19" name="Рисунок 18"/>
          <p:cNvPicPr>
            <a:picLocks noChangeAspect="1"/>
          </p:cNvPicPr>
          <p:nvPr/>
        </p:nvPicPr>
        <p:blipFill>
          <a:blip r:embed="rId7"/>
          <a:stretch>
            <a:fillRect/>
          </a:stretch>
        </p:blipFill>
        <p:spPr>
          <a:xfrm>
            <a:off x="4079776" y="4581128"/>
            <a:ext cx="2159059" cy="2160000"/>
          </a:xfrm>
          <a:prstGeom prst="rect">
            <a:avLst/>
          </a:prstGeom>
        </p:spPr>
      </p:pic>
      <p:pic>
        <p:nvPicPr>
          <p:cNvPr id="20" name="Рисунок 19"/>
          <p:cNvPicPr>
            <a:picLocks noChangeAspect="1"/>
          </p:cNvPicPr>
          <p:nvPr/>
        </p:nvPicPr>
        <p:blipFill>
          <a:blip r:embed="rId8"/>
          <a:stretch>
            <a:fillRect/>
          </a:stretch>
        </p:blipFill>
        <p:spPr>
          <a:xfrm>
            <a:off x="7126032" y="1556912"/>
            <a:ext cx="1079529" cy="1080000"/>
          </a:xfrm>
          <a:prstGeom prst="rect">
            <a:avLst/>
          </a:prstGeom>
        </p:spPr>
      </p:pic>
      <p:pic>
        <p:nvPicPr>
          <p:cNvPr id="21" name="Рисунок 20"/>
          <p:cNvPicPr>
            <a:picLocks noChangeAspect="1"/>
          </p:cNvPicPr>
          <p:nvPr/>
        </p:nvPicPr>
        <p:blipFill>
          <a:blip r:embed="rId9"/>
          <a:stretch>
            <a:fillRect/>
          </a:stretch>
        </p:blipFill>
        <p:spPr>
          <a:xfrm>
            <a:off x="7248128" y="5085184"/>
            <a:ext cx="1079530" cy="1080000"/>
          </a:xfrm>
          <a:prstGeom prst="rect">
            <a:avLst/>
          </a:prstGeom>
        </p:spPr>
      </p:pic>
      <p:sp>
        <p:nvSpPr>
          <p:cNvPr id="23" name="Заголовок 1"/>
          <p:cNvSpPr txBox="1">
            <a:spLocks/>
          </p:cNvSpPr>
          <p:nvPr/>
        </p:nvSpPr>
        <p:spPr>
          <a:xfrm>
            <a:off x="3647728" y="1340768"/>
            <a:ext cx="468052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dirty="0">
              <a:solidFill>
                <a:schemeClr val="bg1"/>
              </a:solidFill>
              <a:latin typeface="-apple-system"/>
            </a:endParaRPr>
          </a:p>
        </p:txBody>
      </p:sp>
      <p:sp>
        <p:nvSpPr>
          <p:cNvPr id="22" name="Стрелка вправо 21"/>
          <p:cNvSpPr/>
          <p:nvPr/>
        </p:nvSpPr>
        <p:spPr>
          <a:xfrm rot="20290383">
            <a:off x="2567608" y="2125103"/>
            <a:ext cx="1216870" cy="5040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5" name="Стрелка вправо 24"/>
          <p:cNvSpPr/>
          <p:nvPr/>
        </p:nvSpPr>
        <p:spPr>
          <a:xfrm rot="1839228">
            <a:off x="2755099" y="5000136"/>
            <a:ext cx="1216870" cy="5040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26" name="Стрелка вправо 25"/>
          <p:cNvSpPr/>
          <p:nvPr/>
        </p:nvSpPr>
        <p:spPr>
          <a:xfrm>
            <a:off x="6261936" y="1844944"/>
            <a:ext cx="669992" cy="5040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u-RU"/>
          </a:p>
        </p:txBody>
      </p:sp>
      <p:sp>
        <p:nvSpPr>
          <p:cNvPr id="27" name="Стрелка вправо 26"/>
          <p:cNvSpPr/>
          <p:nvPr/>
        </p:nvSpPr>
        <p:spPr>
          <a:xfrm>
            <a:off x="6456040" y="5373216"/>
            <a:ext cx="669992" cy="5040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28" name="Заголовок 1"/>
          <p:cNvSpPr txBox="1">
            <a:spLocks/>
          </p:cNvSpPr>
          <p:nvPr/>
        </p:nvSpPr>
        <p:spPr>
          <a:xfrm>
            <a:off x="1581416" y="1268880"/>
            <a:ext cx="259228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err="1">
                <a:solidFill>
                  <a:schemeClr val="bg1"/>
                </a:solidFill>
                <a:latin typeface="-apple-system"/>
              </a:rPr>
              <a:t>MaxPooling</a:t>
            </a:r>
            <a:endParaRPr lang="ru-RU" sz="3200" dirty="0">
              <a:solidFill>
                <a:schemeClr val="bg1"/>
              </a:solidFill>
              <a:latin typeface="-apple-system"/>
            </a:endParaRPr>
          </a:p>
        </p:txBody>
      </p:sp>
      <p:sp>
        <p:nvSpPr>
          <p:cNvPr id="29" name="Заголовок 1"/>
          <p:cNvSpPr txBox="1">
            <a:spLocks/>
          </p:cNvSpPr>
          <p:nvPr/>
        </p:nvSpPr>
        <p:spPr>
          <a:xfrm>
            <a:off x="1199456" y="5589240"/>
            <a:ext cx="2952328"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err="1">
                <a:solidFill>
                  <a:schemeClr val="bg1"/>
                </a:solidFill>
                <a:latin typeface="-apple-system"/>
              </a:rPr>
              <a:t>AveragePooling</a:t>
            </a:r>
            <a:endParaRPr lang="ru-RU" sz="3200" dirty="0">
              <a:solidFill>
                <a:schemeClr val="bg1"/>
              </a:solidFill>
              <a:latin typeface="-apple-system"/>
            </a:endParaRPr>
          </a:p>
        </p:txBody>
      </p:sp>
      <p:sp>
        <p:nvSpPr>
          <p:cNvPr id="24" name="Прямоугольник 23"/>
          <p:cNvSpPr/>
          <p:nvPr/>
        </p:nvSpPr>
        <p:spPr>
          <a:xfrm>
            <a:off x="8400256" y="5157192"/>
            <a:ext cx="3687228" cy="461665"/>
          </a:xfrm>
          <a:prstGeom prst="rect">
            <a:avLst/>
          </a:prstGeom>
        </p:spPr>
        <p:txBody>
          <a:bodyPr wrap="none">
            <a:spAutoFit/>
          </a:bodyPr>
          <a:lstStyle/>
          <a:p>
            <a:r>
              <a:rPr lang="en-US" sz="2400" dirty="0" err="1">
                <a:solidFill>
                  <a:srgbClr val="D4D4D4"/>
                </a:solidFill>
                <a:latin typeface="Courier New" panose="02070309020205020404" pitchFamily="49" charset="0"/>
              </a:rPr>
              <a:t>kernel_size</a:t>
            </a:r>
            <a:r>
              <a:rPr lang="en-US" sz="2400" dirty="0">
                <a:solidFill>
                  <a:srgbClr val="D4D4D4"/>
                </a:solidFill>
                <a:latin typeface="Courier New" panose="02070309020205020404" pitchFamily="49" charset="0"/>
              </a:rPr>
              <a:t> = (2,2)</a:t>
            </a:r>
            <a:endParaRPr lang="ru-RU" sz="2400" dirty="0"/>
          </a:p>
        </p:txBody>
      </p:sp>
      <p:sp>
        <p:nvSpPr>
          <p:cNvPr id="31" name="Прямоугольник 30"/>
          <p:cNvSpPr/>
          <p:nvPr/>
        </p:nvSpPr>
        <p:spPr>
          <a:xfrm>
            <a:off x="8400256" y="5877272"/>
            <a:ext cx="2765501" cy="461665"/>
          </a:xfrm>
          <a:prstGeom prst="rect">
            <a:avLst/>
          </a:prstGeom>
        </p:spPr>
        <p:txBody>
          <a:bodyPr wrap="none">
            <a:spAutoFit/>
          </a:bodyPr>
          <a:lstStyle/>
          <a:p>
            <a:r>
              <a:rPr lang="en-US" sz="2400" dirty="0">
                <a:solidFill>
                  <a:srgbClr val="D4D4D4"/>
                </a:solidFill>
                <a:latin typeface="Courier New" panose="02070309020205020404" pitchFamily="49" charset="0"/>
              </a:rPr>
              <a:t>stride = (2,2)</a:t>
            </a:r>
            <a:endParaRPr lang="ru-RU" sz="2400" dirty="0"/>
          </a:p>
        </p:txBody>
      </p:sp>
    </p:spTree>
    <p:extLst>
      <p:ext uri="{BB962C8B-B14F-4D97-AF65-F5344CB8AC3E}">
        <p14:creationId xmlns:p14="http://schemas.microsoft.com/office/powerpoint/2010/main" val="22860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25" grpId="0" animBg="1"/>
      <p:bldP spid="26" grpId="0" animBg="1"/>
      <p:bldP spid="27" grpId="0" animBg="1"/>
      <p:bldP spid="28" grpId="0"/>
      <p:bldP spid="29" grpId="0"/>
      <p:bldP spid="24" grpId="0"/>
      <p:bldP spid="3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54</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2" name="Прямоугольник 1">
            <a:extLst>
              <a:ext uri="{FF2B5EF4-FFF2-40B4-BE49-F238E27FC236}">
                <a16:creationId xmlns:a16="http://schemas.microsoft.com/office/drawing/2014/main" id="{53D9FD92-C76E-4287-B168-8E8A83D12369}"/>
              </a:ext>
            </a:extLst>
          </p:cNvPr>
          <p:cNvSpPr/>
          <p:nvPr/>
        </p:nvSpPr>
        <p:spPr>
          <a:xfrm>
            <a:off x="191344" y="1533465"/>
            <a:ext cx="12493388" cy="5401479"/>
          </a:xfrm>
          <a:prstGeom prst="rect">
            <a:avLst/>
          </a:prstGeom>
        </p:spPr>
        <p:txBody>
          <a:bodyPr wrap="square">
            <a:spAutoFit/>
          </a:bodyPr>
          <a:lstStyle/>
          <a:p>
            <a:pPr>
              <a:spcBef>
                <a:spcPts val="600"/>
              </a:spcBef>
            </a:pPr>
            <a:r>
              <a:rPr lang="tr-TR" sz="2000" kern="1000" dirty="0">
                <a:solidFill>
                  <a:srgbClr val="D4D4D4"/>
                </a:solidFill>
                <a:latin typeface="Courier New" panose="02070309020205020404" pitchFamily="49" charset="0"/>
              </a:rPr>
              <a:t>model = models.Sequential</a:t>
            </a:r>
            <a:r>
              <a:rPr lang="tr-TR" sz="2000" kern="1000" dirty="0">
                <a:solidFill>
                  <a:srgbClr val="DCDCDC"/>
                </a:solidFill>
                <a:latin typeface="Courier New" panose="02070309020205020404" pitchFamily="49" charset="0"/>
              </a:rPr>
              <a:t>()</a:t>
            </a:r>
            <a:endParaRPr lang="ru-RU" sz="2000" kern="1000" dirty="0">
              <a:solidFill>
                <a:srgbClr val="DCDCDC"/>
              </a:solidFill>
              <a:latin typeface="Courier New" panose="02070309020205020404" pitchFamily="49" charset="0"/>
            </a:endParaRPr>
          </a:p>
          <a:p>
            <a:pPr>
              <a:spcBef>
                <a:spcPts val="600"/>
              </a:spcBef>
            </a:pPr>
            <a:endParaRPr lang="ru-RU" sz="2000" kern="1000" dirty="0">
              <a:solidFill>
                <a:srgbClr val="DCDCDC"/>
              </a:solidFill>
              <a:latin typeface="Courier New" panose="02070309020205020404" pitchFamily="49" charset="0"/>
            </a:endParaRPr>
          </a:p>
          <a:p>
            <a:r>
              <a:rPr lang="tr-TR" sz="2000" kern="1000" dirty="0">
                <a:solidFill>
                  <a:srgbClr val="D4D4D4"/>
                </a:solidFill>
                <a:latin typeface="Courier New" panose="02070309020205020404" pitchFamily="49" charset="0"/>
              </a:rPr>
              <a:t>model.add</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Conv2D</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32</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3</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t>
            </a:r>
            <a:r>
              <a:rPr lang="tr-TR" sz="2000" dirty="0">
                <a:solidFill>
                  <a:srgbClr val="FFC000"/>
                </a:solidFill>
                <a:latin typeface="Courier New" panose="02070309020205020404" pitchFamily="49" charset="0"/>
                <a:cs typeface="Courier New" panose="02070309020205020404" pitchFamily="49" charset="0"/>
              </a:rPr>
              <a:t>3</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'relu'</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input_shape=</a:t>
            </a:r>
            <a:r>
              <a:rPr lang="tr-TR" sz="2000" kern="1000" dirty="0">
                <a:solidFill>
                  <a:srgbClr val="DCDCDC"/>
                </a:solidFill>
                <a:latin typeface="Courier New" panose="02070309020205020404" pitchFamily="49" charset="0"/>
              </a:rPr>
              <a:t>(</a:t>
            </a:r>
            <a:r>
              <a:rPr lang="en-US" sz="2000" dirty="0">
                <a:solidFill>
                  <a:srgbClr val="FFC000"/>
                </a:solidFill>
                <a:latin typeface="Courier New" panose="02070309020205020404" pitchFamily="49" charset="0"/>
                <a:cs typeface="Courier New" panose="02070309020205020404" pitchFamily="49" charset="0"/>
              </a:rPr>
              <a:t>28</a:t>
            </a:r>
            <a:r>
              <a:rPr lang="tr-TR" sz="2000" kern="1000" dirty="0">
                <a:solidFill>
                  <a:srgbClr val="DCDCDC"/>
                </a:solidFill>
                <a:latin typeface="Courier New" panose="02070309020205020404" pitchFamily="49" charset="0"/>
              </a:rPr>
              <a:t>,</a:t>
            </a:r>
            <a:r>
              <a:rPr lang="en-US" sz="2000" dirty="0">
                <a:solidFill>
                  <a:srgbClr val="FFC000"/>
                </a:solidFill>
                <a:latin typeface="Courier New" panose="02070309020205020404" pitchFamily="49" charset="0"/>
                <a:cs typeface="Courier New" panose="02070309020205020404" pitchFamily="49" charset="0"/>
              </a:rPr>
              <a:t>28</a:t>
            </a:r>
            <a:r>
              <a:rPr lang="en-US" sz="2000" kern="1000" dirty="0">
                <a:solidFill>
                  <a:srgbClr val="B5CEA8"/>
                </a:solidFill>
                <a:latin typeface="Courier New" panose="02070309020205020404" pitchFamily="49" charset="0"/>
              </a:rPr>
              <a:t>,</a:t>
            </a:r>
            <a:r>
              <a:rPr lang="en-US" sz="2000" dirty="0">
                <a:solidFill>
                  <a:srgbClr val="FFC000"/>
                </a:solidFill>
                <a:latin typeface="Courier New" panose="02070309020205020404" pitchFamily="49" charset="0"/>
                <a:cs typeface="Courier New" panose="02070309020205020404" pitchFamily="49" charset="0"/>
              </a:rPr>
              <a:t>1</a:t>
            </a:r>
            <a:r>
              <a:rPr lang="tr-TR" sz="2000" kern="1000" dirty="0">
                <a:solidFill>
                  <a:srgbClr val="DCDCDC"/>
                </a:solidFill>
                <a:latin typeface="Courier New" panose="02070309020205020404" pitchFamily="49" charset="0"/>
              </a:rPr>
              <a:t>)))</a:t>
            </a:r>
            <a:endParaRPr lang="tr-TR" sz="2000" kern="1000" dirty="0">
              <a:solidFill>
                <a:srgbClr val="D4D4D4"/>
              </a:solidFill>
              <a:latin typeface="Courier New" panose="02070309020205020404" pitchFamily="49" charset="0"/>
            </a:endParaRPr>
          </a:p>
          <a:p>
            <a:r>
              <a:rPr lang="tr-TR" sz="2000" kern="1000" dirty="0">
                <a:solidFill>
                  <a:srgbClr val="D4D4D4"/>
                </a:solidFill>
                <a:latin typeface="Courier New" panose="02070309020205020404" pitchFamily="49" charset="0"/>
              </a:rPr>
              <a:t>model.add</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MaxPooling2D</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2</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t>
            </a:r>
            <a:r>
              <a:rPr lang="tr-TR" sz="2000" dirty="0">
                <a:solidFill>
                  <a:srgbClr val="FFC000"/>
                </a:solidFill>
                <a:latin typeface="Courier New" panose="02070309020205020404" pitchFamily="49" charset="0"/>
                <a:cs typeface="Courier New" panose="02070309020205020404" pitchFamily="49" charset="0"/>
              </a:rPr>
              <a:t>2</a:t>
            </a:r>
            <a:r>
              <a:rPr lang="tr-TR" sz="2000" kern="1000" dirty="0">
                <a:solidFill>
                  <a:srgbClr val="DCDCDC"/>
                </a:solidFill>
                <a:latin typeface="Courier New" panose="02070309020205020404" pitchFamily="49" charset="0"/>
              </a:rPr>
              <a:t>)))</a:t>
            </a:r>
            <a:endParaRPr lang="ru-RU" sz="2000" kern="1000" dirty="0">
              <a:solidFill>
                <a:srgbClr val="DCDCDC"/>
              </a:solidFill>
              <a:latin typeface="Courier New" panose="02070309020205020404" pitchFamily="49" charset="0"/>
            </a:endParaRPr>
          </a:p>
          <a:p>
            <a:endParaRPr lang="ru-RU" sz="2000" kern="1000" dirty="0">
              <a:solidFill>
                <a:srgbClr val="DCDCDC"/>
              </a:solidFill>
              <a:latin typeface="Courier New" panose="02070309020205020404" pitchFamily="49" charset="0"/>
            </a:endParaRPr>
          </a:p>
          <a:p>
            <a:r>
              <a:rPr lang="tr-TR" sz="2000" kern="1000" dirty="0">
                <a:solidFill>
                  <a:srgbClr val="D4D4D4"/>
                </a:solidFill>
                <a:latin typeface="Courier New" panose="02070309020205020404" pitchFamily="49" charset="0"/>
              </a:rPr>
              <a:t>model.add</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Conv2D</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64</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3</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t>
            </a:r>
            <a:r>
              <a:rPr lang="tr-TR" sz="2000" dirty="0">
                <a:solidFill>
                  <a:srgbClr val="FFC000"/>
                </a:solidFill>
                <a:latin typeface="Courier New" panose="02070309020205020404" pitchFamily="49" charset="0"/>
                <a:cs typeface="Courier New" panose="02070309020205020404" pitchFamily="49" charset="0"/>
              </a:rPr>
              <a:t>3</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'relu'</a:t>
            </a:r>
            <a:r>
              <a:rPr lang="tr-TR" sz="2000" kern="1000" dirty="0">
                <a:solidFill>
                  <a:srgbClr val="DCDCDC"/>
                </a:solidFill>
                <a:latin typeface="Courier New" panose="02070309020205020404" pitchFamily="49" charset="0"/>
              </a:rPr>
              <a:t>))</a:t>
            </a:r>
            <a:endParaRPr lang="tr-TR" sz="2000" kern="1000" dirty="0">
              <a:solidFill>
                <a:srgbClr val="D4D4D4"/>
              </a:solidFill>
              <a:latin typeface="Courier New" panose="02070309020205020404" pitchFamily="49" charset="0"/>
            </a:endParaRPr>
          </a:p>
          <a:p>
            <a:r>
              <a:rPr lang="tr-TR" sz="2000" kern="1000" dirty="0">
                <a:solidFill>
                  <a:srgbClr val="D4D4D4"/>
                </a:solidFill>
                <a:latin typeface="Courier New" panose="02070309020205020404" pitchFamily="49" charset="0"/>
              </a:rPr>
              <a:t>model.add</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MaxPooling2D</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2</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t>
            </a:r>
            <a:r>
              <a:rPr lang="tr-TR" sz="2000" dirty="0">
                <a:solidFill>
                  <a:srgbClr val="FFC000"/>
                </a:solidFill>
                <a:latin typeface="Courier New" panose="02070309020205020404" pitchFamily="49" charset="0"/>
                <a:cs typeface="Courier New" panose="02070309020205020404" pitchFamily="49" charset="0"/>
              </a:rPr>
              <a:t>2</a:t>
            </a:r>
            <a:r>
              <a:rPr lang="tr-TR" sz="2000" kern="1000" dirty="0">
                <a:solidFill>
                  <a:srgbClr val="DCDCDC"/>
                </a:solidFill>
                <a:latin typeface="Courier New" panose="02070309020205020404" pitchFamily="49" charset="0"/>
              </a:rPr>
              <a:t>)))</a:t>
            </a:r>
            <a:endParaRPr lang="ru-RU" sz="2000" kern="1000" dirty="0">
              <a:solidFill>
                <a:srgbClr val="DCDCDC"/>
              </a:solidFill>
              <a:latin typeface="Courier New" panose="02070309020205020404" pitchFamily="49" charset="0"/>
            </a:endParaRPr>
          </a:p>
          <a:p>
            <a:endParaRPr lang="ru-RU" sz="2000" kern="1000" dirty="0">
              <a:solidFill>
                <a:srgbClr val="DCDCDC"/>
              </a:solidFill>
              <a:latin typeface="Courier New" panose="02070309020205020404" pitchFamily="49" charset="0"/>
            </a:endParaRPr>
          </a:p>
          <a:p>
            <a:r>
              <a:rPr lang="tr-TR" sz="2000" kern="1000" dirty="0">
                <a:solidFill>
                  <a:srgbClr val="D4D4D4"/>
                </a:solidFill>
                <a:latin typeface="Courier New" panose="02070309020205020404" pitchFamily="49" charset="0"/>
              </a:rPr>
              <a:t>model.add</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Conv2D</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64</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3</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t>
            </a:r>
            <a:r>
              <a:rPr lang="tr-TR" sz="2000" dirty="0">
                <a:solidFill>
                  <a:srgbClr val="FFC000"/>
                </a:solidFill>
                <a:latin typeface="Courier New" panose="02070309020205020404" pitchFamily="49" charset="0"/>
                <a:cs typeface="Courier New" panose="02070309020205020404" pitchFamily="49" charset="0"/>
              </a:rPr>
              <a:t>3</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'relu'</a:t>
            </a:r>
            <a:r>
              <a:rPr lang="tr-TR" sz="2000" kern="1000" dirty="0">
                <a:solidFill>
                  <a:srgbClr val="DCDCDC"/>
                </a:solidFill>
                <a:latin typeface="Courier New" panose="02070309020205020404" pitchFamily="49" charset="0"/>
              </a:rPr>
              <a:t>))</a:t>
            </a:r>
            <a:endParaRPr lang="ru-RU" sz="2000" kern="1000" dirty="0">
              <a:solidFill>
                <a:srgbClr val="DCDCDC"/>
              </a:solidFill>
              <a:latin typeface="Courier New" panose="02070309020205020404" pitchFamily="49" charset="0"/>
            </a:endParaRPr>
          </a:p>
          <a:p>
            <a:r>
              <a:rPr lang="tr-TR" sz="2000" kern="1000" dirty="0">
                <a:solidFill>
                  <a:srgbClr val="D4D4D4"/>
                </a:solidFill>
                <a:latin typeface="Courier New" panose="02070309020205020404" pitchFamily="49" charset="0"/>
              </a:rPr>
              <a:t>model.add</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Flatten</a:t>
            </a:r>
            <a:r>
              <a:rPr lang="tr-TR" sz="2000" kern="1000" dirty="0">
                <a:solidFill>
                  <a:srgbClr val="DCDCDC"/>
                </a:solidFill>
                <a:latin typeface="Courier New" panose="02070309020205020404" pitchFamily="49" charset="0"/>
              </a:rPr>
              <a:t>())</a:t>
            </a:r>
            <a:endParaRPr lang="ru-RU" sz="2000" kern="1000" dirty="0">
              <a:solidFill>
                <a:srgbClr val="DCDCDC"/>
              </a:solidFill>
              <a:latin typeface="Courier New" panose="02070309020205020404" pitchFamily="49" charset="0"/>
            </a:endParaRPr>
          </a:p>
          <a:p>
            <a:endParaRPr lang="ru-RU" sz="2000" kern="1000" dirty="0">
              <a:solidFill>
                <a:srgbClr val="DCDCDC"/>
              </a:solidFill>
              <a:latin typeface="Courier New" panose="02070309020205020404" pitchFamily="49" charset="0"/>
            </a:endParaRPr>
          </a:p>
          <a:p>
            <a:r>
              <a:rPr lang="tr-TR" sz="2000" kern="1000" dirty="0">
                <a:solidFill>
                  <a:srgbClr val="D4D4D4"/>
                </a:solidFill>
                <a:latin typeface="Courier New" panose="02070309020205020404" pitchFamily="49" charset="0"/>
              </a:rPr>
              <a:t>model.add</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64</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 activation=</a:t>
            </a:r>
            <a:r>
              <a:rPr lang="tr-TR" sz="2000" dirty="0">
                <a:solidFill>
                  <a:srgbClr val="92D050"/>
                </a:solidFill>
                <a:latin typeface="Courier New" panose="02070309020205020404" pitchFamily="49" charset="0"/>
                <a:cs typeface="Courier New" panose="02070309020205020404" pitchFamily="49" charset="0"/>
              </a:rPr>
              <a:t>'relu'</a:t>
            </a:r>
            <a:r>
              <a:rPr lang="tr-TR" sz="2000" kern="1000" dirty="0">
                <a:solidFill>
                  <a:srgbClr val="DCDCDC"/>
                </a:solidFill>
                <a:latin typeface="Courier New" panose="02070309020205020404" pitchFamily="49" charset="0"/>
              </a:rPr>
              <a:t>))</a:t>
            </a:r>
            <a:endParaRPr lang="tr-TR" sz="2000" kern="1000" dirty="0">
              <a:solidFill>
                <a:srgbClr val="D4D4D4"/>
              </a:solidFill>
              <a:latin typeface="Courier New" panose="02070309020205020404" pitchFamily="49" charset="0"/>
            </a:endParaRPr>
          </a:p>
          <a:p>
            <a:r>
              <a:rPr lang="tr-TR" sz="2000" kern="1000" dirty="0">
                <a:solidFill>
                  <a:srgbClr val="D4D4D4"/>
                </a:solidFill>
                <a:latin typeface="Courier New" panose="02070309020205020404" pitchFamily="49" charset="0"/>
              </a:rPr>
              <a:t>model.add</a:t>
            </a:r>
            <a:r>
              <a:rPr lang="tr-TR" sz="2000" kern="1000" dirty="0">
                <a:solidFill>
                  <a:srgbClr val="DCDCDC"/>
                </a:solidFill>
                <a:latin typeface="Courier New" panose="02070309020205020404" pitchFamily="49" charset="0"/>
              </a:rPr>
              <a:t>(</a:t>
            </a:r>
            <a:r>
              <a:rPr lang="tr-TR" sz="2000" kern="1000" dirty="0">
                <a:solidFill>
                  <a:srgbClr val="D4D4D4"/>
                </a:solidFill>
                <a:latin typeface="Courier New" panose="02070309020205020404" pitchFamily="49" charset="0"/>
              </a:rPr>
              <a:t>layers.</a:t>
            </a:r>
            <a:r>
              <a:rPr lang="tr-TR" sz="2000" dirty="0">
                <a:solidFill>
                  <a:schemeClr val="accent4">
                    <a:lumMod val="60000"/>
                    <a:lumOff val="40000"/>
                  </a:schemeClr>
                </a:solidFill>
                <a:latin typeface="Courier New" panose="02070309020205020404" pitchFamily="49" charset="0"/>
                <a:cs typeface="Courier New" panose="02070309020205020404" pitchFamily="49" charset="0"/>
              </a:rPr>
              <a:t>Dense</a:t>
            </a:r>
            <a:r>
              <a:rPr lang="tr-TR" sz="2000" kern="1000" dirty="0">
                <a:solidFill>
                  <a:srgbClr val="DCDCDC"/>
                </a:solidFill>
                <a:latin typeface="Courier New" panose="02070309020205020404" pitchFamily="49" charset="0"/>
              </a:rPr>
              <a:t>(</a:t>
            </a:r>
            <a:r>
              <a:rPr lang="tr-TR" sz="2000" dirty="0">
                <a:solidFill>
                  <a:srgbClr val="FFC000"/>
                </a:solidFill>
                <a:latin typeface="Courier New" panose="02070309020205020404" pitchFamily="49" charset="0"/>
                <a:cs typeface="Courier New" panose="02070309020205020404" pitchFamily="49" charset="0"/>
              </a:rPr>
              <a:t>10</a:t>
            </a:r>
            <a:r>
              <a:rPr lang="tr-TR" sz="2000" kern="1000" dirty="0">
                <a:solidFill>
                  <a:srgbClr val="DCDCDC"/>
                </a:solidFill>
                <a:latin typeface="Courier New" panose="02070309020205020404" pitchFamily="49" charset="0"/>
              </a:rPr>
              <a:t>))</a:t>
            </a:r>
            <a:endParaRPr lang="ru-RU" sz="2000" kern="1000" dirty="0">
              <a:solidFill>
                <a:srgbClr val="DCDCDC"/>
              </a:solidFill>
              <a:latin typeface="Courier New" panose="02070309020205020404" pitchFamily="49" charset="0"/>
            </a:endParaRPr>
          </a:p>
          <a:p>
            <a:endParaRPr lang="ru-RU" sz="2000" kern="1000" dirty="0">
              <a:solidFill>
                <a:srgbClr val="DCDCDC"/>
              </a:solidFill>
              <a:latin typeface="Courier New" panose="02070309020205020404" pitchFamily="49" charset="0"/>
            </a:endParaRPr>
          </a:p>
          <a:p>
            <a:r>
              <a:rPr lang="tr-TR" sz="2000" dirty="0">
                <a:solidFill>
                  <a:srgbClr val="D4D4D4"/>
                </a:solidFill>
                <a:latin typeface="Courier New" panose="02070309020205020404" pitchFamily="49" charset="0"/>
              </a:rPr>
              <a:t>model.</a:t>
            </a:r>
            <a:r>
              <a:rPr lang="tr-TR" sz="2000" dirty="0">
                <a:solidFill>
                  <a:srgbClr val="DCDCAA"/>
                </a:solidFill>
                <a:latin typeface="Courier New" panose="02070309020205020404" pitchFamily="49" charset="0"/>
              </a:rPr>
              <a:t>compile</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optimizer=</a:t>
            </a:r>
            <a:r>
              <a:rPr lang="tr-TR" sz="2000" dirty="0">
                <a:solidFill>
                  <a:srgbClr val="92D050"/>
                </a:solidFill>
                <a:latin typeface="Courier New" panose="02070309020205020404" pitchFamily="49" charset="0"/>
                <a:cs typeface="Courier New" panose="02070309020205020404" pitchFamily="49" charset="0"/>
              </a:rPr>
              <a:t>'adam'</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         loss=tf.keras.losses.SparseCategoricalCrossentropy</a:t>
            </a:r>
            <a:r>
              <a:rPr lang="tr-TR" sz="2000" dirty="0">
                <a:solidFill>
                  <a:srgbClr val="DCDCDC"/>
                </a:solidFill>
                <a:latin typeface="Courier New" panose="02070309020205020404" pitchFamily="49" charset="0"/>
              </a:rPr>
              <a:t>(</a:t>
            </a:r>
            <a:r>
              <a:rPr lang="tr-TR" sz="2000" dirty="0">
                <a:solidFill>
                  <a:srgbClr val="D4D4D4"/>
                </a:solidFill>
                <a:latin typeface="Courier New" panose="02070309020205020404" pitchFamily="49" charset="0"/>
              </a:rPr>
              <a:t>from_logits=</a:t>
            </a:r>
            <a:r>
              <a:rPr lang="en-US" sz="2000" dirty="0">
                <a:solidFill>
                  <a:schemeClr val="accent5">
                    <a:lumMod val="60000"/>
                    <a:lumOff val="40000"/>
                  </a:schemeClr>
                </a:solidFill>
                <a:latin typeface="Courier New" panose="02070309020205020404" pitchFamily="49" charset="0"/>
                <a:cs typeface="Courier New" panose="02070309020205020404" pitchFamily="49" charset="0"/>
              </a:rPr>
              <a:t>True</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a:p>
            <a:r>
              <a:rPr lang="tr-TR" sz="2000" dirty="0">
                <a:solidFill>
                  <a:srgbClr val="D4D4D4"/>
                </a:solidFill>
                <a:latin typeface="Courier New" panose="02070309020205020404" pitchFamily="49" charset="0"/>
              </a:rPr>
              <a:t>         metrics=</a:t>
            </a:r>
            <a:r>
              <a:rPr lang="tr-TR" sz="2000" dirty="0">
                <a:solidFill>
                  <a:srgbClr val="DCDCDC"/>
                </a:solidFill>
                <a:latin typeface="Courier New" panose="02070309020205020404" pitchFamily="49" charset="0"/>
              </a:rPr>
              <a:t>[</a:t>
            </a:r>
            <a:r>
              <a:rPr lang="tr-TR" sz="2000" dirty="0">
                <a:solidFill>
                  <a:srgbClr val="92D050"/>
                </a:solidFill>
                <a:latin typeface="Courier New" panose="02070309020205020404" pitchFamily="49" charset="0"/>
                <a:cs typeface="Courier New" panose="02070309020205020404" pitchFamily="49" charset="0"/>
              </a:rPr>
              <a:t>'accuracy'</a:t>
            </a:r>
            <a:r>
              <a:rPr lang="tr-TR" sz="2000" dirty="0">
                <a:solidFill>
                  <a:srgbClr val="DCDCDC"/>
                </a:solidFill>
                <a:latin typeface="Courier New" panose="02070309020205020404" pitchFamily="49" charset="0"/>
              </a:rPr>
              <a:t>])</a:t>
            </a:r>
            <a:endParaRPr lang="tr-TR" sz="2000" dirty="0">
              <a:solidFill>
                <a:srgbClr val="D4D4D4"/>
              </a:solidFill>
              <a:latin typeface="Courier New" panose="02070309020205020404" pitchFamily="49" charset="0"/>
            </a:endParaRPr>
          </a:p>
        </p:txBody>
      </p:sp>
      <p:sp>
        <p:nvSpPr>
          <p:cNvPr id="13" name="Заголовок 1">
            <a:extLst>
              <a:ext uri="{FF2B5EF4-FFF2-40B4-BE49-F238E27FC236}">
                <a16:creationId xmlns:a16="http://schemas.microsoft.com/office/drawing/2014/main" id="{B8992394-4B84-4933-A61C-4D28BEED9B52}"/>
              </a:ext>
            </a:extLst>
          </p:cNvPr>
          <p:cNvSpPr txBox="1">
            <a:spLocks/>
          </p:cNvSpPr>
          <p:nvPr/>
        </p:nvSpPr>
        <p:spPr>
          <a:xfrm>
            <a:off x="1919536" y="-54489"/>
            <a:ext cx="7920880"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err="1">
                <a:solidFill>
                  <a:schemeClr val="bg1"/>
                </a:solidFill>
                <a:latin typeface="Verdana" panose="020B0604030504040204" pitchFamily="34" charset="0"/>
                <a:ea typeface="Verdana" panose="020B0604030504040204" pitchFamily="34" charset="0"/>
              </a:rPr>
              <a:t>Сверточные</a:t>
            </a:r>
            <a:r>
              <a:rPr lang="ru-RU" sz="3200" b="1" dirty="0">
                <a:solidFill>
                  <a:schemeClr val="bg1"/>
                </a:solidFill>
                <a:latin typeface="Verdana" panose="020B0604030504040204" pitchFamily="34" charset="0"/>
                <a:ea typeface="Verdana" panose="020B0604030504040204" pitchFamily="34" charset="0"/>
              </a:rPr>
              <a:t> Нейронные Сети</a:t>
            </a:r>
            <a:endParaRPr lang="ru-RU" sz="3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0809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55</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4" name="Прямоугольник 3">
            <a:extLst>
              <a:ext uri="{FF2B5EF4-FFF2-40B4-BE49-F238E27FC236}">
                <a16:creationId xmlns:a16="http://schemas.microsoft.com/office/drawing/2014/main" id="{2E5A5EEC-5724-4776-AEC9-121356FDC567}"/>
              </a:ext>
            </a:extLst>
          </p:cNvPr>
          <p:cNvSpPr/>
          <p:nvPr/>
        </p:nvSpPr>
        <p:spPr>
          <a:xfrm>
            <a:off x="479376" y="3403600"/>
            <a:ext cx="2252540" cy="369332"/>
          </a:xfrm>
          <a:prstGeom prst="rect">
            <a:avLst/>
          </a:prstGeom>
        </p:spPr>
        <p:txBody>
          <a:bodyPr wrap="none">
            <a:spAutoFit/>
          </a:bodyPr>
          <a:lstStyle/>
          <a:p>
            <a:r>
              <a:rPr lang="tr-TR" dirty="0">
                <a:solidFill>
                  <a:srgbClr val="D4D4D4"/>
                </a:solidFill>
                <a:latin typeface="Courier New" panose="02070309020205020404" pitchFamily="49" charset="0"/>
              </a:rPr>
              <a:t>model.summary</a:t>
            </a:r>
            <a:r>
              <a:rPr lang="tr-TR" dirty="0">
                <a:solidFill>
                  <a:srgbClr val="DCDCDC"/>
                </a:solidFill>
                <a:latin typeface="Courier New" panose="02070309020205020404" pitchFamily="49" charset="0"/>
              </a:rPr>
              <a:t>()</a:t>
            </a:r>
            <a:endParaRPr lang="tr-TR" b="0" dirty="0">
              <a:solidFill>
                <a:srgbClr val="D4D4D4"/>
              </a:solidFill>
              <a:effectLst/>
              <a:latin typeface="Courier New" panose="02070309020205020404" pitchFamily="49" charset="0"/>
            </a:endParaRPr>
          </a:p>
        </p:txBody>
      </p:sp>
      <p:sp>
        <p:nvSpPr>
          <p:cNvPr id="5" name="Прямоугольник 4">
            <a:extLst>
              <a:ext uri="{FF2B5EF4-FFF2-40B4-BE49-F238E27FC236}">
                <a16:creationId xmlns:a16="http://schemas.microsoft.com/office/drawing/2014/main" id="{996AF29F-5B48-4FAE-8246-CC605CB7369B}"/>
              </a:ext>
            </a:extLst>
          </p:cNvPr>
          <p:cNvSpPr/>
          <p:nvPr/>
        </p:nvSpPr>
        <p:spPr>
          <a:xfrm>
            <a:off x="3151548" y="1287244"/>
            <a:ext cx="8201036" cy="5570756"/>
          </a:xfrm>
          <a:prstGeom prst="rect">
            <a:avLst/>
          </a:prstGeom>
        </p:spPr>
        <p:txBody>
          <a:bodyPr wrap="square">
            <a:spAutoFit/>
          </a:bodyPr>
          <a:lstStyle/>
          <a:p>
            <a:pPr algn="just"/>
            <a:r>
              <a:rPr lang="tr-TR" sz="1600" dirty="0">
                <a:solidFill>
                  <a:srgbClr val="D5D5D5"/>
                </a:solidFill>
                <a:latin typeface="Courier New" panose="02070309020205020404" pitchFamily="49" charset="0"/>
              </a:rPr>
              <a:t>_________________________________________________________________ Layer (type) Output Shape Param# ================================================================= conv2d_12 (Conv2D) (None,26,26,32) 320 _________________________________________________________________ max_pooling2d_6 (MaxPooling2 (None,13,13,32) 0 _________________________________________________________________ conv2d_13 (Conv2D) (None,11,11,64) 18496 _________________________________________________________________ max_pooling2d_7 (MaxPooling2 (None,5,5,64) 0 _________________________________________________________________ conv2d_14 (Conv2D) (None,3,3,64) 36928 _________________________________________________________________ flatten_15 (Flatten) (None,576) 0 _________________________________________________________________ dense_42 (Dense) (None,32) 18464 _________________________________________________________________ dense_43 (Dense) (None,10) 330 ================================================================= Total params: 74,538 </a:t>
            </a:r>
            <a:endParaRPr lang="en-US" sz="1600" dirty="0">
              <a:solidFill>
                <a:srgbClr val="D5D5D5"/>
              </a:solidFill>
              <a:latin typeface="Courier New" panose="02070309020205020404" pitchFamily="49" charset="0"/>
            </a:endParaRPr>
          </a:p>
          <a:p>
            <a:pPr algn="just"/>
            <a:r>
              <a:rPr lang="tr-TR" sz="1600" dirty="0">
                <a:solidFill>
                  <a:srgbClr val="D5D5D5"/>
                </a:solidFill>
                <a:latin typeface="Courier New" panose="02070309020205020404" pitchFamily="49" charset="0"/>
              </a:rPr>
              <a:t>Trainable params: 74,538 Non-trainable params: 0 _________________________________________________________________</a:t>
            </a:r>
            <a:endParaRPr lang="ru-RU" sz="1600" dirty="0"/>
          </a:p>
        </p:txBody>
      </p:sp>
      <p:sp>
        <p:nvSpPr>
          <p:cNvPr id="15" name="Заголовок 1">
            <a:extLst>
              <a:ext uri="{FF2B5EF4-FFF2-40B4-BE49-F238E27FC236}">
                <a16:creationId xmlns:a16="http://schemas.microsoft.com/office/drawing/2014/main" id="{1490F3D7-F504-4B7C-917E-C3B09DFB2D2E}"/>
              </a:ext>
            </a:extLst>
          </p:cNvPr>
          <p:cNvSpPr txBox="1">
            <a:spLocks/>
          </p:cNvSpPr>
          <p:nvPr/>
        </p:nvSpPr>
        <p:spPr>
          <a:xfrm>
            <a:off x="1919536" y="-54489"/>
            <a:ext cx="7920880"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err="1">
                <a:solidFill>
                  <a:schemeClr val="bg1"/>
                </a:solidFill>
                <a:latin typeface="Verdana" panose="020B0604030504040204" pitchFamily="34" charset="0"/>
                <a:ea typeface="Verdana" panose="020B0604030504040204" pitchFamily="34" charset="0"/>
              </a:rPr>
              <a:t>Сверточные</a:t>
            </a:r>
            <a:r>
              <a:rPr lang="ru-RU" sz="3200" b="1" dirty="0">
                <a:solidFill>
                  <a:schemeClr val="bg1"/>
                </a:solidFill>
                <a:latin typeface="Verdana" panose="020B0604030504040204" pitchFamily="34" charset="0"/>
                <a:ea typeface="Verdana" panose="020B0604030504040204" pitchFamily="34" charset="0"/>
              </a:rPr>
              <a:t> Нейронные Сети</a:t>
            </a:r>
            <a:endParaRPr lang="ru-RU" sz="3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4636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 name="Picture 6" descr="ÐÐ°ÑÑÐ¸Ð½ÐºÐ¸ Ð¿Ð¾ Ð·Ð°Ð¿ÑÐ¾ÑÑ convolutional neural networks features">
            <a:extLst>
              <a:ext uri="{FF2B5EF4-FFF2-40B4-BE49-F238E27FC236}">
                <a16:creationId xmlns:a16="http://schemas.microsoft.com/office/drawing/2014/main" id="{FF8EED92-62CB-4394-81C7-640A34375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35" r="74435" b="5007"/>
          <a:stretch/>
        </p:blipFill>
        <p:spPr bwMode="auto">
          <a:xfrm>
            <a:off x="1799751" y="4251698"/>
            <a:ext cx="1800200" cy="1795992"/>
          </a:xfrm>
          <a:prstGeom prst="rect">
            <a:avLst/>
          </a:prstGeom>
          <a:noFill/>
          <a:extLst>
            <a:ext uri="{909E8E84-426E-40DD-AFC4-6F175D3DCCD1}">
              <a14:hiddenFill xmlns:a14="http://schemas.microsoft.com/office/drawing/2010/main">
                <a:solidFill>
                  <a:srgbClr val="FFFFFF"/>
                </a:solidFill>
              </a14:hiddenFill>
            </a:ext>
          </a:extLst>
        </p:spPr>
      </p:pic>
      <p:sp>
        <p:nvSpPr>
          <p:cNvPr id="15" name="Нижний колонтитул 6"/>
          <p:cNvSpPr>
            <a:spLocks noGrp="1"/>
          </p:cNvSpPr>
          <p:nvPr>
            <p:ph type="ftr" idx="4294967295"/>
          </p:nvPr>
        </p:nvSpPr>
        <p:spPr>
          <a:xfrm>
            <a:off x="1415480" y="404664"/>
            <a:ext cx="10225136" cy="278008"/>
          </a:xfrm>
          <a:prstGeom prst="rect">
            <a:avLst/>
          </a:prstGeom>
        </p:spPr>
        <p:txBody>
          <a:bodyPr/>
          <a:lstStyle/>
          <a:p>
            <a:r>
              <a:rPr lang="ru-RU" sz="3200" b="1" dirty="0" err="1">
                <a:solidFill>
                  <a:schemeClr val="bg1"/>
                </a:solidFill>
                <a:latin typeface="Verdana" panose="020B0604030504040204" pitchFamily="34" charset="0"/>
                <a:ea typeface="Verdana" panose="020B0604030504040204" pitchFamily="34" charset="0"/>
              </a:rPr>
              <a:t>Сверточные</a:t>
            </a:r>
            <a:r>
              <a:rPr lang="ru-RU" sz="3200" b="1" dirty="0">
                <a:solidFill>
                  <a:schemeClr val="bg1"/>
                </a:solidFill>
                <a:latin typeface="Verdana" panose="020B0604030504040204" pitchFamily="34" charset="0"/>
                <a:ea typeface="Verdana" panose="020B0604030504040204" pitchFamily="34" charset="0"/>
              </a:rPr>
              <a:t> Нейронные Сети</a:t>
            </a:r>
            <a:endParaRPr lang="ru-RU" sz="3200" dirty="0">
              <a:solidFill>
                <a:schemeClr val="bg1"/>
              </a:solidFill>
              <a:latin typeface="Verdana" panose="020B0604030504040204" pitchFamily="34" charset="0"/>
              <a:ea typeface="Verdana" panose="020B0604030504040204" pitchFamily="34" charset="0"/>
            </a:endParaRPr>
          </a:p>
        </p:txBody>
      </p:sp>
      <p:pic>
        <p:nvPicPr>
          <p:cNvPr id="18" name="Рисунок 17">
            <a:extLst>
              <a:ext uri="{FF2B5EF4-FFF2-40B4-BE49-F238E27FC236}">
                <a16:creationId xmlns:a16="http://schemas.microsoft.com/office/drawing/2014/main" id="{88879290-5703-4DC2-BCC7-CCA7B85E9F4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7030" t="23913" b="23311"/>
          <a:stretch/>
        </p:blipFill>
        <p:spPr>
          <a:xfrm>
            <a:off x="328114" y="1194355"/>
            <a:ext cx="11863886" cy="3946141"/>
          </a:xfrm>
          <a:prstGeom prst="rect">
            <a:avLst/>
          </a:prstGeom>
        </p:spPr>
      </p:pic>
      <p:sp>
        <p:nvSpPr>
          <p:cNvPr id="19" name="Заголовок 1">
            <a:extLst>
              <a:ext uri="{FF2B5EF4-FFF2-40B4-BE49-F238E27FC236}">
                <a16:creationId xmlns:a16="http://schemas.microsoft.com/office/drawing/2014/main" id="{B8992394-4B84-4933-A61C-4D28BEED9B52}"/>
              </a:ext>
            </a:extLst>
          </p:cNvPr>
          <p:cNvSpPr txBox="1">
            <a:spLocks/>
          </p:cNvSpPr>
          <p:nvPr/>
        </p:nvSpPr>
        <p:spPr>
          <a:xfrm>
            <a:off x="2063552" y="836712"/>
            <a:ext cx="7920880"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600" dirty="0">
              <a:solidFill>
                <a:schemeClr val="bg1"/>
              </a:solidFill>
              <a:latin typeface="-apple-system"/>
            </a:endParaRPr>
          </a:p>
        </p:txBody>
      </p:sp>
      <p:pic>
        <p:nvPicPr>
          <p:cNvPr id="20" name="Picture 6" descr="ÐÐ°ÑÑÐ¸Ð½ÐºÐ¸ Ð¿Ð¾ Ð·Ð°Ð¿ÑÐ¾ÑÑ convolutional neural networks features">
            <a:extLst>
              <a:ext uri="{FF2B5EF4-FFF2-40B4-BE49-F238E27FC236}">
                <a16:creationId xmlns:a16="http://schemas.microsoft.com/office/drawing/2014/main" id="{FF8EED92-62CB-4394-81C7-640A34375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650" t="10010" r="40327" b="12195"/>
          <a:stretch/>
        </p:blipFill>
        <p:spPr bwMode="auto">
          <a:xfrm>
            <a:off x="4701458" y="4749183"/>
            <a:ext cx="1826590" cy="12241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ÐÐ°ÑÑÐ¸Ð½ÐºÐ¸ Ð¿Ð¾ Ð·Ð°Ð¿ÑÐ¾ÑÑ convolutional neural networks features">
            <a:extLst>
              <a:ext uri="{FF2B5EF4-FFF2-40B4-BE49-F238E27FC236}">
                <a16:creationId xmlns:a16="http://schemas.microsoft.com/office/drawing/2014/main" id="{FF8EED92-62CB-4394-81C7-640A343755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922" t="11226" r="797" b="14238"/>
          <a:stretch/>
        </p:blipFill>
        <p:spPr bwMode="auto">
          <a:xfrm>
            <a:off x="7430082" y="5156262"/>
            <a:ext cx="1929941" cy="112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4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Прямоугольник 10">
            <a:extLst>
              <a:ext uri="{FF2B5EF4-FFF2-40B4-BE49-F238E27FC236}">
                <a16:creationId xmlns:a16="http://schemas.microsoft.com/office/drawing/2014/main" id="{EFC233F2-25DA-46B8-B049-6729B5759C72}"/>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Прямоугольник 14">
            <a:extLst>
              <a:ext uri="{FF2B5EF4-FFF2-40B4-BE49-F238E27FC236}">
                <a16:creationId xmlns:a16="http://schemas.microsoft.com/office/drawing/2014/main" id="{AC1A62CB-5804-4B46-AABC-AC6487C19C2B}"/>
              </a:ext>
            </a:extLst>
          </p:cNvPr>
          <p:cNvSpPr/>
          <p:nvPr/>
        </p:nvSpPr>
        <p:spPr>
          <a:xfrm>
            <a:off x="1769838" y="144862"/>
            <a:ext cx="8496944" cy="584775"/>
          </a:xfrm>
          <a:prstGeom prst="rect">
            <a:avLst/>
          </a:prstGeom>
        </p:spPr>
        <p:txBody>
          <a:bodyPr wrap="square">
            <a:spAutoFit/>
          </a:bodyPr>
          <a:lstStyle/>
          <a:p>
            <a:pPr algn="ctr"/>
            <a:r>
              <a:rPr lang="en-US" sz="3200" b="1" dirty="0">
                <a:solidFill>
                  <a:schemeClr val="bg1"/>
                </a:solidFill>
                <a:latin typeface="Verdana" panose="020B0604030504040204" pitchFamily="34" charset="0"/>
                <a:ea typeface="Verdana" panose="020B0604030504040204" pitchFamily="34" charset="0"/>
              </a:rPr>
              <a:t>Data Volume vs Methods</a:t>
            </a:r>
            <a:endParaRPr lang="ru-RU" sz="3200" b="1" dirty="0">
              <a:solidFill>
                <a:schemeClr val="bg1"/>
              </a:solidFill>
              <a:latin typeface="Verdana" panose="020B0604030504040204" pitchFamily="34" charset="0"/>
              <a:ea typeface="Verdana" panose="020B0604030504040204" pitchFamily="34" charset="0"/>
            </a:endParaRPr>
          </a:p>
        </p:txBody>
      </p:sp>
      <p:cxnSp>
        <p:nvCxnSpPr>
          <p:cNvPr id="21" name="Прямая соединительная линия 20">
            <a:extLst>
              <a:ext uri="{FF2B5EF4-FFF2-40B4-BE49-F238E27FC236}">
                <a16:creationId xmlns:a16="http://schemas.microsoft.com/office/drawing/2014/main" id="{80BAF76E-B74A-4A52-9E66-20834866A9CC}"/>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2" name="Заголовок 1">
            <a:extLst>
              <a:ext uri="{FF2B5EF4-FFF2-40B4-BE49-F238E27FC236}">
                <a16:creationId xmlns:a16="http://schemas.microsoft.com/office/drawing/2014/main" id="{7601C077-4BAF-435F-8C91-648D4079E221}"/>
              </a:ext>
            </a:extLst>
          </p:cNvPr>
          <p:cNvSpPr txBox="1">
            <a:spLocks/>
          </p:cNvSpPr>
          <p:nvPr/>
        </p:nvSpPr>
        <p:spPr>
          <a:xfrm>
            <a:off x="1919536" y="873070"/>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ru-RU" sz="3200" b="1" dirty="0">
              <a:solidFill>
                <a:schemeClr val="bg1"/>
              </a:solidFill>
              <a:latin typeface="Verdana" panose="020B0604030504040204" pitchFamily="34" charset="0"/>
              <a:ea typeface="Verdana" panose="020B0604030504040204" pitchFamily="34" charset="0"/>
            </a:endParaRPr>
          </a:p>
        </p:txBody>
      </p:sp>
      <p:cxnSp>
        <p:nvCxnSpPr>
          <p:cNvPr id="23" name="Прямая со стрелкой 22">
            <a:extLst>
              <a:ext uri="{FF2B5EF4-FFF2-40B4-BE49-F238E27FC236}">
                <a16:creationId xmlns:a16="http://schemas.microsoft.com/office/drawing/2014/main" id="{5B7333F7-B596-4404-B215-89DA0C475911}"/>
              </a:ext>
            </a:extLst>
          </p:cNvPr>
          <p:cNvCxnSpPr>
            <a:cxnSpLocks/>
          </p:cNvCxnSpPr>
          <p:nvPr/>
        </p:nvCxnSpPr>
        <p:spPr>
          <a:xfrm flipV="1">
            <a:off x="1343472" y="5836652"/>
            <a:ext cx="10213068" cy="4062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DABDD187-02E4-4F2E-ABF3-7760F49B87F4}"/>
              </a:ext>
            </a:extLst>
          </p:cNvPr>
          <p:cNvCxnSpPr>
            <a:cxnSpLocks/>
          </p:cNvCxnSpPr>
          <p:nvPr/>
        </p:nvCxnSpPr>
        <p:spPr>
          <a:xfrm flipV="1">
            <a:off x="1343472" y="1476400"/>
            <a:ext cx="0" cy="440087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A5F727C-72F7-44AC-B169-E6664187C3C1}"/>
              </a:ext>
            </a:extLst>
          </p:cNvPr>
          <p:cNvSpPr txBox="1"/>
          <p:nvPr/>
        </p:nvSpPr>
        <p:spPr>
          <a:xfrm rot="16200000">
            <a:off x="-1509008" y="3341257"/>
            <a:ext cx="4552849" cy="646331"/>
          </a:xfrm>
          <a:prstGeom prst="rect">
            <a:avLst/>
          </a:prstGeom>
          <a:noFill/>
        </p:spPr>
        <p:txBody>
          <a:bodyPr wrap="none" rtlCol="0">
            <a:spAutoFit/>
          </a:bodyPr>
          <a:lstStyle/>
          <a:p>
            <a:pPr algn="ctr"/>
            <a:r>
              <a:rPr lang="ru-RU" sz="3600" dirty="0">
                <a:solidFill>
                  <a:schemeClr val="bg1"/>
                </a:solidFill>
                <a:latin typeface="Verdana" panose="020B0604030504040204" pitchFamily="34" charset="0"/>
                <a:ea typeface="Verdana" panose="020B0604030504040204" pitchFamily="34" charset="0"/>
                <a:cs typeface="Verdana" panose="020B0604030504040204" pitchFamily="34" charset="0"/>
              </a:rPr>
              <a:t>Метрика Качества</a:t>
            </a:r>
          </a:p>
        </p:txBody>
      </p:sp>
      <p:sp>
        <p:nvSpPr>
          <p:cNvPr id="26" name="TextBox 25">
            <a:extLst>
              <a:ext uri="{FF2B5EF4-FFF2-40B4-BE49-F238E27FC236}">
                <a16:creationId xmlns:a16="http://schemas.microsoft.com/office/drawing/2014/main" id="{3209E0D8-6AF8-4FAF-A2F8-353EC9176A88}"/>
              </a:ext>
            </a:extLst>
          </p:cNvPr>
          <p:cNvSpPr txBox="1"/>
          <p:nvPr/>
        </p:nvSpPr>
        <p:spPr>
          <a:xfrm>
            <a:off x="2567608" y="5984930"/>
            <a:ext cx="6342446" cy="646331"/>
          </a:xfrm>
          <a:prstGeom prst="rect">
            <a:avLst/>
          </a:prstGeom>
          <a:noFill/>
        </p:spPr>
        <p:txBody>
          <a:bodyPr wrap="square" rtlCol="0">
            <a:spAutoFit/>
          </a:bodyPr>
          <a:lstStyle/>
          <a:p>
            <a:pPr algn="ctr"/>
            <a:r>
              <a:rPr lang="ru-RU" sz="3600" dirty="0">
                <a:solidFill>
                  <a:schemeClr val="bg1"/>
                </a:solidFill>
                <a:latin typeface="Verdana" panose="020B0604030504040204" pitchFamily="34" charset="0"/>
                <a:ea typeface="Verdana" panose="020B0604030504040204" pitchFamily="34" charset="0"/>
                <a:cs typeface="Verdana" panose="020B0604030504040204" pitchFamily="34" charset="0"/>
              </a:rPr>
              <a:t>Объем Данных</a:t>
            </a:r>
          </a:p>
        </p:txBody>
      </p:sp>
      <p:sp>
        <p:nvSpPr>
          <p:cNvPr id="27" name="Полилиния: фигура 26">
            <a:extLst>
              <a:ext uri="{FF2B5EF4-FFF2-40B4-BE49-F238E27FC236}">
                <a16:creationId xmlns:a16="http://schemas.microsoft.com/office/drawing/2014/main" id="{ECF63FDC-BDAF-4A15-B503-E23BA8AE2FA9}"/>
              </a:ext>
            </a:extLst>
          </p:cNvPr>
          <p:cNvSpPr/>
          <p:nvPr/>
        </p:nvSpPr>
        <p:spPr>
          <a:xfrm>
            <a:off x="1617211" y="2723789"/>
            <a:ext cx="8611558" cy="3032915"/>
          </a:xfrm>
          <a:custGeom>
            <a:avLst/>
            <a:gdLst>
              <a:gd name="connsiteX0" fmla="*/ 0 w 5766816"/>
              <a:gd name="connsiteY0" fmla="*/ 2270254 h 2270254"/>
              <a:gd name="connsiteX1" fmla="*/ 426720 w 5766816"/>
              <a:gd name="connsiteY1" fmla="*/ 2111758 h 2270254"/>
              <a:gd name="connsiteX2" fmla="*/ 853440 w 5766816"/>
              <a:gd name="connsiteY2" fmla="*/ 1392430 h 2270254"/>
              <a:gd name="connsiteX3" fmla="*/ 1755648 w 5766816"/>
              <a:gd name="connsiteY3" fmla="*/ 807214 h 2270254"/>
              <a:gd name="connsiteX4" fmla="*/ 4120896 w 5766816"/>
              <a:gd name="connsiteY4" fmla="*/ 124462 h 2270254"/>
              <a:gd name="connsiteX5" fmla="*/ 5766816 w 5766816"/>
              <a:gd name="connsiteY5" fmla="*/ 2542 h 22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6816" h="2270254">
                <a:moveTo>
                  <a:pt x="0" y="2270254"/>
                </a:moveTo>
                <a:cubicBezTo>
                  <a:pt x="142240" y="2264158"/>
                  <a:pt x="284480" y="2258062"/>
                  <a:pt x="426720" y="2111758"/>
                </a:cubicBezTo>
                <a:cubicBezTo>
                  <a:pt x="568960" y="1965454"/>
                  <a:pt x="631952" y="1609854"/>
                  <a:pt x="853440" y="1392430"/>
                </a:cubicBezTo>
                <a:cubicBezTo>
                  <a:pt x="1074928" y="1175006"/>
                  <a:pt x="1211072" y="1018542"/>
                  <a:pt x="1755648" y="807214"/>
                </a:cubicBezTo>
                <a:cubicBezTo>
                  <a:pt x="2300224" y="595886"/>
                  <a:pt x="3452368" y="258574"/>
                  <a:pt x="4120896" y="124462"/>
                </a:cubicBezTo>
                <a:cubicBezTo>
                  <a:pt x="4789424" y="-9650"/>
                  <a:pt x="5278120" y="-3554"/>
                  <a:pt x="5766816" y="2542"/>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Полилиния: фигура 27">
            <a:extLst>
              <a:ext uri="{FF2B5EF4-FFF2-40B4-BE49-F238E27FC236}">
                <a16:creationId xmlns:a16="http://schemas.microsoft.com/office/drawing/2014/main" id="{965FC73F-CEE0-41D0-A192-13C595A064D8}"/>
              </a:ext>
            </a:extLst>
          </p:cNvPr>
          <p:cNvSpPr/>
          <p:nvPr/>
        </p:nvSpPr>
        <p:spPr>
          <a:xfrm>
            <a:off x="1592404" y="1379457"/>
            <a:ext cx="8848239" cy="4462839"/>
          </a:xfrm>
          <a:custGeom>
            <a:avLst/>
            <a:gdLst>
              <a:gd name="connsiteX0" fmla="*/ 0 w 5925312"/>
              <a:gd name="connsiteY0" fmla="*/ 3340608 h 3340608"/>
              <a:gd name="connsiteX1" fmla="*/ 768096 w 5925312"/>
              <a:gd name="connsiteY1" fmla="*/ 3108960 h 3340608"/>
              <a:gd name="connsiteX2" fmla="*/ 1267968 w 5925312"/>
              <a:gd name="connsiteY2" fmla="*/ 2487168 h 3340608"/>
              <a:gd name="connsiteX3" fmla="*/ 1877568 w 5925312"/>
              <a:gd name="connsiteY3" fmla="*/ 1743456 h 3340608"/>
              <a:gd name="connsiteX4" fmla="*/ 2718816 w 5925312"/>
              <a:gd name="connsiteY4" fmla="*/ 902208 h 3340608"/>
              <a:gd name="connsiteX5" fmla="*/ 3803904 w 5925312"/>
              <a:gd name="connsiteY5" fmla="*/ 304800 h 3340608"/>
              <a:gd name="connsiteX6" fmla="*/ 5925312 w 5925312"/>
              <a:gd name="connsiteY6" fmla="*/ 0 h 33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5312" h="3340608">
                <a:moveTo>
                  <a:pt x="0" y="3340608"/>
                </a:moveTo>
                <a:cubicBezTo>
                  <a:pt x="278384" y="3295904"/>
                  <a:pt x="556768" y="3251200"/>
                  <a:pt x="768096" y="3108960"/>
                </a:cubicBezTo>
                <a:cubicBezTo>
                  <a:pt x="979424" y="2966720"/>
                  <a:pt x="1083056" y="2714752"/>
                  <a:pt x="1267968" y="2487168"/>
                </a:cubicBezTo>
                <a:cubicBezTo>
                  <a:pt x="1452880" y="2259584"/>
                  <a:pt x="1635760" y="2007616"/>
                  <a:pt x="1877568" y="1743456"/>
                </a:cubicBezTo>
                <a:cubicBezTo>
                  <a:pt x="2119376" y="1479296"/>
                  <a:pt x="2397760" y="1141984"/>
                  <a:pt x="2718816" y="902208"/>
                </a:cubicBezTo>
                <a:cubicBezTo>
                  <a:pt x="3039872" y="662432"/>
                  <a:pt x="3269488" y="455168"/>
                  <a:pt x="3803904" y="304800"/>
                </a:cubicBezTo>
                <a:cubicBezTo>
                  <a:pt x="4338320" y="154432"/>
                  <a:pt x="5600192" y="50800"/>
                  <a:pt x="5925312" y="0"/>
                </a:cubicBez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Полилиния: фигура 28">
            <a:extLst>
              <a:ext uri="{FF2B5EF4-FFF2-40B4-BE49-F238E27FC236}">
                <a16:creationId xmlns:a16="http://schemas.microsoft.com/office/drawing/2014/main" id="{F015409B-D30F-41FC-8E7B-BE93C36411D2}"/>
              </a:ext>
            </a:extLst>
          </p:cNvPr>
          <p:cNvSpPr/>
          <p:nvPr/>
        </p:nvSpPr>
        <p:spPr>
          <a:xfrm>
            <a:off x="1666660" y="4226126"/>
            <a:ext cx="8980544" cy="1528372"/>
          </a:xfrm>
          <a:custGeom>
            <a:avLst/>
            <a:gdLst>
              <a:gd name="connsiteX0" fmla="*/ 0 w 8980544"/>
              <a:gd name="connsiteY0" fmla="*/ 1528372 h 1528372"/>
              <a:gd name="connsiteX1" fmla="*/ 304800 w 8980544"/>
              <a:gd name="connsiteY1" fmla="*/ 943156 h 1528372"/>
              <a:gd name="connsiteX2" fmla="*/ 1304544 w 8980544"/>
              <a:gd name="connsiteY2" fmla="*/ 613972 h 1528372"/>
              <a:gd name="connsiteX3" fmla="*/ 2877312 w 8980544"/>
              <a:gd name="connsiteY3" fmla="*/ 272596 h 1528372"/>
              <a:gd name="connsiteX4" fmla="*/ 4754880 w 8980544"/>
              <a:gd name="connsiteY4" fmla="*/ 138484 h 1528372"/>
              <a:gd name="connsiteX5" fmla="*/ 8583168 w 8980544"/>
              <a:gd name="connsiteY5" fmla="*/ 16564 h 1528372"/>
              <a:gd name="connsiteX6" fmla="*/ 8668512 w 8980544"/>
              <a:gd name="connsiteY6" fmla="*/ 4372 h 152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80544" h="1528372">
                <a:moveTo>
                  <a:pt x="0" y="1528372"/>
                </a:moveTo>
                <a:cubicBezTo>
                  <a:pt x="43688" y="1311964"/>
                  <a:pt x="87376" y="1095556"/>
                  <a:pt x="304800" y="943156"/>
                </a:cubicBezTo>
                <a:cubicBezTo>
                  <a:pt x="522224" y="790756"/>
                  <a:pt x="875792" y="725732"/>
                  <a:pt x="1304544" y="613972"/>
                </a:cubicBezTo>
                <a:cubicBezTo>
                  <a:pt x="1733296" y="502212"/>
                  <a:pt x="2302256" y="351844"/>
                  <a:pt x="2877312" y="272596"/>
                </a:cubicBezTo>
                <a:cubicBezTo>
                  <a:pt x="3452368" y="193348"/>
                  <a:pt x="3803904" y="181156"/>
                  <a:pt x="4754880" y="138484"/>
                </a:cubicBezTo>
                <a:cubicBezTo>
                  <a:pt x="5705856" y="95812"/>
                  <a:pt x="7930896" y="38916"/>
                  <a:pt x="8583168" y="16564"/>
                </a:cubicBezTo>
                <a:cubicBezTo>
                  <a:pt x="9235440" y="-5788"/>
                  <a:pt x="8951976" y="-708"/>
                  <a:pt x="8668512" y="4372"/>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Заголовок 1">
            <a:extLst>
              <a:ext uri="{FF2B5EF4-FFF2-40B4-BE49-F238E27FC236}">
                <a16:creationId xmlns:a16="http://schemas.microsoft.com/office/drawing/2014/main" id="{9D07578A-F264-490C-A4E5-10B56473E062}"/>
              </a:ext>
            </a:extLst>
          </p:cNvPr>
          <p:cNvSpPr txBox="1">
            <a:spLocks/>
          </p:cNvSpPr>
          <p:nvPr/>
        </p:nvSpPr>
        <p:spPr>
          <a:xfrm>
            <a:off x="7824192" y="1517765"/>
            <a:ext cx="4284476" cy="9361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Глубокие Нейронные Сети </a:t>
            </a:r>
          </a:p>
        </p:txBody>
      </p:sp>
      <p:sp>
        <p:nvSpPr>
          <p:cNvPr id="31" name="Заголовок 1">
            <a:extLst>
              <a:ext uri="{FF2B5EF4-FFF2-40B4-BE49-F238E27FC236}">
                <a16:creationId xmlns:a16="http://schemas.microsoft.com/office/drawing/2014/main" id="{7ECB553A-581F-48AD-9FBB-5F198B48F625}"/>
              </a:ext>
            </a:extLst>
          </p:cNvPr>
          <p:cNvSpPr txBox="1">
            <a:spLocks/>
          </p:cNvSpPr>
          <p:nvPr/>
        </p:nvSpPr>
        <p:spPr>
          <a:xfrm>
            <a:off x="7849186" y="2740733"/>
            <a:ext cx="4284476" cy="9361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Нейронные Сети</a:t>
            </a:r>
          </a:p>
        </p:txBody>
      </p:sp>
      <p:sp>
        <p:nvSpPr>
          <p:cNvPr id="32" name="Заголовок 1">
            <a:extLst>
              <a:ext uri="{FF2B5EF4-FFF2-40B4-BE49-F238E27FC236}">
                <a16:creationId xmlns:a16="http://schemas.microsoft.com/office/drawing/2014/main" id="{1840BCBA-0733-4361-8F53-25EBCC06B342}"/>
              </a:ext>
            </a:extLst>
          </p:cNvPr>
          <p:cNvSpPr txBox="1">
            <a:spLocks/>
          </p:cNvSpPr>
          <p:nvPr/>
        </p:nvSpPr>
        <p:spPr>
          <a:xfrm>
            <a:off x="6765598" y="4401467"/>
            <a:ext cx="4806534" cy="93610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«Классическое» </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3200" dirty="0">
                <a:solidFill>
                  <a:schemeClr val="bg1"/>
                </a:solidFill>
                <a:latin typeface="Verdana" panose="020B0604030504040204" pitchFamily="34" charset="0"/>
                <a:ea typeface="Verdana" panose="020B0604030504040204" pitchFamily="34" charset="0"/>
                <a:cs typeface="Verdana" panose="020B0604030504040204" pitchFamily="34" charset="0"/>
              </a:rPr>
              <a:t>Машинное обучение</a:t>
            </a:r>
          </a:p>
        </p:txBody>
      </p:sp>
    </p:spTree>
    <p:extLst>
      <p:ext uri="{BB962C8B-B14F-4D97-AF65-F5344CB8AC3E}">
        <p14:creationId xmlns:p14="http://schemas.microsoft.com/office/powerpoint/2010/main" val="356897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P spid="31"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2136867-5F06-4B4B-9BE5-367C2FC6476A}"/>
              </a:ext>
            </a:extLst>
          </p:cNvPr>
          <p:cNvSpPr txBox="1"/>
          <p:nvPr/>
        </p:nvSpPr>
        <p:spPr>
          <a:xfrm>
            <a:off x="45643" y="764704"/>
            <a:ext cx="12191999" cy="5324535"/>
          </a:xfrm>
          <a:prstGeom prst="rect">
            <a:avLst/>
          </a:prstGeom>
          <a:noFill/>
        </p:spPr>
        <p:txBody>
          <a:bodyPr wrap="square" rtlCol="0">
            <a:spAutoFit/>
          </a:bodyPr>
          <a:lstStyle/>
          <a:p>
            <a:r>
              <a:rPr lang="ru-RU" sz="2800" b="1" dirty="0">
                <a:solidFill>
                  <a:schemeClr val="bg1"/>
                </a:solidFill>
                <a:latin typeface="Verdana" panose="020B0604030504040204" pitchFamily="34" charset="0"/>
                <a:ea typeface="Verdana" panose="020B0604030504040204" pitchFamily="34" charset="0"/>
              </a:rPr>
              <a:t>Про </a:t>
            </a:r>
            <a:r>
              <a:rPr lang="ru-RU" sz="2800" b="1" dirty="0" err="1">
                <a:solidFill>
                  <a:schemeClr val="bg1"/>
                </a:solidFill>
                <a:latin typeface="Verdana" panose="020B0604030504040204" pitchFamily="34" charset="0"/>
                <a:ea typeface="Verdana" panose="020B0604030504040204" pitchFamily="34" charset="0"/>
              </a:rPr>
              <a:t>нейронки</a:t>
            </a:r>
            <a:endParaRPr lang="ru-RU" sz="2800" b="1"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Отдаем инженерию признаков на откуп модели</a:t>
            </a:r>
            <a:endParaRPr lang="en-US" sz="24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ВСЕГО ЛИШЬ ОЧЕНЬ СЛОЖНАЯ ФУНКЦИЯ </a:t>
            </a:r>
            <a:br>
              <a:rPr lang="ru-RU" sz="2400" dirty="0">
                <a:solidFill>
                  <a:schemeClr val="bg1"/>
                </a:solidFill>
                <a:latin typeface="Verdana" panose="020B0604030504040204" pitchFamily="34" charset="0"/>
                <a:ea typeface="Verdana" panose="020B0604030504040204" pitchFamily="34" charset="0"/>
              </a:rPr>
            </a:br>
            <a:r>
              <a:rPr lang="ru-RU" sz="2400" dirty="0">
                <a:solidFill>
                  <a:schemeClr val="bg1"/>
                </a:solidFill>
                <a:latin typeface="Verdana" panose="020B0604030504040204" pitchFamily="34" charset="0"/>
                <a:ea typeface="Verdana" panose="020B0604030504040204" pitchFamily="34" charset="0"/>
              </a:rPr>
              <a:t>(Матричное </a:t>
            </a:r>
            <a:r>
              <a:rPr lang="ru-RU" sz="2400" dirty="0" err="1">
                <a:solidFill>
                  <a:schemeClr val="bg1"/>
                </a:solidFill>
                <a:latin typeface="Verdana" panose="020B0604030504040204" pitchFamily="34" charset="0"/>
                <a:ea typeface="Verdana" panose="020B0604030504040204" pitchFamily="34" charset="0"/>
              </a:rPr>
              <a:t>умножение+нелинейные</a:t>
            </a:r>
            <a:r>
              <a:rPr lang="ru-RU" sz="2400" dirty="0">
                <a:solidFill>
                  <a:schemeClr val="bg1"/>
                </a:solidFill>
                <a:latin typeface="Verdana" panose="020B0604030504040204" pitchFamily="34" charset="0"/>
                <a:ea typeface="Verdana" panose="020B0604030504040204" pitchFamily="34" charset="0"/>
              </a:rPr>
              <a:t> функции)</a:t>
            </a:r>
            <a:endParaRPr lang="ru-RU" sz="2800" dirty="0">
              <a:solidFill>
                <a:schemeClr val="bg1"/>
              </a:solidFill>
              <a:latin typeface="Verdana" panose="020B0604030504040204" pitchFamily="34" charset="0"/>
              <a:ea typeface="Verdana" panose="020B0604030504040204" pitchFamily="34" charset="0"/>
            </a:endParaRPr>
          </a:p>
          <a:p>
            <a:endParaRPr lang="en-US" sz="2400" dirty="0">
              <a:solidFill>
                <a:schemeClr val="bg1"/>
              </a:solidFill>
              <a:latin typeface="Verdana" panose="020B0604030504040204" pitchFamily="34" charset="0"/>
              <a:ea typeface="Verdana" panose="020B0604030504040204" pitchFamily="34" charset="0"/>
            </a:endParaRPr>
          </a:p>
          <a:p>
            <a:r>
              <a:rPr lang="ru-RU" sz="2400" b="1" dirty="0" err="1">
                <a:solidFill>
                  <a:schemeClr val="bg1"/>
                </a:solidFill>
                <a:latin typeface="Verdana" panose="020B0604030504040204" pitchFamily="34" charset="0"/>
                <a:ea typeface="Verdana" panose="020B0604030504040204" pitchFamily="34" charset="0"/>
              </a:rPr>
              <a:t>Полносвязные</a:t>
            </a:r>
            <a:r>
              <a:rPr lang="ru-RU" sz="2400" b="1" dirty="0">
                <a:solidFill>
                  <a:schemeClr val="bg1"/>
                </a:solidFill>
                <a:latin typeface="Verdana" panose="020B0604030504040204" pitchFamily="34" charset="0"/>
                <a:ea typeface="Verdana" panose="020B0604030504040204" pitchFamily="34" charset="0"/>
              </a:rPr>
              <a:t> нейронные сети</a:t>
            </a: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Нейроны, </a:t>
            </a:r>
            <a:r>
              <a:rPr lang="en-US" sz="2400" dirty="0">
                <a:solidFill>
                  <a:schemeClr val="bg1"/>
                </a:solidFill>
                <a:latin typeface="Verdana" panose="020B0604030504040204" pitchFamily="34" charset="0"/>
                <a:ea typeface="Verdana" panose="020B0604030504040204" pitchFamily="34" charset="0"/>
              </a:rPr>
              <a:t>Weights </a:t>
            </a:r>
            <a:r>
              <a:rPr lang="ru-RU" sz="2400" dirty="0">
                <a:solidFill>
                  <a:schemeClr val="bg1"/>
                </a:solidFill>
                <a:latin typeface="Verdana" panose="020B0604030504040204" pitchFamily="34" charset="0"/>
                <a:ea typeface="Verdana" panose="020B0604030504040204" pitchFamily="34" charset="0"/>
              </a:rPr>
              <a:t>и</a:t>
            </a:r>
            <a:r>
              <a:rPr lang="en-US" sz="2400" dirty="0">
                <a:solidFill>
                  <a:schemeClr val="bg1"/>
                </a:solidFill>
                <a:latin typeface="Verdana" panose="020B0604030504040204" pitchFamily="34" charset="0"/>
                <a:ea typeface="Verdana" panose="020B0604030504040204" pitchFamily="34" charset="0"/>
              </a:rPr>
              <a:t> Bias, </a:t>
            </a:r>
            <a:r>
              <a:rPr lang="ru-RU" sz="2400" dirty="0">
                <a:solidFill>
                  <a:schemeClr val="bg1"/>
                </a:solidFill>
                <a:latin typeface="Verdana" panose="020B0604030504040204" pitchFamily="34" charset="0"/>
                <a:ea typeface="Verdana" panose="020B0604030504040204" pitchFamily="34" charset="0"/>
              </a:rPr>
              <a:t>Функции Активации</a:t>
            </a:r>
            <a:endParaRPr lang="en-US" sz="24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Градиентный спуск (стохастический – скармливаем данные по</a:t>
            </a:r>
            <a:r>
              <a:rPr lang="en-US" sz="2400" dirty="0">
                <a:solidFill>
                  <a:schemeClr val="bg1"/>
                </a:solidFill>
                <a:latin typeface="Verdana" panose="020B0604030504040204" pitchFamily="34" charset="0"/>
                <a:ea typeface="Verdana" panose="020B0604030504040204" pitchFamily="34" charset="0"/>
              </a:rPr>
              <a:t> batch</a:t>
            </a:r>
            <a:r>
              <a:rPr lang="ru-RU" sz="2400" dirty="0">
                <a:solidFill>
                  <a:schemeClr val="bg1"/>
                </a:solidFill>
                <a:latin typeface="Verdana" panose="020B0604030504040204" pitchFamily="34" charset="0"/>
                <a:ea typeface="Verdana" panose="020B0604030504040204" pitchFamily="34" charset="0"/>
              </a:rPr>
              <a:t>) </a:t>
            </a:r>
          </a:p>
          <a:p>
            <a:pPr marL="457200" indent="-457200">
              <a:buFont typeface="Arial" panose="020B0604020202020204" pitchFamily="34" charset="0"/>
              <a:buChar char="•"/>
            </a:pPr>
            <a:r>
              <a:rPr lang="ru-RU" sz="2400" dirty="0" err="1">
                <a:solidFill>
                  <a:schemeClr val="bg1"/>
                </a:solidFill>
                <a:latin typeface="Verdana" panose="020B0604030504040204" pitchFamily="34" charset="0"/>
                <a:ea typeface="Verdana" panose="020B0604030504040204" pitchFamily="34" charset="0"/>
              </a:rPr>
              <a:t>Полносвязные</a:t>
            </a:r>
            <a:r>
              <a:rPr lang="ru-RU" sz="2400" dirty="0">
                <a:solidFill>
                  <a:schemeClr val="bg1"/>
                </a:solidFill>
                <a:latin typeface="Verdana" panose="020B0604030504040204" pitchFamily="34" charset="0"/>
                <a:ea typeface="Verdana" panose="020B0604030504040204" pitchFamily="34" charset="0"/>
              </a:rPr>
              <a:t> </a:t>
            </a:r>
            <a:r>
              <a:rPr lang="ru-RU" sz="2400" dirty="0" err="1">
                <a:solidFill>
                  <a:schemeClr val="bg1"/>
                </a:solidFill>
                <a:latin typeface="Verdana" panose="020B0604030504040204" pitchFamily="34" charset="0"/>
                <a:ea typeface="Verdana" panose="020B0604030504040204" pitchFamily="34" charset="0"/>
              </a:rPr>
              <a:t>нейронки</a:t>
            </a:r>
            <a:r>
              <a:rPr lang="ru-RU" sz="2400" dirty="0">
                <a:solidFill>
                  <a:schemeClr val="bg1"/>
                </a:solidFill>
                <a:latin typeface="Verdana" panose="020B0604030504040204" pitchFamily="34" charset="0"/>
                <a:ea typeface="Verdana" panose="020B0604030504040204" pitchFamily="34" charset="0"/>
              </a:rPr>
              <a:t> «Хорошо запоминают»</a:t>
            </a:r>
            <a:endParaRPr lang="en-US" sz="2400" dirty="0">
              <a:solidFill>
                <a:schemeClr val="bg1"/>
              </a:solidFill>
              <a:latin typeface="Verdana" panose="020B0604030504040204" pitchFamily="34" charset="0"/>
              <a:ea typeface="Verdana" panose="020B0604030504040204" pitchFamily="34" charset="0"/>
            </a:endParaRPr>
          </a:p>
          <a:p>
            <a:endParaRPr lang="en-US" sz="2400" b="1" dirty="0">
              <a:solidFill>
                <a:schemeClr val="bg1"/>
              </a:solidFill>
              <a:latin typeface="Verdana" panose="020B0604030504040204" pitchFamily="34" charset="0"/>
              <a:ea typeface="Verdana" panose="020B0604030504040204" pitchFamily="34" charset="0"/>
            </a:endParaRPr>
          </a:p>
          <a:p>
            <a:r>
              <a:rPr lang="ru-RU" sz="2400" b="1" dirty="0" err="1">
                <a:solidFill>
                  <a:schemeClr val="bg1"/>
                </a:solidFill>
                <a:latin typeface="Verdana" panose="020B0604030504040204" pitchFamily="34" charset="0"/>
                <a:ea typeface="Verdana" panose="020B0604030504040204" pitchFamily="34" charset="0"/>
              </a:rPr>
              <a:t>Свёрточные</a:t>
            </a:r>
            <a:r>
              <a:rPr lang="ru-RU" sz="2400" b="1" dirty="0">
                <a:solidFill>
                  <a:schemeClr val="bg1"/>
                </a:solidFill>
                <a:latin typeface="Verdana" panose="020B0604030504040204" pitchFamily="34" charset="0"/>
                <a:ea typeface="Verdana" panose="020B0604030504040204" pitchFamily="34" charset="0"/>
              </a:rPr>
              <a:t> нейронные сети</a:t>
            </a:r>
          </a:p>
          <a:p>
            <a:pPr marL="457200" indent="-457200">
              <a:buFont typeface="Arial" panose="020B0604020202020204" pitchFamily="34" charset="0"/>
              <a:buChar char="•"/>
            </a:pPr>
            <a:r>
              <a:rPr lang="ru-RU" sz="2400" dirty="0">
                <a:solidFill>
                  <a:schemeClr val="bg1"/>
                </a:solidFill>
                <a:latin typeface="Verdana" panose="020B0604030504040204" pitchFamily="34" charset="0"/>
                <a:ea typeface="Verdana" panose="020B0604030504040204" pitchFamily="34" charset="0"/>
              </a:rPr>
              <a:t>«Обучаемые» Фильтры «Хорошо извлекают Признаки»</a:t>
            </a:r>
          </a:p>
          <a:p>
            <a:pPr marL="457200" indent="-457200">
              <a:buFont typeface="Arial" panose="020B0604020202020204" pitchFamily="34" charset="0"/>
              <a:buChar char="•"/>
            </a:pPr>
            <a:r>
              <a:rPr lang="en-US" sz="2400" dirty="0">
                <a:solidFill>
                  <a:schemeClr val="bg1"/>
                </a:solidFill>
                <a:latin typeface="Verdana" panose="020B0604030504040204" pitchFamily="34" charset="0"/>
                <a:ea typeface="Verdana" panose="020B0604030504040204" pitchFamily="34" charset="0"/>
              </a:rPr>
              <a:t>Pooling</a:t>
            </a:r>
            <a:r>
              <a:rPr lang="ru-RU" sz="2400" dirty="0">
                <a:solidFill>
                  <a:schemeClr val="bg1"/>
                </a:solidFill>
                <a:latin typeface="Verdana" panose="020B0604030504040204" pitchFamily="34" charset="0"/>
                <a:ea typeface="Verdana" panose="020B0604030504040204" pitchFamily="34" charset="0"/>
              </a:rPr>
              <a:t> – для «уменьшение» размера</a:t>
            </a:r>
            <a:endParaRPr lang="en-US" sz="2400" dirty="0">
              <a:solidFill>
                <a:schemeClr val="bg1"/>
              </a:solidFill>
              <a:latin typeface="Verdana" panose="020B0604030504040204" pitchFamily="34" charset="0"/>
              <a:ea typeface="Verdana" panose="020B0604030504040204" pitchFamily="34" charset="0"/>
            </a:endParaRPr>
          </a:p>
          <a:p>
            <a:pPr marL="457200" indent="-457200">
              <a:buFont typeface="Arial" panose="020B0604020202020204" pitchFamily="34" charset="0"/>
              <a:buChar char="•"/>
            </a:pPr>
            <a:endParaRPr lang="ru-RU" sz="2400" dirty="0">
              <a:solidFill>
                <a:schemeClr val="bg1"/>
              </a:solidFill>
              <a:latin typeface="Verdana" panose="020B0604030504040204" pitchFamily="34" charset="0"/>
              <a:ea typeface="Verdana" panose="020B0604030504040204" pitchFamily="34" charset="0"/>
            </a:endParaRPr>
          </a:p>
        </p:txBody>
      </p:sp>
      <p:sp>
        <p:nvSpPr>
          <p:cNvPr id="3" name="Нижний колонтитул 6">
            <a:extLst>
              <a:ext uri="{FF2B5EF4-FFF2-40B4-BE49-F238E27FC236}">
                <a16:creationId xmlns:a16="http://schemas.microsoft.com/office/drawing/2014/main" id="{B37A9AA4-A098-6EC5-E6A7-B3F97FAAB932}"/>
              </a:ext>
            </a:extLst>
          </p:cNvPr>
          <p:cNvSpPr txBox="1">
            <a:spLocks/>
          </p:cNvSpPr>
          <p:nvPr/>
        </p:nvSpPr>
        <p:spPr>
          <a:xfrm>
            <a:off x="1415480" y="404664"/>
            <a:ext cx="10225136" cy="278008"/>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600" b="1" dirty="0">
                <a:solidFill>
                  <a:schemeClr val="bg1"/>
                </a:solidFill>
                <a:latin typeface="Verdana" panose="020B0604030504040204" pitchFamily="34" charset="0"/>
                <a:ea typeface="Verdana" panose="020B0604030504040204" pitchFamily="34" charset="0"/>
              </a:rPr>
              <a:t>Резюме</a:t>
            </a:r>
            <a:endParaRPr lang="ru-RU" sz="3600" b="1"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146437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8668" y="20938"/>
            <a:ext cx="9721080" cy="827739"/>
          </a:xfrm>
        </p:spPr>
        <p:txBody>
          <a:bodyPr>
            <a:normAutofit/>
          </a:bodyPr>
          <a:lstStyle/>
          <a:p>
            <a:r>
              <a:rPr lang="ru-RU" sz="3200" dirty="0">
                <a:solidFill>
                  <a:schemeClr val="bg1"/>
                </a:solidFill>
                <a:latin typeface="Verdana" panose="020B0604030504040204" pitchFamily="34" charset="0"/>
                <a:ea typeface="Verdana" panose="020B0604030504040204" pitchFamily="34" charset="0"/>
              </a:rPr>
              <a:t>Ссылки на дополнительную информацию</a:t>
            </a:r>
          </a:p>
        </p:txBody>
      </p:sp>
      <p:sp>
        <p:nvSpPr>
          <p:cNvPr id="8" name="Номер слайда 7"/>
          <p:cNvSpPr>
            <a:spLocks noGrp="1"/>
          </p:cNvSpPr>
          <p:nvPr>
            <p:ph type="sldNum" idx="4294967295"/>
          </p:nvPr>
        </p:nvSpPr>
        <p:spPr>
          <a:xfrm>
            <a:off x="11215780" y="6476951"/>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59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08FBCF8B-35C7-47E7-95BF-CB2E8F65A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4855BF48-2887-4862-9EF2-7FBA0ACEC953}"/>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3" name="Прямоугольник 12">
            <a:extLst>
              <a:ext uri="{FF2B5EF4-FFF2-40B4-BE49-F238E27FC236}">
                <a16:creationId xmlns:a16="http://schemas.microsoft.com/office/drawing/2014/main" id="{B7F65229-376D-431B-ADD9-E4C30A356031}"/>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1" name="Прямоугольник 10">
            <a:extLst>
              <a:ext uri="{FF2B5EF4-FFF2-40B4-BE49-F238E27FC236}">
                <a16:creationId xmlns:a16="http://schemas.microsoft.com/office/drawing/2014/main" id="{97C32E60-52E7-4602-A022-9A6B8B1A253B}"/>
              </a:ext>
            </a:extLst>
          </p:cNvPr>
          <p:cNvSpPr/>
          <p:nvPr/>
        </p:nvSpPr>
        <p:spPr>
          <a:xfrm>
            <a:off x="335360" y="3284984"/>
            <a:ext cx="8053064" cy="954107"/>
          </a:xfrm>
          <a:prstGeom prst="rect">
            <a:avLst/>
          </a:prstGeom>
        </p:spPr>
        <p:txBody>
          <a:bodyPr wrap="square">
            <a:spAutoFit/>
          </a:bodyPr>
          <a:lstStyle/>
          <a:p>
            <a:r>
              <a:rPr lang="ru-RU" sz="2800" b="1" dirty="0">
                <a:solidFill>
                  <a:schemeClr val="bg1"/>
                </a:solidFill>
              </a:rPr>
              <a:t>Про Градиентный Спуск</a:t>
            </a:r>
            <a:endParaRPr lang="en-US" sz="2800" b="1" dirty="0">
              <a:solidFill>
                <a:schemeClr val="bg1"/>
              </a:solidFill>
            </a:endParaRPr>
          </a:p>
          <a:p>
            <a:r>
              <a:rPr lang="en-US" sz="2800" dirty="0">
                <a:solidFill>
                  <a:schemeClr val="bg1"/>
                </a:solidFill>
              </a:rPr>
              <a:t>https://www.youtube.com/watch?v=IHZwWFHWa-w</a:t>
            </a:r>
            <a:endParaRPr lang="ru-RU" sz="2800" dirty="0">
              <a:solidFill>
                <a:schemeClr val="bg1"/>
              </a:solidFill>
            </a:endParaRPr>
          </a:p>
        </p:txBody>
      </p:sp>
      <p:sp>
        <p:nvSpPr>
          <p:cNvPr id="17" name="Прямоугольник 16">
            <a:extLst>
              <a:ext uri="{FF2B5EF4-FFF2-40B4-BE49-F238E27FC236}">
                <a16:creationId xmlns:a16="http://schemas.microsoft.com/office/drawing/2014/main" id="{E7655A73-8857-4257-9347-3A8D6EE58855}"/>
              </a:ext>
            </a:extLst>
          </p:cNvPr>
          <p:cNvSpPr/>
          <p:nvPr/>
        </p:nvSpPr>
        <p:spPr>
          <a:xfrm>
            <a:off x="407368" y="4437112"/>
            <a:ext cx="8125072" cy="1384995"/>
          </a:xfrm>
          <a:prstGeom prst="rect">
            <a:avLst/>
          </a:prstGeom>
        </p:spPr>
        <p:txBody>
          <a:bodyPr wrap="square">
            <a:spAutoFit/>
          </a:bodyPr>
          <a:lstStyle/>
          <a:p>
            <a:r>
              <a:rPr lang="ru-RU" sz="2800" b="1" dirty="0">
                <a:solidFill>
                  <a:schemeClr val="bg1"/>
                </a:solidFill>
              </a:rPr>
              <a:t>Про Обратное Распространение Ошибок</a:t>
            </a:r>
          </a:p>
          <a:p>
            <a:r>
              <a:rPr lang="en-US" sz="2800" dirty="0">
                <a:solidFill>
                  <a:schemeClr val="bg1"/>
                </a:solidFill>
              </a:rPr>
              <a:t>https://www.youtube.com/watch?v=Ilg3gGewQ5U&amp;t</a:t>
            </a:r>
            <a:endParaRPr lang="ru-RU" sz="2800" dirty="0">
              <a:solidFill>
                <a:schemeClr val="bg1"/>
              </a:solidFill>
            </a:endParaRPr>
          </a:p>
          <a:p>
            <a:r>
              <a:rPr lang="tr-TR" sz="2800" dirty="0">
                <a:solidFill>
                  <a:schemeClr val="bg1"/>
                </a:solidFill>
              </a:rPr>
              <a:t>https://www.youtube.com/watch?v=tIeHLnjs5U8</a:t>
            </a:r>
            <a:endParaRPr lang="ru-RU" sz="2800" dirty="0">
              <a:solidFill>
                <a:schemeClr val="bg1"/>
              </a:solidFill>
            </a:endParaRPr>
          </a:p>
        </p:txBody>
      </p:sp>
      <p:sp>
        <p:nvSpPr>
          <p:cNvPr id="18" name="Прямоугольник 17">
            <a:extLst>
              <a:ext uri="{FF2B5EF4-FFF2-40B4-BE49-F238E27FC236}">
                <a16:creationId xmlns:a16="http://schemas.microsoft.com/office/drawing/2014/main" id="{8E6DF32F-7BEF-4E99-BDD9-92309DC1A6E3}"/>
              </a:ext>
            </a:extLst>
          </p:cNvPr>
          <p:cNvSpPr/>
          <p:nvPr/>
        </p:nvSpPr>
        <p:spPr>
          <a:xfrm>
            <a:off x="335360" y="2060848"/>
            <a:ext cx="7776864" cy="954107"/>
          </a:xfrm>
          <a:prstGeom prst="rect">
            <a:avLst/>
          </a:prstGeom>
        </p:spPr>
        <p:txBody>
          <a:bodyPr wrap="square">
            <a:spAutoFit/>
          </a:bodyPr>
          <a:lstStyle/>
          <a:p>
            <a:r>
              <a:rPr lang="ru-RU" sz="2800" b="1" dirty="0">
                <a:solidFill>
                  <a:schemeClr val="bg1"/>
                </a:solidFill>
              </a:rPr>
              <a:t>Про Нейронные Сети в целом </a:t>
            </a:r>
            <a:r>
              <a:rPr lang="en-US" sz="2800" dirty="0">
                <a:solidFill>
                  <a:schemeClr val="bg1"/>
                </a:solidFill>
              </a:rPr>
              <a:t>https://www.youtube.com/watch?v=aircAruvnKk&amp;t</a:t>
            </a:r>
            <a:endParaRPr lang="ru-RU" sz="2800" dirty="0">
              <a:solidFill>
                <a:schemeClr val="bg1"/>
              </a:solidFill>
            </a:endParaRPr>
          </a:p>
        </p:txBody>
      </p:sp>
      <p:pic>
        <p:nvPicPr>
          <p:cNvPr id="19" name="Picture 2" descr="https://yt3.ggpht.com/a-/AN66SAy00AYBvvwpT9hONmlOOSs-QqNJNTfZQxaBHg=s288-mo-c-c0xffffffff-rj-k-no">
            <a:extLst>
              <a:ext uri="{FF2B5EF4-FFF2-40B4-BE49-F238E27FC236}">
                <a16:creationId xmlns:a16="http://schemas.microsoft.com/office/drawing/2014/main" id="{E5946055-701C-4F74-A058-C53775A536D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43403" y1="49653" x2="43750" y2="52431"/>
                        <a14:foregroundMark x1="41319" y1="55903" x2="52778" y2="34028"/>
                        <a14:foregroundMark x1="39236" y1="34722" x2="75694" y2="60417"/>
                      </a14:backgroundRemoval>
                    </a14:imgEffect>
                  </a14:imgLayer>
                </a14:imgProps>
              </a:ext>
              <a:ext uri="{28A0092B-C50C-407E-A947-70E740481C1C}">
                <a14:useLocalDpi xmlns:a14="http://schemas.microsoft.com/office/drawing/2010/main" val="0"/>
              </a:ext>
            </a:extLst>
          </a:blip>
          <a:srcRect/>
          <a:stretch>
            <a:fillRect/>
          </a:stretch>
        </p:blipFill>
        <p:spPr bwMode="auto">
          <a:xfrm>
            <a:off x="8095536" y="1988840"/>
            <a:ext cx="4096464" cy="409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90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32" name="Заголовок 1"/>
          <p:cNvSpPr txBox="1">
            <a:spLocks/>
          </p:cNvSpPr>
          <p:nvPr/>
        </p:nvSpPr>
        <p:spPr>
          <a:xfrm>
            <a:off x="2202988" y="31082"/>
            <a:ext cx="7920880" cy="8277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3200" b="1" dirty="0">
                <a:solidFill>
                  <a:schemeClr val="bg1"/>
                </a:solidFill>
                <a:latin typeface="Verdana" panose="020B0604030504040204" pitchFamily="34" charset="0"/>
                <a:ea typeface="Verdana" panose="020B0604030504040204" pitchFamily="34" charset="0"/>
              </a:rPr>
              <a:t>Случайная Цитата</a:t>
            </a:r>
          </a:p>
        </p:txBody>
      </p:sp>
      <p:sp>
        <p:nvSpPr>
          <p:cNvPr id="25" name="Прямоугольник 24"/>
          <p:cNvSpPr/>
          <p:nvPr/>
        </p:nvSpPr>
        <p:spPr>
          <a:xfrm>
            <a:off x="578407" y="969846"/>
            <a:ext cx="10657184" cy="1938992"/>
          </a:xfrm>
          <a:prstGeom prst="rect">
            <a:avLst/>
          </a:prstGeom>
        </p:spPr>
        <p:txBody>
          <a:bodyPr wrap="square">
            <a:spAutoFit/>
          </a:bodyPr>
          <a:lstStyle/>
          <a:p>
            <a:r>
              <a:rPr lang="en-US" sz="2400" dirty="0">
                <a:solidFill>
                  <a:schemeClr val="bg1"/>
                </a:solidFill>
                <a:latin typeface="Noto Sans" panose="020B0502040504020204" pitchFamily="34"/>
              </a:rPr>
              <a:t>“... All scientific advancement due to intelligence overcoming, compensating, for limitations. Can't carry a load, so invent wheel. Can't catch food, so invent spear. Limitations. No limitations, no advancement. No advancement, culture stagnates. Works other way too. Advancement before culture is ready. Disastrous …"</a:t>
            </a:r>
            <a:endParaRPr lang="ru-RU" sz="2400" dirty="0">
              <a:solidFill>
                <a:schemeClr val="bg1"/>
              </a:solidFill>
            </a:endParaRPr>
          </a:p>
        </p:txBody>
      </p:sp>
      <p:sp>
        <p:nvSpPr>
          <p:cNvPr id="30" name="Прямоугольник 29"/>
          <p:cNvSpPr/>
          <p:nvPr/>
        </p:nvSpPr>
        <p:spPr>
          <a:xfrm>
            <a:off x="1199456" y="5454827"/>
            <a:ext cx="5112568" cy="461665"/>
          </a:xfrm>
          <a:prstGeom prst="rect">
            <a:avLst/>
          </a:prstGeom>
        </p:spPr>
        <p:txBody>
          <a:bodyPr wrap="square">
            <a:spAutoFit/>
          </a:bodyPr>
          <a:lstStyle/>
          <a:p>
            <a:r>
              <a:rPr lang="en-US" sz="2400" dirty="0">
                <a:solidFill>
                  <a:schemeClr val="bg1"/>
                </a:solidFill>
                <a:latin typeface="Noto Sans" panose="020B0502040504020204" pitchFamily="34"/>
              </a:rPr>
              <a:t>Mass Effect 2, </a:t>
            </a:r>
            <a:r>
              <a:rPr lang="en-US" sz="2400" dirty="0" err="1">
                <a:solidFill>
                  <a:schemeClr val="bg1"/>
                </a:solidFill>
                <a:latin typeface="Noto Sans" panose="020B0502040504020204" pitchFamily="34"/>
              </a:rPr>
              <a:t>Mordin</a:t>
            </a:r>
            <a:r>
              <a:rPr lang="en-US" sz="2400" dirty="0">
                <a:solidFill>
                  <a:schemeClr val="bg1"/>
                </a:solidFill>
                <a:latin typeface="Noto Sans" panose="020B0502040504020204" pitchFamily="34"/>
              </a:rPr>
              <a:t> </a:t>
            </a:r>
            <a:r>
              <a:rPr lang="en-US" sz="2400" dirty="0" err="1">
                <a:solidFill>
                  <a:schemeClr val="bg1"/>
                </a:solidFill>
                <a:latin typeface="Noto Sans" panose="020B0502040504020204" pitchFamily="34"/>
              </a:rPr>
              <a:t>Solus</a:t>
            </a:r>
            <a:endParaRPr lang="ru-RU" sz="2400" dirty="0">
              <a:solidFill>
                <a:schemeClr val="bg1"/>
              </a:solidFill>
            </a:endParaRPr>
          </a:p>
        </p:txBody>
      </p:sp>
      <p:pic>
        <p:nvPicPr>
          <p:cNvPr id="33" name="Picture 2" descr="Mordin explains perfectly why I think the Catalyst's motivation and  reasoning are fundamentally flawed and why Synthesis is anything but the  height of evolution. : r/masseff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9398" y="4860629"/>
            <a:ext cx="3601614" cy="2025908"/>
          </a:xfrm>
          <a:prstGeom prst="rect">
            <a:avLst/>
          </a:prstGeom>
          <a:noFill/>
          <a:extLst>
            <a:ext uri="{909E8E84-426E-40DD-AFC4-6F175D3DCCD1}">
              <a14:hiddenFill xmlns:a14="http://schemas.microsoft.com/office/drawing/2010/main">
                <a:solidFill>
                  <a:srgbClr val="FFFFFF"/>
                </a:solidFill>
              </a14:hiddenFill>
            </a:ext>
          </a:extLst>
        </p:spPr>
      </p:pic>
      <p:sp>
        <p:nvSpPr>
          <p:cNvPr id="34" name="Прямоугольник 33"/>
          <p:cNvSpPr/>
          <p:nvPr/>
        </p:nvSpPr>
        <p:spPr>
          <a:xfrm>
            <a:off x="553828" y="2879319"/>
            <a:ext cx="10657184" cy="2308324"/>
          </a:xfrm>
          <a:prstGeom prst="rect">
            <a:avLst/>
          </a:prstGeom>
        </p:spPr>
        <p:txBody>
          <a:bodyPr wrap="square">
            <a:spAutoFit/>
          </a:bodyPr>
          <a:lstStyle/>
          <a:p>
            <a:r>
              <a:rPr lang="ru-RU" sz="2400" dirty="0">
                <a:solidFill>
                  <a:schemeClr val="bg1"/>
                </a:solidFill>
                <a:latin typeface="Noto Sans" panose="020B0502040504020204" pitchFamily="34"/>
              </a:rPr>
              <a:t>«...Все научные достижения обусловлены преодолением, компенсацией ограничений разумом. Не могу нести груз, поэтому изобрести колесо. Невозможно поймать еду, поэтому придумайте копье. Ограничения. Никаких ограничений, никакого продвижения. Никакого прогресса, культура застаивается. Работает и по-другому. Прогресс до того, как культура будет готова. Катастрофа…»</a:t>
            </a:r>
          </a:p>
        </p:txBody>
      </p:sp>
    </p:spTree>
    <p:extLst>
      <p:ext uri="{BB962C8B-B14F-4D97-AF65-F5344CB8AC3E}">
        <p14:creationId xmlns:p14="http://schemas.microsoft.com/office/powerpoint/2010/main" val="164367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60</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0" name="Picture 2">
            <a:extLst>
              <a:ext uri="{FF2B5EF4-FFF2-40B4-BE49-F238E27FC236}">
                <a16:creationId xmlns:a16="http://schemas.microsoft.com/office/drawing/2014/main" id="{E1A89972-363F-4391-8BC0-154EF6DC0C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Прямая соединительная линия 11">
            <a:extLst>
              <a:ext uri="{FF2B5EF4-FFF2-40B4-BE49-F238E27FC236}">
                <a16:creationId xmlns:a16="http://schemas.microsoft.com/office/drawing/2014/main" id="{E235AC55-2B6F-4178-8775-4065DE601CAD}"/>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11" name="Заголовок 1">
            <a:extLst>
              <a:ext uri="{FF2B5EF4-FFF2-40B4-BE49-F238E27FC236}">
                <a16:creationId xmlns:a16="http://schemas.microsoft.com/office/drawing/2014/main" id="{8B152339-AA49-4910-A987-702557E55544}"/>
              </a:ext>
            </a:extLst>
          </p:cNvPr>
          <p:cNvSpPr txBox="1">
            <a:spLocks/>
          </p:cNvSpPr>
          <p:nvPr/>
        </p:nvSpPr>
        <p:spPr>
          <a:xfrm>
            <a:off x="2063552" y="2188876"/>
            <a:ext cx="8568952" cy="82773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ru-RU" sz="6600" dirty="0">
                <a:solidFill>
                  <a:schemeClr val="bg1"/>
                </a:solidFill>
                <a:latin typeface="Verdana" panose="020B0604030504040204" pitchFamily="34" charset="0"/>
                <a:ea typeface="Verdana" panose="020B0604030504040204" pitchFamily="34" charset="0"/>
              </a:rPr>
              <a:t>Вопросы, пожелания, предложения</a:t>
            </a:r>
          </a:p>
        </p:txBody>
      </p:sp>
      <p:sp>
        <p:nvSpPr>
          <p:cNvPr id="13" name="TextBox 12">
            <a:extLst>
              <a:ext uri="{FF2B5EF4-FFF2-40B4-BE49-F238E27FC236}">
                <a16:creationId xmlns:a16="http://schemas.microsoft.com/office/drawing/2014/main" id="{469711A2-3190-48F8-8735-CC4C8A614724}"/>
              </a:ext>
            </a:extLst>
          </p:cNvPr>
          <p:cNvSpPr txBox="1"/>
          <p:nvPr/>
        </p:nvSpPr>
        <p:spPr>
          <a:xfrm>
            <a:off x="2567608" y="4010997"/>
            <a:ext cx="7299434" cy="1862048"/>
          </a:xfrm>
          <a:prstGeom prst="rect">
            <a:avLst/>
          </a:prstGeom>
          <a:noFill/>
        </p:spPr>
        <p:txBody>
          <a:bodyPr wrap="square" rtlCol="0">
            <a:spAutoFit/>
          </a:bodyPr>
          <a:lstStyle/>
          <a:p>
            <a:pPr lvl="1"/>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115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96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8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80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r>
              <a:rPr lang="en-US" sz="7200" b="1" dirty="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sz="6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2000" spc="-1" dirty="0">
                <a:solidFill>
                  <a:schemeClr val="bg1"/>
                </a:solidFill>
                <a:latin typeface="Verdana" panose="020B0604030504040204" pitchFamily="34" charset="0"/>
                <a:ea typeface="Verdana" panose="020B0604030504040204" pitchFamily="34" charset="0"/>
              </a:rPr>
              <a:t>Нейронные Сети: Введение.  Долганов Антон Юрьевич </a:t>
            </a:r>
          </a:p>
        </p:txBody>
      </p:sp>
    </p:spTree>
    <p:extLst>
      <p:ext uri="{BB962C8B-B14F-4D97-AF65-F5344CB8AC3E}">
        <p14:creationId xmlns:p14="http://schemas.microsoft.com/office/powerpoint/2010/main" val="219456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7</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866D1E38-FFE2-477E-B949-5754B541EE4A}"/>
              </a:ext>
            </a:extLst>
          </p:cNvPr>
          <p:cNvSpPr txBox="1"/>
          <p:nvPr/>
        </p:nvSpPr>
        <p:spPr>
          <a:xfrm>
            <a:off x="8976320" y="5301208"/>
            <a:ext cx="2583912" cy="461665"/>
          </a:xfrm>
          <a:prstGeom prst="rect">
            <a:avLst/>
          </a:prstGeom>
          <a:noFill/>
        </p:spPr>
        <p:txBody>
          <a:bodyPr wrap="none" rtlCol="0">
            <a:spAutoFit/>
          </a:bodyPr>
          <a:lstStyle/>
          <a:p>
            <a:r>
              <a:rPr lang="ru-RU" sz="2400" dirty="0">
                <a:solidFill>
                  <a:schemeClr val="bg1"/>
                </a:solidFill>
              </a:rPr>
              <a:t>Ожидаемый ответ</a:t>
            </a:r>
          </a:p>
        </p:txBody>
      </p:sp>
      <p:sp>
        <p:nvSpPr>
          <p:cNvPr id="11" name="TextBox 10">
            <a:extLst>
              <a:ext uri="{FF2B5EF4-FFF2-40B4-BE49-F238E27FC236}">
                <a16:creationId xmlns:a16="http://schemas.microsoft.com/office/drawing/2014/main" id="{3A8E64A8-10BB-4F54-A1E1-E3F34A550026}"/>
              </a:ext>
            </a:extLst>
          </p:cNvPr>
          <p:cNvSpPr txBox="1"/>
          <p:nvPr/>
        </p:nvSpPr>
        <p:spPr>
          <a:xfrm>
            <a:off x="191344" y="5373216"/>
            <a:ext cx="2405851" cy="461665"/>
          </a:xfrm>
          <a:prstGeom prst="rect">
            <a:avLst/>
          </a:prstGeom>
          <a:noFill/>
        </p:spPr>
        <p:txBody>
          <a:bodyPr wrap="none" rtlCol="0">
            <a:spAutoFit/>
          </a:bodyPr>
          <a:lstStyle/>
          <a:p>
            <a:r>
              <a:rPr lang="ru-RU" sz="2400" dirty="0">
                <a:solidFill>
                  <a:schemeClr val="bg1"/>
                </a:solidFill>
              </a:rPr>
              <a:t>Входные данные</a:t>
            </a:r>
          </a:p>
        </p:txBody>
      </p:sp>
      <p:sp>
        <p:nvSpPr>
          <p:cNvPr id="15" name="TextBox 14">
            <a:extLst>
              <a:ext uri="{FF2B5EF4-FFF2-40B4-BE49-F238E27FC236}">
                <a16:creationId xmlns:a16="http://schemas.microsoft.com/office/drawing/2014/main" id="{583B713D-202A-4835-AA05-6609FAE12DBF}"/>
              </a:ext>
            </a:extLst>
          </p:cNvPr>
          <p:cNvSpPr txBox="1"/>
          <p:nvPr/>
        </p:nvSpPr>
        <p:spPr>
          <a:xfrm>
            <a:off x="4799856" y="5301208"/>
            <a:ext cx="2381165" cy="461665"/>
          </a:xfrm>
          <a:prstGeom prst="rect">
            <a:avLst/>
          </a:prstGeom>
          <a:noFill/>
        </p:spPr>
        <p:txBody>
          <a:bodyPr wrap="none" rtlCol="0">
            <a:spAutoFit/>
          </a:bodyPr>
          <a:lstStyle/>
          <a:p>
            <a:r>
              <a:rPr lang="ru-RU" sz="2400" dirty="0">
                <a:solidFill>
                  <a:schemeClr val="bg1"/>
                </a:solidFill>
              </a:rPr>
              <a:t>Нейронные Сети</a:t>
            </a:r>
          </a:p>
        </p:txBody>
      </p:sp>
      <p:pic>
        <p:nvPicPr>
          <p:cNvPr id="16" name="Picture 2">
            <a:extLst>
              <a:ext uri="{FF2B5EF4-FFF2-40B4-BE49-F238E27FC236}">
                <a16:creationId xmlns:a16="http://schemas.microsoft.com/office/drawing/2014/main" id="{BE966C01-F263-4AAC-A1B4-3710CDE932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3" t="4475" r="53519" b="1659"/>
          <a:stretch/>
        </p:blipFill>
        <p:spPr bwMode="auto">
          <a:xfrm>
            <a:off x="263352" y="1772816"/>
            <a:ext cx="1870685" cy="1857779"/>
          </a:xfrm>
          <a:prstGeom prst="rect">
            <a:avLst/>
          </a:prstGeom>
          <a:noFill/>
          <a:extLst>
            <a:ext uri="{909E8E84-426E-40DD-AFC4-6F175D3DCCD1}">
              <a14:hiddenFill xmlns:a14="http://schemas.microsoft.com/office/drawing/2010/main">
                <a:solidFill>
                  <a:srgbClr val="FFFFFF"/>
                </a:solidFill>
              </a14:hiddenFill>
            </a:ext>
          </a:extLst>
        </p:spPr>
      </p:pic>
      <p:pic>
        <p:nvPicPr>
          <p:cNvPr id="24" name="Рисунок 23">
            <a:extLst>
              <a:ext uri="{FF2B5EF4-FFF2-40B4-BE49-F238E27FC236}">
                <a16:creationId xmlns:a16="http://schemas.microsoft.com/office/drawing/2014/main" id="{166EDFEE-0E2C-48F8-82F5-8CEF2A2B9109}"/>
              </a:ext>
            </a:extLst>
          </p:cNvPr>
          <p:cNvPicPr>
            <a:picLocks noChangeAspect="1"/>
          </p:cNvPicPr>
          <p:nvPr/>
        </p:nvPicPr>
        <p:blipFill rotWithShape="1">
          <a:blip r:embed="rId5"/>
          <a:srcRect l="21853" t="69799" r="64960"/>
          <a:stretch/>
        </p:blipFill>
        <p:spPr>
          <a:xfrm>
            <a:off x="479376" y="3789040"/>
            <a:ext cx="1431828" cy="1440160"/>
          </a:xfrm>
          <a:prstGeom prst="rect">
            <a:avLst/>
          </a:prstGeom>
        </p:spPr>
      </p:pic>
      <p:pic>
        <p:nvPicPr>
          <p:cNvPr id="27" name="Picture 2" descr="ÐÐ¾ÑÐ¾Ð¶ÐµÐµ Ð¸Ð·Ð¾Ð±ÑÐ°Ð¶ÐµÐ½Ð¸Ðµ"/>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3712" y="2204864"/>
            <a:ext cx="4074583" cy="23762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66D1E38-FFE2-477E-B949-5754B541EE4A}"/>
              </a:ext>
            </a:extLst>
          </p:cNvPr>
          <p:cNvSpPr txBox="1"/>
          <p:nvPr/>
        </p:nvSpPr>
        <p:spPr>
          <a:xfrm>
            <a:off x="9480376" y="2420888"/>
            <a:ext cx="1330557" cy="1200329"/>
          </a:xfrm>
          <a:prstGeom prst="rect">
            <a:avLst/>
          </a:prstGeom>
          <a:noFill/>
        </p:spPr>
        <p:txBody>
          <a:bodyPr wrap="none" rtlCol="0">
            <a:spAutoFit/>
          </a:bodyPr>
          <a:lstStyle/>
          <a:p>
            <a:r>
              <a:rPr lang="ru-RU" sz="2400" dirty="0">
                <a:solidFill>
                  <a:schemeClr val="bg1"/>
                </a:solidFill>
              </a:rPr>
              <a:t>Девушка</a:t>
            </a:r>
          </a:p>
          <a:p>
            <a:r>
              <a:rPr lang="ru-RU" sz="2400" dirty="0">
                <a:solidFill>
                  <a:schemeClr val="bg1"/>
                </a:solidFill>
              </a:rPr>
              <a:t>Лена</a:t>
            </a:r>
          </a:p>
          <a:p>
            <a:r>
              <a:rPr lang="ru-RU" sz="2400" dirty="0">
                <a:solidFill>
                  <a:schemeClr val="bg1"/>
                </a:solidFill>
              </a:rPr>
              <a:t>В шляпе</a:t>
            </a:r>
          </a:p>
        </p:txBody>
      </p:sp>
      <p:sp>
        <p:nvSpPr>
          <p:cNvPr id="29" name="TextBox 28">
            <a:extLst>
              <a:ext uri="{FF2B5EF4-FFF2-40B4-BE49-F238E27FC236}">
                <a16:creationId xmlns:a16="http://schemas.microsoft.com/office/drawing/2014/main" id="{866D1E38-FFE2-477E-B949-5754B541EE4A}"/>
              </a:ext>
            </a:extLst>
          </p:cNvPr>
          <p:cNvSpPr txBox="1"/>
          <p:nvPr/>
        </p:nvSpPr>
        <p:spPr>
          <a:xfrm>
            <a:off x="9480376" y="4293096"/>
            <a:ext cx="1369029" cy="461665"/>
          </a:xfrm>
          <a:prstGeom prst="rect">
            <a:avLst/>
          </a:prstGeom>
          <a:noFill/>
        </p:spPr>
        <p:txBody>
          <a:bodyPr wrap="none" rtlCol="0">
            <a:spAutoFit/>
          </a:bodyPr>
          <a:lstStyle/>
          <a:p>
            <a:r>
              <a:rPr lang="ru-RU" sz="2400" dirty="0">
                <a:solidFill>
                  <a:schemeClr val="bg1"/>
                </a:solidFill>
              </a:rPr>
              <a:t>Это пять!</a:t>
            </a:r>
          </a:p>
        </p:txBody>
      </p:sp>
      <p:sp>
        <p:nvSpPr>
          <p:cNvPr id="17" name="Нижний колонтитул 6"/>
          <p:cNvSpPr>
            <a:spLocks noGrp="1"/>
          </p:cNvSpPr>
          <p:nvPr>
            <p:ph type="ftr" idx="4294967295"/>
          </p:nvPr>
        </p:nvSpPr>
        <p:spPr>
          <a:xfrm>
            <a:off x="1415480" y="404664"/>
            <a:ext cx="10225136" cy="278008"/>
          </a:xfrm>
          <a:prstGeom prst="rect">
            <a:avLst/>
          </a:prstGeom>
        </p:spPr>
        <p:txBody>
          <a:bodyPr/>
          <a:lstStyle/>
          <a:p>
            <a:pPr algn="ctr"/>
            <a:r>
              <a:rPr lang="ru-RU" sz="3200" b="1" dirty="0">
                <a:solidFill>
                  <a:schemeClr val="bg1"/>
                </a:solidFill>
                <a:latin typeface="Verdana" panose="020B0604030504040204" pitchFamily="34" charset="0"/>
                <a:ea typeface="Verdana" panose="020B0604030504040204" pitchFamily="34" charset="0"/>
              </a:rPr>
              <a:t>Нейронные Сети</a:t>
            </a:r>
            <a:endParaRPr lang="ru-RU" sz="3200" spc="-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0932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p:bldP spid="11" grpId="0"/>
      <p:bldP spid="15"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56942"/>
            <a:ext cx="7920880" cy="827739"/>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Вдохновлено природой</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8</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pic>
        <p:nvPicPr>
          <p:cNvPr id="10" name="Picture 2" descr="How to Craft Coaching Classes That Will Speed Up Training Success ...">
            <a:extLst>
              <a:ext uri="{FF2B5EF4-FFF2-40B4-BE49-F238E27FC236}">
                <a16:creationId xmlns:a16="http://schemas.microsoft.com/office/drawing/2014/main" id="{71CA5AA7-F5DA-4E30-8D06-A0FAD9A4891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79376" y="1628800"/>
            <a:ext cx="4248472" cy="23897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Лучшие Neuron GIF | Gfycat">
            <a:extLst>
              <a:ext uri="{FF2B5EF4-FFF2-40B4-BE49-F238E27FC236}">
                <a16:creationId xmlns:a16="http://schemas.microsoft.com/office/drawing/2014/main" id="{BB90DD14-0655-4B44-84CF-B681BB36FF2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999656" y="4077072"/>
            <a:ext cx="3528392" cy="26489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octor-cox-eh-o | Smart Bitches, Trashy Books"/>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320136" y="2060848"/>
            <a:ext cx="3582144" cy="268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95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19536" y="56942"/>
            <a:ext cx="7920880" cy="827739"/>
          </a:xfrm>
        </p:spPr>
        <p:txBody>
          <a:bodyPr>
            <a:normAutofit/>
          </a:bodyPr>
          <a:lstStyle/>
          <a:p>
            <a:r>
              <a:rPr lang="ru-RU" sz="3200" b="1" dirty="0">
                <a:solidFill>
                  <a:schemeClr val="bg1"/>
                </a:solidFill>
                <a:latin typeface="Verdana" panose="020B0604030504040204" pitchFamily="34" charset="0"/>
                <a:ea typeface="Verdana" panose="020B0604030504040204" pitchFamily="34" charset="0"/>
              </a:rPr>
              <a:t>Подтверждено математиками</a:t>
            </a:r>
          </a:p>
        </p:txBody>
      </p:sp>
      <p:sp>
        <p:nvSpPr>
          <p:cNvPr id="8" name="Номер слайда 7"/>
          <p:cNvSpPr>
            <a:spLocks noGrp="1"/>
          </p:cNvSpPr>
          <p:nvPr>
            <p:ph type="sldNum" idx="4294967295"/>
          </p:nvPr>
        </p:nvSpPr>
        <p:spPr>
          <a:xfrm>
            <a:off x="11235591" y="6475125"/>
            <a:ext cx="956409" cy="382875"/>
          </a:xfrm>
          <a:prstGeom prst="rect">
            <a:avLst/>
          </a:prstGeom>
        </p:spPr>
        <p:txBody>
          <a:bodyPr/>
          <a:lstStyle/>
          <a:p>
            <a:fld id="{3CD50FA3-7693-4AD1-9E83-82DEDF06D4CE}" type="slidenum">
              <a:rPr lang="ru-RU" sz="2400" spc="-1">
                <a:solidFill>
                  <a:schemeClr val="bg1"/>
                </a:solidFill>
                <a:latin typeface="Verdana" panose="020B0604030504040204" pitchFamily="34" charset="0"/>
                <a:ea typeface="Verdana" panose="020B0604030504040204" pitchFamily="34" charset="0"/>
              </a:rPr>
              <a:pPr/>
              <a:t>9</a:t>
            </a:fld>
            <a:endParaRPr lang="ru-RU" sz="2400" spc="-1" dirty="0">
              <a:solidFill>
                <a:schemeClr val="bg1"/>
              </a:solidFill>
              <a:latin typeface="Verdana" panose="020B0604030504040204" pitchFamily="34" charset="0"/>
              <a:ea typeface="Verdana" panose="020B0604030504040204" pitchFamily="34" charset="0"/>
            </a:endParaRPr>
          </a:p>
        </p:txBody>
      </p:sp>
      <p:pic>
        <p:nvPicPr>
          <p:cNvPr id="12" name="Picture 2">
            <a:extLst>
              <a:ext uri="{FF2B5EF4-FFF2-40B4-BE49-F238E27FC236}">
                <a16:creationId xmlns:a16="http://schemas.microsoft.com/office/drawing/2014/main" id="{D5CE526A-265B-4435-8BB0-007C8CA52B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769838" cy="112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Прямая соединительная линия 13">
            <a:extLst>
              <a:ext uri="{FF2B5EF4-FFF2-40B4-BE49-F238E27FC236}">
                <a16:creationId xmlns:a16="http://schemas.microsoft.com/office/drawing/2014/main" id="{E9BC6C6F-9DFC-4DD3-B111-0AA26A0484C7}"/>
              </a:ext>
            </a:extLst>
          </p:cNvPr>
          <p:cNvCxnSpPr>
            <a:cxnSpLocks/>
          </p:cNvCxnSpPr>
          <p:nvPr/>
        </p:nvCxnSpPr>
        <p:spPr>
          <a:xfrm>
            <a:off x="0" y="884681"/>
            <a:ext cx="12192000" cy="21704"/>
          </a:xfrm>
          <a:prstGeom prst="line">
            <a:avLst/>
          </a:prstGeom>
          <a:ln w="28575">
            <a:solidFill>
              <a:schemeClr val="bg1">
                <a:lumMod val="95000"/>
              </a:schemeClr>
            </a:solidFill>
          </a:ln>
        </p:spPr>
        <p:style>
          <a:lnRef idx="1">
            <a:schemeClr val="accent3"/>
          </a:lnRef>
          <a:fillRef idx="0">
            <a:schemeClr val="accent3"/>
          </a:fillRef>
          <a:effectRef idx="0">
            <a:schemeClr val="accent3"/>
          </a:effectRef>
          <a:fontRef idx="minor">
            <a:schemeClr val="tx1"/>
          </a:fontRef>
        </p:style>
      </p:cxnSp>
      <p:sp>
        <p:nvSpPr>
          <p:cNvPr id="20" name="Прямоугольник 19">
            <a:extLst>
              <a:ext uri="{FF2B5EF4-FFF2-40B4-BE49-F238E27FC236}">
                <a16:creationId xmlns:a16="http://schemas.microsoft.com/office/drawing/2014/main" id="{54056C73-5AE4-4ACB-9F2C-0992577E9909}"/>
              </a:ext>
            </a:extLst>
          </p:cNvPr>
          <p:cNvSpPr/>
          <p:nvPr/>
        </p:nvSpPr>
        <p:spPr>
          <a:xfrm>
            <a:off x="11556540" y="138599"/>
            <a:ext cx="314510" cy="523220"/>
          </a:xfrm>
          <a:prstGeom prst="rect">
            <a:avLst/>
          </a:prstGeom>
        </p:spPr>
        <p:txBody>
          <a:bodyPr wrap="none">
            <a:spAutoFit/>
          </a:bodyPr>
          <a:lstStyle/>
          <a:p>
            <a:r>
              <a:rPr lang="en-US" sz="2800" dirty="0">
                <a:solidFill>
                  <a:schemeClr val="bg1"/>
                </a:solidFill>
                <a:latin typeface="Verdana" panose="020B0604030504040204" pitchFamily="34" charset="0"/>
                <a:ea typeface="Verdana" panose="020B0604030504040204" pitchFamily="34" charset="0"/>
              </a:rPr>
              <a:t>.</a:t>
            </a:r>
            <a:endParaRPr lang="ru-RU" sz="2800" dirty="0">
              <a:solidFill>
                <a:schemeClr val="bg1"/>
              </a:solidFill>
              <a:latin typeface="Verdana" panose="020B0604030504040204" pitchFamily="34" charset="0"/>
              <a:ea typeface="Verdana" panose="020B0604030504040204" pitchFamily="34" charset="0"/>
            </a:endParaRPr>
          </a:p>
        </p:txBody>
      </p:sp>
      <p:sp>
        <p:nvSpPr>
          <p:cNvPr id="15" name="Прямоугольник 14">
            <a:extLst>
              <a:ext uri="{FF2B5EF4-FFF2-40B4-BE49-F238E27FC236}">
                <a16:creationId xmlns:a16="http://schemas.microsoft.com/office/drawing/2014/main" id="{474A5476-DABD-4C6D-8617-1365D2705AC9}"/>
              </a:ext>
            </a:extLst>
          </p:cNvPr>
          <p:cNvSpPr/>
          <p:nvPr/>
        </p:nvSpPr>
        <p:spPr>
          <a:xfrm>
            <a:off x="692929" y="1264272"/>
            <a:ext cx="11017224" cy="1200329"/>
          </a:xfrm>
          <a:prstGeom prst="rect">
            <a:avLst/>
          </a:prstGeom>
        </p:spPr>
        <p:txBody>
          <a:bodyPr wrap="square">
            <a:spAutoFit/>
          </a:bodyPr>
          <a:lstStyle/>
          <a:p>
            <a:pPr algn="ctr"/>
            <a:r>
              <a:rPr lang="ru-RU" sz="3600" dirty="0">
                <a:solidFill>
                  <a:schemeClr val="bg1"/>
                </a:solidFill>
              </a:rPr>
              <a:t>Универсальная </a:t>
            </a:r>
            <a:r>
              <a:rPr lang="ru-RU" sz="3600" dirty="0" err="1">
                <a:solidFill>
                  <a:schemeClr val="bg1"/>
                </a:solidFill>
              </a:rPr>
              <a:t>аппроксимационная</a:t>
            </a:r>
            <a:r>
              <a:rPr lang="ru-RU" sz="3600" dirty="0">
                <a:solidFill>
                  <a:schemeClr val="bg1"/>
                </a:solidFill>
              </a:rPr>
              <a:t> теорема</a:t>
            </a:r>
          </a:p>
          <a:p>
            <a:pPr algn="ctr"/>
            <a:r>
              <a:rPr lang="ru-RU" sz="3600" dirty="0">
                <a:solidFill>
                  <a:schemeClr val="bg1"/>
                </a:solidFill>
              </a:rPr>
              <a:t>(один из вариантов, их много)</a:t>
            </a:r>
            <a:endParaRPr lang="ru-RU" sz="3600" dirty="0"/>
          </a:p>
        </p:txBody>
      </p:sp>
      <mc:AlternateContent xmlns:mc="http://schemas.openxmlformats.org/markup-compatibility/2006" xmlns:a14="http://schemas.microsoft.com/office/drawing/2010/main">
        <mc:Choice Requires="a14">
          <p:sp>
            <p:nvSpPr>
              <p:cNvPr id="16" name="Прямоугольник 15">
                <a:extLst>
                  <a:ext uri="{FF2B5EF4-FFF2-40B4-BE49-F238E27FC236}">
                    <a16:creationId xmlns:a16="http://schemas.microsoft.com/office/drawing/2014/main" id="{474A5476-DABD-4C6D-8617-1365D2705AC9}"/>
                  </a:ext>
                </a:extLst>
              </p:cNvPr>
              <p:cNvSpPr/>
              <p:nvPr/>
            </p:nvSpPr>
            <p:spPr>
              <a:xfrm>
                <a:off x="927318" y="2852936"/>
                <a:ext cx="10199010" cy="2062103"/>
              </a:xfrm>
              <a:prstGeom prst="rect">
                <a:avLst/>
              </a:prstGeom>
            </p:spPr>
            <p:txBody>
              <a:bodyPr wrap="none">
                <a:spAutoFit/>
              </a:bodyPr>
              <a:lstStyle/>
              <a:p>
                <a:pPr algn="ctr"/>
                <a:r>
                  <a:rPr lang="ru-RU" sz="3200" dirty="0">
                    <a:solidFill>
                      <a:schemeClr val="bg1"/>
                    </a:solidFill>
                  </a:rPr>
                  <a:t>Пусть </a:t>
                </a:r>
                <a:r>
                  <a:rPr lang="en-US" sz="3200" dirty="0">
                    <a:solidFill>
                      <a:schemeClr val="bg1"/>
                    </a:solidFill>
                  </a:rPr>
                  <a:t> </a:t>
                </a:r>
                <a14:m>
                  <m:oMath xmlns:m="http://schemas.openxmlformats.org/officeDocument/2006/math">
                    <m:r>
                      <m:rPr>
                        <m:sty m:val="p"/>
                      </m:rPr>
                      <a:rPr lang="el-GR" sz="3200" i="1">
                        <a:solidFill>
                          <a:schemeClr val="bg1"/>
                        </a:solidFill>
                        <a:latin typeface="Cambria Math" panose="02040503050406030204" pitchFamily="18" charset="0"/>
                        <a:ea typeface="Cambria Math" panose="02040503050406030204" pitchFamily="18" charset="0"/>
                      </a:rPr>
                      <m:t>φ</m:t>
                    </m:r>
                    <m:r>
                      <a:rPr lang="el-GR" sz="3200" i="1">
                        <a:solidFill>
                          <a:schemeClr val="bg1"/>
                        </a:solidFill>
                        <a:latin typeface="Cambria Math" panose="02040503050406030204" pitchFamily="18" charset="0"/>
                        <a:ea typeface="Cambria Math" panose="02040503050406030204" pitchFamily="18" charset="0"/>
                      </a:rPr>
                      <m:t> </m:t>
                    </m:r>
                  </m:oMath>
                </a14:m>
                <a:r>
                  <a:rPr lang="en-US" sz="3200" dirty="0">
                    <a:solidFill>
                      <a:schemeClr val="bg1"/>
                    </a:solidFill>
                  </a:rPr>
                  <a:t> </a:t>
                </a:r>
                <a:r>
                  <a:rPr lang="ru-RU" sz="3200" dirty="0">
                    <a:solidFill>
                      <a:schemeClr val="bg1"/>
                    </a:solidFill>
                  </a:rPr>
                  <a:t>— любая непрерывная сигмоидальная функция</a:t>
                </a:r>
                <a:endParaRPr lang="en-US" sz="3200" dirty="0">
                  <a:solidFill>
                    <a:schemeClr val="bg1"/>
                  </a:solidFill>
                </a:endParaRPr>
              </a:p>
              <a:p>
                <a:pPr algn="ctr"/>
                <a:r>
                  <a:rPr lang="ru-RU" sz="3200" dirty="0">
                    <a:solidFill>
                      <a:schemeClr val="bg1"/>
                    </a:solidFill>
                    <a:ea typeface="Cambria Math" panose="02040503050406030204" pitchFamily="18" charset="0"/>
                  </a:rPr>
                  <a:t>Тогда для любых </a:t>
                </a:r>
                <a14:m>
                  <m:oMath xmlns:m="http://schemas.openxmlformats.org/officeDocument/2006/math">
                    <m:r>
                      <a:rPr lang="en-US" sz="3200" i="1">
                        <a:solidFill>
                          <a:schemeClr val="bg1"/>
                        </a:solidFill>
                        <a:latin typeface="Cambria Math" panose="02040503050406030204" pitchFamily="18" charset="0"/>
                        <a:ea typeface="Cambria Math" panose="02040503050406030204" pitchFamily="18" charset="0"/>
                      </a:rPr>
                      <m:t>𝑓</m:t>
                    </m:r>
                  </m:oMath>
                </a14:m>
                <a:r>
                  <a:rPr lang="en-US" sz="3200" dirty="0">
                    <a:solidFill>
                      <a:schemeClr val="bg1"/>
                    </a:solidFill>
                  </a:rPr>
                  <a:t> </a:t>
                </a:r>
                <a:r>
                  <a:rPr lang="ru-RU" sz="3200" dirty="0">
                    <a:solidFill>
                      <a:schemeClr val="bg1"/>
                    </a:solidFill>
                  </a:rPr>
                  <a:t>и</a:t>
                </a:r>
                <a:r>
                  <a:rPr lang="en-US" sz="3200" dirty="0">
                    <a:solidFill>
                      <a:schemeClr val="bg1"/>
                    </a:solidFill>
                  </a:rPr>
                  <a:t> </a:t>
                </a:r>
                <a14:m>
                  <m:oMath xmlns:m="http://schemas.openxmlformats.org/officeDocument/2006/math">
                    <m:r>
                      <m:rPr>
                        <m:sty m:val="p"/>
                      </m:rPr>
                      <a:rPr lang="el-GR" sz="3200" i="1">
                        <a:solidFill>
                          <a:schemeClr val="bg1"/>
                        </a:solidFill>
                        <a:latin typeface="Cambria Math" panose="02040503050406030204" pitchFamily="18" charset="0"/>
                        <a:ea typeface="Cambria Math" panose="02040503050406030204" pitchFamily="18" charset="0"/>
                      </a:rPr>
                      <m:t>ε</m:t>
                    </m:r>
                    <m:r>
                      <a:rPr lang="en-US" sz="3200" b="0" i="1" smtClean="0">
                        <a:solidFill>
                          <a:schemeClr val="bg1"/>
                        </a:solidFill>
                        <a:latin typeface="Cambria Math" panose="02040503050406030204" pitchFamily="18" charset="0"/>
                        <a:ea typeface="Cambria Math" panose="02040503050406030204" pitchFamily="18" charset="0"/>
                      </a:rPr>
                      <m:t>&gt;0</m:t>
                    </m:r>
                  </m:oMath>
                </a14:m>
                <a:r>
                  <a:rPr lang="en-US" sz="3200" dirty="0">
                    <a:solidFill>
                      <a:schemeClr val="bg1"/>
                    </a:solidFill>
                  </a:rPr>
                  <a:t> </a:t>
                </a:r>
                <a:endParaRPr lang="ru-RU" sz="3200" dirty="0">
                  <a:solidFill>
                    <a:schemeClr val="bg1"/>
                  </a:solidFill>
                </a:endParaRPr>
              </a:p>
              <a:p>
                <a:pPr algn="ctr"/>
                <a:r>
                  <a:rPr lang="ru-RU" sz="3200" dirty="0">
                    <a:solidFill>
                      <a:schemeClr val="bg1"/>
                    </a:solidFill>
                  </a:rPr>
                  <a:t>существуют такие векторы</a:t>
                </a:r>
                <a14:m>
                  <m:oMath xmlns:m="http://schemas.openxmlformats.org/officeDocument/2006/math">
                    <m:r>
                      <a:rPr lang="ru-RU" sz="3200" b="0" i="0" smtClean="0">
                        <a:solidFill>
                          <a:schemeClr val="bg1"/>
                        </a:solidFill>
                        <a:latin typeface="Cambria Math" panose="02040503050406030204" pitchFamily="18" charset="0"/>
                        <a:ea typeface="Cambria Math" panose="02040503050406030204" pitchFamily="18" charset="0"/>
                      </a:rPr>
                      <m:t> </m:t>
                    </m:r>
                    <m:sSub>
                      <m:sSubPr>
                        <m:ctrlPr>
                          <a:rPr lang="en-US" sz="3200" b="1" i="1" smtClean="0">
                            <a:solidFill>
                              <a:schemeClr val="bg1"/>
                            </a:solidFill>
                            <a:latin typeface="Cambria Math" panose="02040503050406030204" pitchFamily="18" charset="0"/>
                            <a:ea typeface="Cambria Math" panose="02040503050406030204" pitchFamily="18" charset="0"/>
                          </a:rPr>
                        </m:ctrlPr>
                      </m:sSubPr>
                      <m:e>
                        <m:r>
                          <a:rPr lang="en-US" sz="3200" b="1" i="1">
                            <a:solidFill>
                              <a:schemeClr val="bg1"/>
                            </a:solidFill>
                            <a:latin typeface="Cambria Math" panose="02040503050406030204" pitchFamily="18" charset="0"/>
                            <a:ea typeface="Cambria Math" panose="02040503050406030204" pitchFamily="18" charset="0"/>
                          </a:rPr>
                          <m:t>𝒘</m:t>
                        </m:r>
                      </m:e>
                      <m:sub>
                        <m:r>
                          <a:rPr lang="en-US" sz="3200" b="1" i="1" smtClean="0">
                            <a:solidFill>
                              <a:schemeClr val="bg1"/>
                            </a:solidFill>
                            <a:latin typeface="Cambria Math" panose="02040503050406030204" pitchFamily="18" charset="0"/>
                            <a:ea typeface="Cambria Math" panose="02040503050406030204" pitchFamily="18" charset="0"/>
                          </a:rPr>
                          <m:t>𝟏</m:t>
                        </m:r>
                      </m:sub>
                    </m:sSub>
                    <m:r>
                      <a:rPr lang="en-US" sz="3200" b="1" i="1" smtClean="0">
                        <a:solidFill>
                          <a:schemeClr val="bg1"/>
                        </a:solidFill>
                        <a:latin typeface="Cambria Math" panose="02040503050406030204" pitchFamily="18" charset="0"/>
                        <a:ea typeface="Cambria Math" panose="02040503050406030204" pitchFamily="18" charset="0"/>
                      </a:rPr>
                      <m:t>,…,</m:t>
                    </m:r>
                    <m:sSub>
                      <m:sSubPr>
                        <m:ctrlPr>
                          <a:rPr lang="en-US" sz="3200" b="1" i="1" smtClean="0">
                            <a:solidFill>
                              <a:schemeClr val="bg1"/>
                            </a:solidFill>
                            <a:latin typeface="Cambria Math" panose="02040503050406030204" pitchFamily="18" charset="0"/>
                            <a:ea typeface="Cambria Math" panose="02040503050406030204" pitchFamily="18" charset="0"/>
                          </a:rPr>
                        </m:ctrlPr>
                      </m:sSubPr>
                      <m:e>
                        <m:r>
                          <a:rPr lang="en-US" sz="3200" b="1" i="1" smtClean="0">
                            <a:solidFill>
                              <a:schemeClr val="bg1"/>
                            </a:solidFill>
                            <a:latin typeface="Cambria Math" panose="02040503050406030204" pitchFamily="18" charset="0"/>
                            <a:ea typeface="Cambria Math" panose="02040503050406030204" pitchFamily="18" charset="0"/>
                          </a:rPr>
                          <m:t>𝒘</m:t>
                        </m:r>
                      </m:e>
                      <m:sub>
                        <m:r>
                          <a:rPr lang="en-US" sz="3200" b="1" i="1" smtClean="0">
                            <a:solidFill>
                              <a:schemeClr val="bg1"/>
                            </a:solidFill>
                            <a:latin typeface="Cambria Math" panose="02040503050406030204" pitchFamily="18" charset="0"/>
                            <a:ea typeface="Cambria Math" panose="02040503050406030204" pitchFamily="18" charset="0"/>
                          </a:rPr>
                          <m:t>𝑵</m:t>
                        </m:r>
                      </m:sub>
                    </m:sSub>
                    <m:r>
                      <a:rPr lang="en-US" sz="3200" b="1" i="1" smtClean="0">
                        <a:solidFill>
                          <a:schemeClr val="bg1"/>
                        </a:solidFill>
                        <a:latin typeface="Cambria Math" panose="02040503050406030204" pitchFamily="18" charset="0"/>
                        <a:ea typeface="Cambria Math" panose="02040503050406030204" pitchFamily="18" charset="0"/>
                      </a:rPr>
                      <m:t>,</m:t>
                    </m:r>
                    <m:r>
                      <m:rPr>
                        <m:sty m:val="p"/>
                      </m:rPr>
                      <a:rPr lang="ru-RU" sz="3200" b="1" i="1" smtClean="0">
                        <a:solidFill>
                          <a:schemeClr val="bg1"/>
                        </a:solidFill>
                        <a:latin typeface="Cambria Math" panose="02040503050406030204" pitchFamily="18" charset="0"/>
                        <a:ea typeface="Cambria Math" panose="02040503050406030204" pitchFamily="18" charset="0"/>
                      </a:rPr>
                      <m:t>α</m:t>
                    </m:r>
                    <m:r>
                      <a:rPr lang="ru-RU" sz="3200" b="1" i="1" smtClean="0">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𝑏</m:t>
                    </m:r>
                  </m:oMath>
                </a14:m>
                <a:r>
                  <a:rPr lang="ru-RU" sz="3200" dirty="0"/>
                  <a:t> </a:t>
                </a:r>
              </a:p>
              <a:p>
                <a:pPr algn="ctr"/>
                <a:r>
                  <a:rPr lang="ru-RU" sz="3200" dirty="0">
                    <a:solidFill>
                      <a:schemeClr val="bg1"/>
                    </a:solidFill>
                    <a:ea typeface="Cambria Math" panose="02040503050406030204" pitchFamily="18" charset="0"/>
                  </a:rPr>
                  <a:t>и функция </a:t>
                </a:r>
                <a14:m>
                  <m:oMath xmlns:m="http://schemas.openxmlformats.org/officeDocument/2006/math">
                    <m:r>
                      <a:rPr lang="ru-RU" sz="3200" b="0" i="0" smtClean="0">
                        <a:solidFill>
                          <a:schemeClr val="bg1"/>
                        </a:solidFill>
                        <a:latin typeface="Cambria Math" panose="02040503050406030204" pitchFamily="18" charset="0"/>
                        <a:ea typeface="Cambria Math" panose="02040503050406030204" pitchFamily="18" charset="0"/>
                      </a:rPr>
                      <m:t> </m:t>
                    </m:r>
                    <m:r>
                      <a:rPr lang="en-US" sz="3200" i="1">
                        <a:solidFill>
                          <a:schemeClr val="bg1"/>
                        </a:solidFill>
                        <a:latin typeface="Cambria Math" panose="02040503050406030204" pitchFamily="18" charset="0"/>
                        <a:ea typeface="Cambria Math" panose="02040503050406030204" pitchFamily="18" charset="0"/>
                      </a:rPr>
                      <m:t>𝑔</m:t>
                    </m:r>
                    <m:r>
                      <a:rPr lang="en-US" sz="3200" i="1">
                        <a:solidFill>
                          <a:schemeClr val="bg1"/>
                        </a:solidFill>
                        <a:latin typeface="Cambria Math" panose="02040503050406030204" pitchFamily="18" charset="0"/>
                        <a:ea typeface="Cambria Math" panose="02040503050406030204" pitchFamily="18" charset="0"/>
                      </a:rPr>
                      <m:t>(</m:t>
                    </m:r>
                    <m:r>
                      <a:rPr lang="en-US" sz="3200" b="1" i="1">
                        <a:solidFill>
                          <a:schemeClr val="bg1"/>
                        </a:solidFill>
                        <a:latin typeface="Cambria Math" panose="02040503050406030204" pitchFamily="18" charset="0"/>
                        <a:ea typeface="Cambria Math" panose="02040503050406030204" pitchFamily="18" charset="0"/>
                      </a:rPr>
                      <m:t>𝒙</m:t>
                    </m:r>
                    <m:r>
                      <a:rPr lang="en-US" sz="3200" i="1">
                        <a:solidFill>
                          <a:schemeClr val="bg1"/>
                        </a:solidFill>
                        <a:latin typeface="Cambria Math" panose="02040503050406030204" pitchFamily="18" charset="0"/>
                        <a:ea typeface="Cambria Math" panose="02040503050406030204" pitchFamily="18" charset="0"/>
                      </a:rPr>
                      <m:t>, </m:t>
                    </m:r>
                    <m:r>
                      <a:rPr lang="en-US" sz="3200" b="1" i="1">
                        <a:solidFill>
                          <a:schemeClr val="bg1"/>
                        </a:solidFill>
                        <a:latin typeface="Cambria Math" panose="02040503050406030204" pitchFamily="18" charset="0"/>
                        <a:ea typeface="Cambria Math" panose="02040503050406030204" pitchFamily="18" charset="0"/>
                      </a:rPr>
                      <m:t>𝒘</m:t>
                    </m:r>
                    <m:r>
                      <a:rPr lang="en-US" sz="3200" i="1">
                        <a:solidFill>
                          <a:schemeClr val="bg1"/>
                        </a:solidFill>
                        <a:latin typeface="Cambria Math" panose="02040503050406030204" pitchFamily="18" charset="0"/>
                        <a:ea typeface="Cambria Math" panose="02040503050406030204" pitchFamily="18" charset="0"/>
                      </a:rPr>
                      <m:t>, </m:t>
                    </m:r>
                    <m:r>
                      <a:rPr lang="en-US" sz="3200" i="1">
                        <a:solidFill>
                          <a:schemeClr val="bg1"/>
                        </a:solidFill>
                        <a:latin typeface="Cambria Math" panose="02040503050406030204" pitchFamily="18" charset="0"/>
                        <a:ea typeface="Cambria Math" panose="02040503050406030204" pitchFamily="18" charset="0"/>
                      </a:rPr>
                      <m:t>𝑏</m:t>
                    </m:r>
                    <m:r>
                      <a:rPr lang="en-US" sz="3200" i="1">
                        <a:solidFill>
                          <a:schemeClr val="bg1"/>
                        </a:solidFill>
                        <a:latin typeface="Cambria Math" panose="02040503050406030204" pitchFamily="18" charset="0"/>
                        <a:ea typeface="Cambria Math" panose="02040503050406030204" pitchFamily="18" charset="0"/>
                      </a:rPr>
                      <m:t>,</m:t>
                    </m:r>
                    <m:r>
                      <m:rPr>
                        <m:sty m:val="p"/>
                      </m:rPr>
                      <a:rPr lang="el-GR" sz="3200" i="1">
                        <a:solidFill>
                          <a:schemeClr val="bg1"/>
                        </a:solidFill>
                        <a:latin typeface="Cambria Math" panose="02040503050406030204" pitchFamily="18" charset="0"/>
                        <a:ea typeface="Cambria Math" panose="02040503050406030204" pitchFamily="18" charset="0"/>
                      </a:rPr>
                      <m:t>α</m:t>
                    </m:r>
                    <m:r>
                      <a:rPr lang="en-US" sz="3200" i="1">
                        <a:solidFill>
                          <a:schemeClr val="bg1"/>
                        </a:solidFill>
                        <a:latin typeface="Cambria Math" panose="02040503050406030204" pitchFamily="18" charset="0"/>
                        <a:ea typeface="Cambria Math" panose="02040503050406030204" pitchFamily="18" charset="0"/>
                      </a:rPr>
                      <m:t>)</m:t>
                    </m:r>
                  </m:oMath>
                </a14:m>
                <a:r>
                  <a:rPr lang="en-US" sz="3200" dirty="0">
                    <a:solidFill>
                      <a:schemeClr val="bg1"/>
                    </a:solidFill>
                  </a:rPr>
                  <a:t> </a:t>
                </a:r>
                <a:r>
                  <a:rPr lang="ru-RU" sz="3200" dirty="0">
                    <a:solidFill>
                      <a:schemeClr val="bg1"/>
                    </a:solidFill>
                  </a:rPr>
                  <a:t>такие что для любого </a:t>
                </a:r>
                <a14:m>
                  <m:oMath xmlns:m="http://schemas.openxmlformats.org/officeDocument/2006/math">
                    <m:r>
                      <a:rPr lang="ru-RU" sz="3200" b="0" i="0" smtClean="0">
                        <a:solidFill>
                          <a:schemeClr val="bg1"/>
                        </a:solidFill>
                        <a:latin typeface="Cambria Math" panose="02040503050406030204" pitchFamily="18" charset="0"/>
                        <a:ea typeface="Cambria Math" panose="02040503050406030204" pitchFamily="18" charset="0"/>
                      </a:rPr>
                      <m:t> </m:t>
                    </m:r>
                    <m:r>
                      <a:rPr lang="en-US" sz="3200" b="1" i="1">
                        <a:solidFill>
                          <a:schemeClr val="bg1"/>
                        </a:solidFill>
                        <a:latin typeface="Cambria Math" panose="02040503050406030204" pitchFamily="18" charset="0"/>
                        <a:ea typeface="Cambria Math" panose="02040503050406030204" pitchFamily="18" charset="0"/>
                      </a:rPr>
                      <m:t>𝒙</m:t>
                    </m:r>
                  </m:oMath>
                </a14:m>
                <a:r>
                  <a:rPr lang="en-US" sz="3200" dirty="0"/>
                  <a:t> </a:t>
                </a:r>
                <a:endParaRPr lang="ru-RU" sz="3200" dirty="0"/>
              </a:p>
            </p:txBody>
          </p:sp>
        </mc:Choice>
        <mc:Fallback xmlns="">
          <p:sp>
            <p:nvSpPr>
              <p:cNvPr id="16" name="Прямоугольник 15">
                <a:extLst>
                  <a:ext uri="{FF2B5EF4-FFF2-40B4-BE49-F238E27FC236}">
                    <a16:creationId xmlns:a16="http://schemas.microsoft.com/office/drawing/2014/main" id="{474A5476-DABD-4C6D-8617-1365D2705AC9}"/>
                  </a:ext>
                </a:extLst>
              </p:cNvPr>
              <p:cNvSpPr>
                <a:spLocks noRot="1" noChangeAspect="1" noMove="1" noResize="1" noEditPoints="1" noAdjustHandles="1" noChangeArrowheads="1" noChangeShapeType="1" noTextEdit="1"/>
              </p:cNvSpPr>
              <p:nvPr/>
            </p:nvSpPr>
            <p:spPr>
              <a:xfrm>
                <a:off x="927318" y="2852936"/>
                <a:ext cx="10199010" cy="2062103"/>
              </a:xfrm>
              <a:prstGeom prst="rect">
                <a:avLst/>
              </a:prstGeom>
              <a:blipFill>
                <a:blip r:embed="rId4"/>
                <a:stretch>
                  <a:fillRect l="-1076" t="-3550" r="-1076" b="-917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96E2515-1942-4B4F-9257-7E11699153C5}"/>
                  </a:ext>
                </a:extLst>
              </p:cNvPr>
              <p:cNvSpPr txBox="1"/>
              <p:nvPr/>
            </p:nvSpPr>
            <p:spPr>
              <a:xfrm>
                <a:off x="1055440" y="5013176"/>
                <a:ext cx="10081120" cy="123258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unc>
                        <m:funcPr>
                          <m:ctrlPr>
                            <a:rPr lang="en-US" sz="3200" b="0" i="1" smtClean="0">
                              <a:solidFill>
                                <a:schemeClr val="bg1"/>
                              </a:solidFill>
                              <a:latin typeface="Cambria Math" panose="02040503050406030204" pitchFamily="18" charset="0"/>
                              <a:ea typeface="Cambria Math" panose="02040503050406030204" pitchFamily="18" charset="0"/>
                            </a:rPr>
                          </m:ctrlPr>
                        </m:funcPr>
                        <m:fName>
                          <m:d>
                            <m:dPr>
                              <m:begChr m:val="|"/>
                              <m:endChr m:val="|"/>
                              <m:ctrlPr>
                                <a:rPr lang="en-US" sz="3200" i="1">
                                  <a:solidFill>
                                    <a:schemeClr val="bg1"/>
                                  </a:solidFill>
                                  <a:latin typeface="Cambria Math" panose="02040503050406030204" pitchFamily="18" charset="0"/>
                                  <a:ea typeface="Cambria Math" panose="02040503050406030204" pitchFamily="18" charset="0"/>
                                </a:rPr>
                              </m:ctrlPr>
                            </m:dPr>
                            <m:e>
                              <m:d>
                                <m:dPr>
                                  <m:begChr m:val="|"/>
                                  <m:endChr m:val="|"/>
                                  <m:ctrlPr>
                                    <a:rPr lang="en-US" sz="3200" i="1">
                                      <a:solidFill>
                                        <a:schemeClr val="bg1"/>
                                      </a:solidFill>
                                      <a:latin typeface="Cambria Math" panose="02040503050406030204" pitchFamily="18" charset="0"/>
                                      <a:ea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𝑓</m:t>
                                  </m:r>
                                  <m:d>
                                    <m:dPr>
                                      <m:ctrlPr>
                                        <a:rPr lang="en-US" sz="3200" i="1">
                                          <a:solidFill>
                                            <a:schemeClr val="bg1"/>
                                          </a:solidFill>
                                          <a:latin typeface="Cambria Math" panose="02040503050406030204" pitchFamily="18" charset="0"/>
                                          <a:ea typeface="Cambria Math" panose="02040503050406030204" pitchFamily="18" charset="0"/>
                                        </a:rPr>
                                      </m:ctrlPr>
                                    </m:dPr>
                                    <m:e>
                                      <m:r>
                                        <a:rPr lang="en-US" sz="3200" b="1" i="1">
                                          <a:solidFill>
                                            <a:schemeClr val="bg1"/>
                                          </a:solidFill>
                                          <a:latin typeface="Cambria Math" panose="02040503050406030204" pitchFamily="18" charset="0"/>
                                          <a:ea typeface="Cambria Math" panose="02040503050406030204" pitchFamily="18" charset="0"/>
                                        </a:rPr>
                                        <m:t>𝒙</m:t>
                                      </m:r>
                                    </m:e>
                                  </m:d>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𝑔</m:t>
                                  </m:r>
                                  <m:r>
                                    <a:rPr lang="en-US" sz="3200" i="1">
                                      <a:solidFill>
                                        <a:schemeClr val="bg1"/>
                                      </a:solidFill>
                                      <a:latin typeface="Cambria Math" panose="02040503050406030204" pitchFamily="18" charset="0"/>
                                      <a:ea typeface="Cambria Math" panose="02040503050406030204" pitchFamily="18" charset="0"/>
                                    </a:rPr>
                                    <m:t>(</m:t>
                                  </m:r>
                                  <m:r>
                                    <a:rPr lang="en-US" sz="3200" b="1" i="1">
                                      <a:solidFill>
                                        <a:schemeClr val="bg1"/>
                                      </a:solidFill>
                                      <a:latin typeface="Cambria Math" panose="02040503050406030204" pitchFamily="18" charset="0"/>
                                      <a:ea typeface="Cambria Math" panose="02040503050406030204" pitchFamily="18" charset="0"/>
                                    </a:rPr>
                                    <m:t>𝒙</m:t>
                                  </m:r>
                                  <m:r>
                                    <a:rPr lang="en-US" sz="3200" i="1">
                                      <a:solidFill>
                                        <a:schemeClr val="bg1"/>
                                      </a:solidFill>
                                      <a:latin typeface="Cambria Math" panose="02040503050406030204" pitchFamily="18" charset="0"/>
                                      <a:ea typeface="Cambria Math" panose="02040503050406030204" pitchFamily="18" charset="0"/>
                                    </a:rPr>
                                    <m:t>, </m:t>
                                  </m:r>
                                  <m:r>
                                    <a:rPr lang="en-US" sz="3200" b="1" i="1">
                                      <a:solidFill>
                                        <a:schemeClr val="bg1"/>
                                      </a:solidFill>
                                      <a:latin typeface="Cambria Math" panose="02040503050406030204" pitchFamily="18" charset="0"/>
                                      <a:ea typeface="Cambria Math" panose="02040503050406030204" pitchFamily="18" charset="0"/>
                                    </a:rPr>
                                    <m:t>𝒘</m:t>
                                  </m:r>
                                  <m:r>
                                    <a:rPr lang="en-US" sz="3200" i="1">
                                      <a:solidFill>
                                        <a:schemeClr val="bg1"/>
                                      </a:solidFill>
                                      <a:latin typeface="Cambria Math" panose="02040503050406030204" pitchFamily="18" charset="0"/>
                                      <a:ea typeface="Cambria Math" panose="02040503050406030204" pitchFamily="18" charset="0"/>
                                    </a:rPr>
                                    <m:t>, </m:t>
                                  </m:r>
                                  <m:r>
                                    <a:rPr lang="en-US" sz="3200" i="1">
                                      <a:solidFill>
                                        <a:schemeClr val="bg1"/>
                                      </a:solidFill>
                                      <a:latin typeface="Cambria Math" panose="02040503050406030204" pitchFamily="18" charset="0"/>
                                      <a:ea typeface="Cambria Math" panose="02040503050406030204" pitchFamily="18" charset="0"/>
                                    </a:rPr>
                                    <m:t>𝑏</m:t>
                                  </m:r>
                                  <m:r>
                                    <a:rPr lang="en-US" sz="3200" i="1">
                                      <a:solidFill>
                                        <a:schemeClr val="bg1"/>
                                      </a:solidFill>
                                      <a:latin typeface="Cambria Math" panose="02040503050406030204" pitchFamily="18" charset="0"/>
                                      <a:ea typeface="Cambria Math" panose="02040503050406030204" pitchFamily="18" charset="0"/>
                                    </a:rPr>
                                    <m:t>,</m:t>
                                  </m:r>
                                  <m:r>
                                    <m:rPr>
                                      <m:sty m:val="p"/>
                                    </m:rPr>
                                    <a:rPr lang="el-GR" sz="3200" i="1">
                                      <a:solidFill>
                                        <a:schemeClr val="bg1"/>
                                      </a:solidFill>
                                      <a:latin typeface="Cambria Math" panose="02040503050406030204" pitchFamily="18" charset="0"/>
                                      <a:ea typeface="Cambria Math" panose="02040503050406030204" pitchFamily="18" charset="0"/>
                                    </a:rPr>
                                    <m:t>α</m:t>
                                  </m:r>
                                  <m:r>
                                    <a:rPr lang="en-US" sz="3200" i="1">
                                      <a:solidFill>
                                        <a:schemeClr val="bg1"/>
                                      </a:solidFill>
                                      <a:latin typeface="Cambria Math" panose="02040503050406030204" pitchFamily="18" charset="0"/>
                                      <a:ea typeface="Cambria Math" panose="02040503050406030204" pitchFamily="18" charset="0"/>
                                    </a:rPr>
                                    <m:t>)</m:t>
                                  </m:r>
                                </m:e>
                              </m:d>
                            </m:e>
                          </m:d>
                        </m:fName>
                        <m:e>
                          <m:r>
                            <a:rPr lang="en-US" sz="3200" b="0" i="1" smtClean="0">
                              <a:solidFill>
                                <a:schemeClr val="bg1"/>
                              </a:solidFill>
                              <a:latin typeface="Cambria Math" panose="02040503050406030204" pitchFamily="18" charset="0"/>
                              <a:ea typeface="Cambria Math" panose="02040503050406030204" pitchFamily="18" charset="0"/>
                            </a:rPr>
                            <m:t>&lt;</m:t>
                          </m:r>
                          <m:r>
                            <m:rPr>
                              <m:sty m:val="p"/>
                            </m:rPr>
                            <a:rPr lang="el-GR" sz="3200" b="0" i="1" smtClean="0">
                              <a:solidFill>
                                <a:schemeClr val="bg1"/>
                              </a:solidFill>
                              <a:latin typeface="Cambria Math" panose="02040503050406030204" pitchFamily="18" charset="0"/>
                              <a:ea typeface="Cambria Math" panose="02040503050406030204" pitchFamily="18" charset="0"/>
                            </a:rPr>
                            <m:t>ε</m:t>
                          </m:r>
                        </m:e>
                      </m:func>
                      <m:r>
                        <a:rPr lang="en-US" sz="3200" b="0" i="1" smtClean="0">
                          <a:solidFill>
                            <a:schemeClr val="bg1"/>
                          </a:solidFill>
                          <a:latin typeface="Cambria Math" panose="02040503050406030204" pitchFamily="18" charset="0"/>
                          <a:ea typeface="Cambria Math" panose="02040503050406030204" pitchFamily="18" charset="0"/>
                        </a:rPr>
                        <m:t> </m:t>
                      </m:r>
                    </m:oMath>
                  </m:oMathPara>
                </a14:m>
                <a:endParaRPr lang="en-US" sz="3600" dirty="0">
                  <a:solidFill>
                    <a:schemeClr val="bg1"/>
                  </a:solidFill>
                </a:endParaRPr>
              </a:p>
              <a:p>
                <a:pPr algn="ctr"/>
                <a:r>
                  <a:rPr lang="ru-RU" sz="3600" dirty="0">
                    <a:solidFill>
                      <a:schemeClr val="bg1"/>
                    </a:solidFill>
                  </a:rPr>
                  <a:t>где</a:t>
                </a:r>
                <a:r>
                  <a:rPr lang="en-US" sz="3600" dirty="0">
                    <a:solidFill>
                      <a:schemeClr val="bg1"/>
                    </a:solidFill>
                  </a:rPr>
                  <a:t> </a:t>
                </a:r>
                <a14:m>
                  <m:oMath xmlns:m="http://schemas.openxmlformats.org/officeDocument/2006/math">
                    <m:r>
                      <a:rPr lang="en-US" sz="3600" i="1">
                        <a:solidFill>
                          <a:schemeClr val="bg1"/>
                        </a:solidFill>
                        <a:latin typeface="Cambria Math" panose="02040503050406030204" pitchFamily="18" charset="0"/>
                        <a:ea typeface="Cambria Math" panose="02040503050406030204" pitchFamily="18" charset="0"/>
                      </a:rPr>
                      <m:t>𝑔</m:t>
                    </m:r>
                    <m:r>
                      <a:rPr lang="en-US" sz="3600" i="1">
                        <a:solidFill>
                          <a:schemeClr val="bg1"/>
                        </a:solidFill>
                        <a:latin typeface="Cambria Math" panose="02040503050406030204" pitchFamily="18" charset="0"/>
                        <a:ea typeface="Cambria Math" panose="02040503050406030204" pitchFamily="18" charset="0"/>
                      </a:rPr>
                      <m:t>(</m:t>
                    </m:r>
                    <m:r>
                      <a:rPr lang="en-US" sz="3600" b="1" i="1">
                        <a:solidFill>
                          <a:schemeClr val="bg1"/>
                        </a:solidFill>
                        <a:latin typeface="Cambria Math" panose="02040503050406030204" pitchFamily="18" charset="0"/>
                        <a:ea typeface="Cambria Math" panose="02040503050406030204" pitchFamily="18" charset="0"/>
                      </a:rPr>
                      <m:t>𝒙</m:t>
                    </m:r>
                    <m:r>
                      <a:rPr lang="en-US" sz="3600" i="1">
                        <a:solidFill>
                          <a:schemeClr val="bg1"/>
                        </a:solidFill>
                        <a:latin typeface="Cambria Math" panose="02040503050406030204" pitchFamily="18" charset="0"/>
                        <a:ea typeface="Cambria Math" panose="02040503050406030204" pitchFamily="18" charset="0"/>
                      </a:rPr>
                      <m:t>, </m:t>
                    </m:r>
                    <m:r>
                      <a:rPr lang="en-US" sz="3600" b="1" i="1">
                        <a:solidFill>
                          <a:schemeClr val="bg1"/>
                        </a:solidFill>
                        <a:latin typeface="Cambria Math" panose="02040503050406030204" pitchFamily="18" charset="0"/>
                        <a:ea typeface="Cambria Math" panose="02040503050406030204" pitchFamily="18" charset="0"/>
                      </a:rPr>
                      <m:t>𝒘</m:t>
                    </m:r>
                    <m:r>
                      <a:rPr lang="en-US" sz="3600" i="1">
                        <a:solidFill>
                          <a:schemeClr val="bg1"/>
                        </a:solidFill>
                        <a:latin typeface="Cambria Math" panose="02040503050406030204" pitchFamily="18" charset="0"/>
                        <a:ea typeface="Cambria Math" panose="02040503050406030204" pitchFamily="18" charset="0"/>
                      </a:rPr>
                      <m:t>, </m:t>
                    </m:r>
                    <m:r>
                      <a:rPr lang="en-US" sz="3600" i="1">
                        <a:solidFill>
                          <a:schemeClr val="bg1"/>
                        </a:solidFill>
                        <a:latin typeface="Cambria Math" panose="02040503050406030204" pitchFamily="18" charset="0"/>
                        <a:ea typeface="Cambria Math" panose="02040503050406030204" pitchFamily="18" charset="0"/>
                      </a:rPr>
                      <m:t>𝑏</m:t>
                    </m:r>
                    <m:r>
                      <a:rPr lang="en-US" sz="3600" i="1">
                        <a:solidFill>
                          <a:schemeClr val="bg1"/>
                        </a:solidFill>
                        <a:latin typeface="Cambria Math" panose="02040503050406030204" pitchFamily="18" charset="0"/>
                        <a:ea typeface="Cambria Math" panose="02040503050406030204" pitchFamily="18" charset="0"/>
                      </a:rPr>
                      <m:t>,</m:t>
                    </m:r>
                    <m:r>
                      <m:rPr>
                        <m:sty m:val="p"/>
                      </m:rPr>
                      <a:rPr lang="el-GR" sz="3600" i="1">
                        <a:solidFill>
                          <a:schemeClr val="bg1"/>
                        </a:solidFill>
                        <a:latin typeface="Cambria Math" panose="02040503050406030204" pitchFamily="18" charset="0"/>
                        <a:ea typeface="Cambria Math" panose="02040503050406030204" pitchFamily="18" charset="0"/>
                      </a:rPr>
                      <m:t>α</m:t>
                    </m:r>
                    <m:r>
                      <a:rPr lang="en-US" sz="3600" i="1">
                        <a:solidFill>
                          <a:schemeClr val="bg1"/>
                        </a:solidFill>
                        <a:latin typeface="Cambria Math" panose="02040503050406030204" pitchFamily="18" charset="0"/>
                        <a:ea typeface="Cambria Math" panose="02040503050406030204" pitchFamily="18" charset="0"/>
                      </a:rPr>
                      <m:t>)</m:t>
                    </m:r>
                    <m:r>
                      <a:rPr lang="en-US" sz="3600" b="0" i="1" smtClean="0">
                        <a:solidFill>
                          <a:schemeClr val="bg1"/>
                        </a:solidFill>
                        <a:latin typeface="Cambria Math" panose="02040503050406030204" pitchFamily="18" charset="0"/>
                        <a:ea typeface="Cambria Math" panose="02040503050406030204" pitchFamily="18" charset="0"/>
                      </a:rPr>
                      <m:t>=</m:t>
                    </m:r>
                    <m:nary>
                      <m:naryPr>
                        <m:chr m:val="∑"/>
                        <m:limLoc m:val="subSup"/>
                        <m:ctrlPr>
                          <a:rPr lang="en-US" sz="3600" b="0" i="1" smtClean="0">
                            <a:solidFill>
                              <a:schemeClr val="bg1"/>
                            </a:solidFill>
                            <a:latin typeface="Cambria Math" panose="02040503050406030204" pitchFamily="18" charset="0"/>
                            <a:ea typeface="Cambria Math" panose="02040503050406030204" pitchFamily="18" charset="0"/>
                          </a:rPr>
                        </m:ctrlPr>
                      </m:naryPr>
                      <m:sub>
                        <m:r>
                          <m:rPr>
                            <m:brk m:alnAt="25"/>
                          </m:rPr>
                          <a:rPr lang="en-US" sz="3600" b="0" i="1" smtClean="0">
                            <a:solidFill>
                              <a:schemeClr val="bg1"/>
                            </a:solidFill>
                            <a:latin typeface="Cambria Math" panose="02040503050406030204" pitchFamily="18" charset="0"/>
                            <a:ea typeface="Cambria Math" panose="02040503050406030204" pitchFamily="18" charset="0"/>
                          </a:rPr>
                          <m:t>𝑖</m:t>
                        </m:r>
                        <m:r>
                          <a:rPr lang="en-US" sz="3600" b="0" i="1" smtClean="0">
                            <a:solidFill>
                              <a:schemeClr val="bg1"/>
                            </a:solidFill>
                            <a:latin typeface="Cambria Math" panose="02040503050406030204" pitchFamily="18" charset="0"/>
                            <a:ea typeface="Cambria Math" panose="02040503050406030204" pitchFamily="18" charset="0"/>
                          </a:rPr>
                          <m:t>=1</m:t>
                        </m:r>
                      </m:sub>
                      <m:sup>
                        <m:r>
                          <a:rPr lang="en-US" sz="3600" b="0" i="1" smtClean="0">
                            <a:solidFill>
                              <a:schemeClr val="bg1"/>
                            </a:solidFill>
                            <a:latin typeface="Cambria Math" panose="02040503050406030204" pitchFamily="18" charset="0"/>
                            <a:ea typeface="Cambria Math" panose="02040503050406030204" pitchFamily="18" charset="0"/>
                          </a:rPr>
                          <m:t>𝑁</m:t>
                        </m:r>
                      </m:sup>
                      <m:e>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m:rPr>
                                <m:sty m:val="p"/>
                              </m:rPr>
                              <a:rPr lang="el-GR" sz="3600" i="1">
                                <a:solidFill>
                                  <a:schemeClr val="bg1"/>
                                </a:solidFill>
                                <a:latin typeface="Cambria Math" panose="02040503050406030204" pitchFamily="18" charset="0"/>
                                <a:ea typeface="Cambria Math" panose="02040503050406030204" pitchFamily="18" charset="0"/>
                              </a:rPr>
                              <m:t>α</m:t>
                            </m:r>
                          </m:e>
                          <m:sub>
                            <m:r>
                              <a:rPr lang="en-US" sz="3600" b="0" i="1" smtClean="0">
                                <a:solidFill>
                                  <a:schemeClr val="bg1"/>
                                </a:solidFill>
                                <a:latin typeface="Cambria Math" panose="02040503050406030204" pitchFamily="18" charset="0"/>
                                <a:ea typeface="Cambria Math" panose="02040503050406030204" pitchFamily="18" charset="0"/>
                              </a:rPr>
                              <m:t>𝑖</m:t>
                            </m:r>
                          </m:sub>
                        </m:sSub>
                      </m:e>
                    </m:nary>
                    <m:r>
                      <m:rPr>
                        <m:sty m:val="p"/>
                      </m:rPr>
                      <a:rPr lang="el-GR" sz="3600" b="0" i="1" smtClean="0">
                        <a:solidFill>
                          <a:schemeClr val="bg1"/>
                        </a:solidFill>
                        <a:latin typeface="Cambria Math" panose="02040503050406030204" pitchFamily="18" charset="0"/>
                        <a:ea typeface="Cambria Math" panose="02040503050406030204" pitchFamily="18" charset="0"/>
                      </a:rPr>
                      <m:t>φ</m:t>
                    </m:r>
                    <m:r>
                      <a:rPr lang="en-US" sz="3600" b="0" i="1" smtClean="0">
                        <a:solidFill>
                          <a:schemeClr val="bg1"/>
                        </a:solidFill>
                        <a:latin typeface="Cambria Math" panose="02040503050406030204" pitchFamily="18" charset="0"/>
                        <a:ea typeface="Cambria Math" panose="02040503050406030204" pitchFamily="18" charset="0"/>
                      </a:rPr>
                      <m:t>(</m:t>
                    </m:r>
                    <m:sSubSup>
                      <m:sSubSupPr>
                        <m:ctrlPr>
                          <a:rPr lang="en-US" sz="3600" b="0" i="1" smtClean="0">
                            <a:solidFill>
                              <a:schemeClr val="bg1"/>
                            </a:solidFill>
                            <a:latin typeface="Cambria Math" panose="02040503050406030204" pitchFamily="18" charset="0"/>
                            <a:ea typeface="Cambria Math" panose="02040503050406030204" pitchFamily="18" charset="0"/>
                          </a:rPr>
                        </m:ctrlPr>
                      </m:sSubSupPr>
                      <m:e>
                        <m:r>
                          <a:rPr lang="en-US" sz="3600" b="1" i="1" smtClean="0">
                            <a:solidFill>
                              <a:schemeClr val="bg1"/>
                            </a:solidFill>
                            <a:latin typeface="Cambria Math" panose="02040503050406030204" pitchFamily="18" charset="0"/>
                            <a:ea typeface="Cambria Math" panose="02040503050406030204" pitchFamily="18" charset="0"/>
                          </a:rPr>
                          <m:t>𝒘</m:t>
                        </m:r>
                      </m:e>
                      <m:sub>
                        <m:r>
                          <a:rPr lang="en-US" sz="3600" b="0" i="1" smtClean="0">
                            <a:solidFill>
                              <a:schemeClr val="bg1"/>
                            </a:solidFill>
                            <a:latin typeface="Cambria Math" panose="02040503050406030204" pitchFamily="18" charset="0"/>
                            <a:ea typeface="Cambria Math" panose="02040503050406030204" pitchFamily="18" charset="0"/>
                          </a:rPr>
                          <m:t>𝑖</m:t>
                        </m:r>
                      </m:sub>
                      <m:sup>
                        <m:r>
                          <a:rPr lang="en-US" sz="3600" b="0" i="1" smtClean="0">
                            <a:solidFill>
                              <a:schemeClr val="bg1"/>
                            </a:solidFill>
                            <a:latin typeface="Cambria Math" panose="02040503050406030204" pitchFamily="18" charset="0"/>
                            <a:ea typeface="Cambria Math" panose="02040503050406030204" pitchFamily="18" charset="0"/>
                          </a:rPr>
                          <m:t>𝑇</m:t>
                        </m:r>
                      </m:sup>
                    </m:sSubSup>
                    <m:r>
                      <a:rPr lang="en-US" sz="3600" b="1" i="1" smtClean="0">
                        <a:solidFill>
                          <a:schemeClr val="bg1"/>
                        </a:solidFill>
                        <a:latin typeface="Cambria Math" panose="02040503050406030204" pitchFamily="18" charset="0"/>
                        <a:ea typeface="Cambria Math" panose="02040503050406030204" pitchFamily="18" charset="0"/>
                      </a:rPr>
                      <m:t>𝒙</m:t>
                    </m:r>
                    <m:r>
                      <a:rPr lang="en-US" sz="3600" b="0" i="1" smtClean="0">
                        <a:solidFill>
                          <a:schemeClr val="bg1"/>
                        </a:solidFill>
                        <a:latin typeface="Cambria Math" panose="02040503050406030204" pitchFamily="18" charset="0"/>
                        <a:ea typeface="Cambria Math" panose="02040503050406030204" pitchFamily="18" charset="0"/>
                      </a:rPr>
                      <m:t>+</m:t>
                    </m:r>
                    <m:sSub>
                      <m:sSubPr>
                        <m:ctrlPr>
                          <a:rPr lang="en-US" sz="3600" b="0" i="1" smtClean="0">
                            <a:solidFill>
                              <a:schemeClr val="bg1"/>
                            </a:solidFill>
                            <a:latin typeface="Cambria Math" panose="02040503050406030204" pitchFamily="18" charset="0"/>
                            <a:ea typeface="Cambria Math" panose="02040503050406030204" pitchFamily="18" charset="0"/>
                          </a:rPr>
                        </m:ctrlPr>
                      </m:sSubPr>
                      <m:e>
                        <m:r>
                          <a:rPr lang="en-US" sz="3600" b="0" i="1" smtClean="0">
                            <a:solidFill>
                              <a:schemeClr val="bg1"/>
                            </a:solidFill>
                            <a:latin typeface="Cambria Math" panose="02040503050406030204" pitchFamily="18" charset="0"/>
                            <a:ea typeface="Cambria Math" panose="02040503050406030204" pitchFamily="18" charset="0"/>
                          </a:rPr>
                          <m:t>𝑏</m:t>
                        </m:r>
                      </m:e>
                      <m:sub>
                        <m:r>
                          <a:rPr lang="en-US" sz="3600" b="0" i="1" smtClean="0">
                            <a:solidFill>
                              <a:schemeClr val="bg1"/>
                            </a:solidFill>
                            <a:latin typeface="Cambria Math" panose="02040503050406030204" pitchFamily="18" charset="0"/>
                            <a:ea typeface="Cambria Math" panose="02040503050406030204" pitchFamily="18" charset="0"/>
                          </a:rPr>
                          <m:t>𝑖</m:t>
                        </m:r>
                      </m:sub>
                    </m:sSub>
                    <m:r>
                      <a:rPr lang="en-US" sz="3600" b="0" i="1" smtClean="0">
                        <a:solidFill>
                          <a:schemeClr val="bg1"/>
                        </a:solidFill>
                        <a:latin typeface="Cambria Math" panose="02040503050406030204" pitchFamily="18" charset="0"/>
                        <a:ea typeface="Cambria Math" panose="02040503050406030204" pitchFamily="18" charset="0"/>
                      </a:rPr>
                      <m:t>)</m:t>
                    </m:r>
                  </m:oMath>
                </a14:m>
                <a:endParaRPr lang="ru-RU" sz="3600" dirty="0">
                  <a:solidFill>
                    <a:schemeClr val="bg1"/>
                  </a:solidFill>
                </a:endParaRPr>
              </a:p>
            </p:txBody>
          </p:sp>
        </mc:Choice>
        <mc:Fallback xmlns="">
          <p:sp>
            <p:nvSpPr>
              <p:cNvPr id="17" name="TextBox 16">
                <a:extLst>
                  <a:ext uri="{FF2B5EF4-FFF2-40B4-BE49-F238E27FC236}">
                    <a16:creationId xmlns:a16="http://schemas.microsoft.com/office/drawing/2014/main" id="{A96E2515-1942-4B4F-9257-7E11699153C5}"/>
                  </a:ext>
                </a:extLst>
              </p:cNvPr>
              <p:cNvSpPr txBox="1">
                <a:spLocks noRot="1" noChangeAspect="1" noMove="1" noResize="1" noEditPoints="1" noAdjustHandles="1" noChangeArrowheads="1" noChangeShapeType="1" noTextEdit="1"/>
              </p:cNvSpPr>
              <p:nvPr/>
            </p:nvSpPr>
            <p:spPr>
              <a:xfrm>
                <a:off x="1055440" y="5013176"/>
                <a:ext cx="10081120" cy="1232582"/>
              </a:xfrm>
              <a:prstGeom prst="rect">
                <a:avLst/>
              </a:prstGeom>
              <a:blipFill>
                <a:blip r:embed="rId5"/>
                <a:stretch>
                  <a:fillRect b="-17734"/>
                </a:stretch>
              </a:blipFill>
            </p:spPr>
            <p:txBody>
              <a:bodyPr/>
              <a:lstStyle/>
              <a:p>
                <a:r>
                  <a:rPr lang="ru-RU">
                    <a:noFill/>
                  </a:rPr>
                  <a:t> </a:t>
                </a:r>
              </a:p>
            </p:txBody>
          </p:sp>
        </mc:Fallback>
      </mc:AlternateContent>
    </p:spTree>
    <p:extLst>
      <p:ext uri="{BB962C8B-B14F-4D97-AF65-F5344CB8AC3E}">
        <p14:creationId xmlns:p14="http://schemas.microsoft.com/office/powerpoint/2010/main" val="156348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5" grpId="0"/>
      <p:bldP spid="16" grpId="0"/>
      <p:bldP spid="17"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12431</TotalTime>
  <Words>3921</Words>
  <Application>Microsoft Office PowerPoint</Application>
  <PresentationFormat>Широкоэкранный</PresentationFormat>
  <Paragraphs>1227</Paragraphs>
  <Slides>60</Slides>
  <Notes>59</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60</vt:i4>
      </vt:variant>
    </vt:vector>
  </HeadingPairs>
  <TitlesOfParts>
    <vt:vector size="71" baseType="lpstr">
      <vt:lpstr>-apple-system</vt:lpstr>
      <vt:lpstr>Arial</vt:lpstr>
      <vt:lpstr>Calibri</vt:lpstr>
      <vt:lpstr>Cambria</vt:lpstr>
      <vt:lpstr>Cambria Math</vt:lpstr>
      <vt:lpstr>Comic Sans MS</vt:lpstr>
      <vt:lpstr>Courier New</vt:lpstr>
      <vt:lpstr>Noto Sans</vt:lpstr>
      <vt:lpstr>Times New Roman</vt:lpstr>
      <vt:lpstr>Verdana</vt:lpstr>
      <vt:lpstr>Тема Office</vt:lpstr>
      <vt:lpstr>Презентация PowerPoint</vt:lpstr>
      <vt:lpstr>В предыдущей серии</vt:lpstr>
      <vt:lpstr>Презентация PowerPoint</vt:lpstr>
      <vt:lpstr>Презентация PowerPoint</vt:lpstr>
      <vt:lpstr>Презентация PowerPoint</vt:lpstr>
      <vt:lpstr>Презентация PowerPoint</vt:lpstr>
      <vt:lpstr>Презентация PowerPoint</vt:lpstr>
      <vt:lpstr>Вдохновлено природой</vt:lpstr>
      <vt:lpstr>Подтверждено математиками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Градиентный Спуск</vt:lpstr>
      <vt:lpstr>(Стохастический) Градиентный Спуск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Фильтры</vt:lpstr>
      <vt:lpstr>Свертка</vt:lpstr>
      <vt:lpstr>Вспоминаем Фильтры</vt:lpstr>
      <vt:lpstr>Convolution Neural Networks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Ссылки на дополнительную информацию</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Атоша</dc:creator>
  <cp:lastModifiedBy>Долганов Антон Юрьевич</cp:lastModifiedBy>
  <cp:revision>415</cp:revision>
  <dcterms:created xsi:type="dcterms:W3CDTF">2019-05-20T04:53:11Z</dcterms:created>
  <dcterms:modified xsi:type="dcterms:W3CDTF">2023-10-31T06:28:14Z</dcterms:modified>
</cp:coreProperties>
</file>